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rawings/drawing5.xml" ContentType="application/vnd.openxmlformats-officedocument.drawingml.chartshapes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drawings/drawing6.xml" ContentType="application/vnd.openxmlformats-officedocument.drawingml.chartshapes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drawings/drawing7.xml" ContentType="application/vnd.openxmlformats-officedocument.drawingml.chartshapes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drawings/drawing8.xml" ContentType="application/vnd.openxmlformats-officedocument.drawingml.chartshapes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drawings/drawing9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notesSlides/notesSlide5.xml" ContentType="application/vnd.openxmlformats-officedocument.presentationml.notesSlide+xml"/>
  <Override PartName="/ppt/charts/chart46.xml" ContentType="application/vnd.openxmlformats-officedocument.drawingml.chart+xml"/>
  <Override PartName="/ppt/drawings/drawing10.xml" ContentType="application/vnd.openxmlformats-officedocument.drawingml.chartshapes+xml"/>
  <Override PartName="/ppt/charts/chart47.xml" ContentType="application/vnd.openxmlformats-officedocument.drawingml.chart+xml"/>
  <Override PartName="/ppt/drawings/drawing11.xml" ContentType="application/vnd.openxmlformats-officedocument.drawingml.chartshapes+xml"/>
  <Override PartName="/ppt/charts/chart48.xml" ContentType="application/vnd.openxmlformats-officedocument.drawingml.chart+xml"/>
  <Override PartName="/ppt/drawings/drawing12.xml" ContentType="application/vnd.openxmlformats-officedocument.drawingml.chartshapes+xml"/>
  <Override PartName="/ppt/charts/chart49.xml" ContentType="application/vnd.openxmlformats-officedocument.drawingml.chart+xml"/>
  <Override PartName="/ppt/drawings/drawing13.xml" ContentType="application/vnd.openxmlformats-officedocument.drawingml.chartshape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colors10.xml" ContentType="application/vnd.ms-office.chartcolorstyle+xml"/>
  <Override PartName="/ppt/charts/style10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35" r:id="rId2"/>
    <p:sldId id="337" r:id="rId3"/>
    <p:sldId id="319" r:id="rId4"/>
    <p:sldId id="324" r:id="rId5"/>
    <p:sldId id="322" r:id="rId6"/>
    <p:sldId id="333" r:id="rId7"/>
    <p:sldId id="341" r:id="rId8"/>
    <p:sldId id="323" r:id="rId9"/>
    <p:sldId id="354" r:id="rId10"/>
    <p:sldId id="355" r:id="rId11"/>
    <p:sldId id="357" r:id="rId12"/>
    <p:sldId id="358" r:id="rId13"/>
    <p:sldId id="359" r:id="rId14"/>
    <p:sldId id="360" r:id="rId15"/>
    <p:sldId id="334" r:id="rId16"/>
    <p:sldId id="361" r:id="rId17"/>
    <p:sldId id="331" r:id="rId18"/>
    <p:sldId id="353" r:id="rId19"/>
    <p:sldId id="351" r:id="rId20"/>
    <p:sldId id="349" r:id="rId21"/>
    <p:sldId id="342" r:id="rId22"/>
    <p:sldId id="343" r:id="rId23"/>
    <p:sldId id="344" r:id="rId24"/>
    <p:sldId id="345" r:id="rId25"/>
    <p:sldId id="364" r:id="rId26"/>
    <p:sldId id="363" r:id="rId27"/>
    <p:sldId id="362" r:id="rId28"/>
    <p:sldId id="346" r:id="rId29"/>
    <p:sldId id="347" r:id="rId30"/>
    <p:sldId id="348" r:id="rId31"/>
    <p:sldId id="350" r:id="rId32"/>
    <p:sldId id="352" r:id="rId33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рангулиди Сергей Янович" initials="ФСЯ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9900"/>
    <a:srgbClr val="F3C003"/>
    <a:srgbClr val="D3A603"/>
    <a:srgbClr val="0469C4"/>
    <a:srgbClr val="0358A5"/>
    <a:srgbClr val="0082DA"/>
    <a:srgbClr val="0097DA"/>
    <a:srgbClr val="0093DC"/>
    <a:srgbClr val="019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3" autoAdjust="0"/>
    <p:restoredTop sz="94651" autoAdjust="0"/>
  </p:normalViewPr>
  <p:slideViewPr>
    <p:cSldViewPr>
      <p:cViewPr varScale="1">
        <p:scale>
          <a:sx n="84" d="100"/>
          <a:sy n="84" d="100"/>
        </p:scale>
        <p:origin x="-189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46"/>
    </p:cViewPr>
  </p:sorterViewPr>
  <p:notesViewPr>
    <p:cSldViewPr>
      <p:cViewPr varScale="1">
        <p:scale>
          <a:sx n="65" d="100"/>
          <a:sy n="65" d="100"/>
        </p:scale>
        <p:origin x="336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56;&#1077;&#1075;&#1080;&#1086;&#1085;&#1099;_&#1055;&#1050;&#1041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%20(&#1088;&#1091;&#1089;)%2020%2002%202014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42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Relationship Id="rId4" Type="http://schemas.microsoft.com/office/2011/relationships/chartStyle" Target="style10.xm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%20(&#1088;&#1091;&#1089;)%2020%2002%202014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Khalilov\AppData\Local\Microsoft\Windows\Temporary%20Internet%20Files\Content.Outlook\AAJRBA08\age%202005-2013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Khalilov\AppData\Local\Microsoft\Windows\Temporary%20Internet%20Files\Content.Outlook\AAJRBA08\age%202005-2013.xlsx" TargetMode="External"/></Relationships>
</file>

<file path=ppt/charts/_rels/chart4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C:\Users\KKhalilov\Desktop\DTI%20&#1090;&#1077;&#1089;&#1090;&#1086;&#1074;&#1099;&#1081;%20&#1088;&#1072;&#1089;&#1095;&#1077;&#1090;%202.4%20-%20beh%20sc.xlsx" TargetMode="External"/></Relationships>
</file>

<file path=ppt/charts/_rels/chart4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Users\KKhalilov\Desktop\DTI%20&#1090;&#1077;&#1089;&#1090;&#1086;&#1074;&#1099;&#1081;%20&#1088;&#1072;&#1089;&#1095;&#1077;&#1090;%202.2%20-%20beh%20sc.xlsx" TargetMode="External"/></Relationships>
</file>

<file path=ppt/charts/_rels/chart4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C:\Users\KKhalilov\Desktop\DTI%20&#1090;&#1077;&#1089;&#1090;&#1086;&#1074;&#1099;&#1081;%20&#1088;&#1072;&#1089;&#1095;&#1077;&#1090;%202.2%20-%20beh%20sc.xlsx" TargetMode="External"/></Relationships>
</file>

<file path=ppt/charts/_rels/chart4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C:\Users\KKhalilov\Desktop\DTI%20&#1090;&#1077;&#1089;&#1090;&#1086;&#1074;&#1099;&#1081;%20&#1088;&#1072;&#1089;&#1095;&#1077;&#1090;%202.3%20-%20beh%20sc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sfrangulidi\Documents\&#1057;&#1090;&#1072;&#1090;&#1080;&#1089;&#1090;&#1080;&#1082;&#1072;\&#1056;&#1077;&#1075;&#1080;&#1086;&#1085;&#1099;_&#1055;&#1050;&#1041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sfrangulidi\Documents\&#1057;&#1090;&#1072;&#1090;&#1080;&#1089;&#1090;&#1080;&#1082;&#1072;\&#1056;&#1077;&#1075;&#1080;&#1086;&#1085;&#1099;_&#1055;&#1050;&#1041;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44;&#1048;&#1053;&#1040;&#1052;&#1048;&#1050;&#104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Динамика</a:t>
            </a:r>
            <a:r>
              <a:rPr lang="ru-RU" sz="1800" b="1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розничного и корпоративного кредитования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208846655600155"/>
          <c:y val="1.341775665078510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0799080685759899E-2"/>
          <c:y val="0.14171778755571501"/>
          <c:w val="0.86695473791351996"/>
          <c:h val="0.58847560536692201"/>
        </c:manualLayout>
      </c:layout>
      <c:barChart>
        <c:barDir val="col"/>
        <c:grouping val="stacked"/>
        <c:varyColors val="0"/>
        <c:ser>
          <c:idx val="2"/>
          <c:order val="1"/>
          <c:tx>
            <c:strRef>
              <c:f>'НБРК (Q)'!$B$37</c:f>
              <c:strCache>
                <c:ptCount val="1"/>
                <c:pt idx="0">
                  <c:v>кредиты физическим лицам</c:v>
                </c:pt>
              </c:strCache>
            </c:strRef>
          </c:tx>
          <c:spPr>
            <a:solidFill>
              <a:srgbClr val="FF0000">
                <a:alpha val="90000"/>
              </a:srgb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softEdge">
              <a:bevelT w="63500" h="25400"/>
            </a:sp3d>
          </c:spPr>
          <c:invertIfNegative val="0"/>
          <c:cat>
            <c:strRef>
              <c:f>'НБРК (Q)'!$J$2:$S$2</c:f>
              <c:strCache>
                <c:ptCount val="10"/>
                <c:pt idx="0">
                  <c:v>1 кв 2012</c:v>
                </c:pt>
                <c:pt idx="1">
                  <c:v>2 кв 2012</c:v>
                </c:pt>
                <c:pt idx="2">
                  <c:v>3 кв 2012</c:v>
                </c:pt>
                <c:pt idx="3">
                  <c:v>4 кв 2012</c:v>
                </c:pt>
                <c:pt idx="4">
                  <c:v>1 кв 2013</c:v>
                </c:pt>
                <c:pt idx="5">
                  <c:v>2 кв 2013</c:v>
                </c:pt>
                <c:pt idx="6">
                  <c:v>3 кв 2013</c:v>
                </c:pt>
                <c:pt idx="7">
                  <c:v>4 кв 2013</c:v>
                </c:pt>
                <c:pt idx="8">
                  <c:v>янв 2014</c:v>
                </c:pt>
                <c:pt idx="9">
                  <c:v>фев 2014</c:v>
                </c:pt>
              </c:strCache>
            </c:strRef>
          </c:cat>
          <c:val>
            <c:numRef>
              <c:f>'НБРК (Q)'!$J$37:$S$37</c:f>
              <c:numCache>
                <c:formatCode>#,##0</c:formatCode>
                <c:ptCount val="10"/>
                <c:pt idx="0">
                  <c:v>2.3784629999999991</c:v>
                </c:pt>
                <c:pt idx="1">
                  <c:v>2.5280420000000001</c:v>
                </c:pt>
                <c:pt idx="2">
                  <c:v>2.6952970000000001</c:v>
                </c:pt>
                <c:pt idx="3">
                  <c:v>2.855348999999999</c:v>
                </c:pt>
                <c:pt idx="4">
                  <c:v>2.965843</c:v>
                </c:pt>
                <c:pt idx="5">
                  <c:v>3.2209449999999999</c:v>
                </c:pt>
                <c:pt idx="6">
                  <c:v>3.3699940000000002</c:v>
                </c:pt>
                <c:pt idx="7">
                  <c:v>3.6261369999999999</c:v>
                </c:pt>
                <c:pt idx="8">
                  <c:v>3.6507679999999998</c:v>
                </c:pt>
                <c:pt idx="9">
                  <c:v>3.7895639999999999</c:v>
                </c:pt>
              </c:numCache>
            </c:numRef>
          </c:val>
        </c:ser>
        <c:ser>
          <c:idx val="3"/>
          <c:order val="2"/>
          <c:tx>
            <c:strRef>
              <c:f>'НБРК (Q)'!$B$40</c:f>
              <c:strCache>
                <c:ptCount val="1"/>
                <c:pt idx="0">
                  <c:v>корпоративное кредитование</c:v>
                </c:pt>
              </c:strCache>
            </c:strRef>
          </c:tx>
          <c:spPr>
            <a:solidFill>
              <a:srgbClr val="0082DA"/>
            </a:solidFill>
            <a:ln>
              <a:noFill/>
            </a:ln>
            <a:effectLst>
              <a:glow>
                <a:schemeClr val="bg1"/>
              </a:glow>
            </a:effectLst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cat>
            <c:strRef>
              <c:f>'НБРК (Q)'!$J$2:$S$2</c:f>
              <c:strCache>
                <c:ptCount val="10"/>
                <c:pt idx="0">
                  <c:v>1 кв 2012</c:v>
                </c:pt>
                <c:pt idx="1">
                  <c:v>2 кв 2012</c:v>
                </c:pt>
                <c:pt idx="2">
                  <c:v>3 кв 2012</c:v>
                </c:pt>
                <c:pt idx="3">
                  <c:v>4 кв 2012</c:v>
                </c:pt>
                <c:pt idx="4">
                  <c:v>1 кв 2013</c:v>
                </c:pt>
                <c:pt idx="5">
                  <c:v>2 кв 2013</c:v>
                </c:pt>
                <c:pt idx="6">
                  <c:v>3 кв 2013</c:v>
                </c:pt>
                <c:pt idx="7">
                  <c:v>4 кв 2013</c:v>
                </c:pt>
                <c:pt idx="8">
                  <c:v>янв 2014</c:v>
                </c:pt>
                <c:pt idx="9">
                  <c:v>фев 2014</c:v>
                </c:pt>
              </c:strCache>
            </c:strRef>
          </c:cat>
          <c:val>
            <c:numRef>
              <c:f>'НБРК (Q)'!$J$40:$S$40</c:f>
              <c:numCache>
                <c:formatCode>#,##0</c:formatCode>
                <c:ptCount val="10"/>
                <c:pt idx="0">
                  <c:v>6.5560530000000004</c:v>
                </c:pt>
                <c:pt idx="1">
                  <c:v>6.725204999999999</c:v>
                </c:pt>
                <c:pt idx="2">
                  <c:v>6.8357349999999988</c:v>
                </c:pt>
                <c:pt idx="3">
                  <c:v>7.1026910000000001</c:v>
                </c:pt>
                <c:pt idx="4">
                  <c:v>7.1523639999999986</c:v>
                </c:pt>
                <c:pt idx="5">
                  <c:v>7.3240389999999991</c:v>
                </c:pt>
                <c:pt idx="6">
                  <c:v>7.4127830000000001</c:v>
                </c:pt>
                <c:pt idx="7">
                  <c:v>7.6654119999999981</c:v>
                </c:pt>
                <c:pt idx="8">
                  <c:v>7.6642059999999992</c:v>
                </c:pt>
                <c:pt idx="9">
                  <c:v>8.2798119999999997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100"/>
        <c:axId val="68649344"/>
        <c:axId val="66743296"/>
      </c:barChart>
      <c:lineChart>
        <c:grouping val="standard"/>
        <c:varyColors val="0"/>
        <c:ser>
          <c:idx val="1"/>
          <c:order val="0"/>
          <c:tx>
            <c:strRef>
              <c:f>'НБРК (Q)'!$B$43</c:f>
              <c:strCache>
                <c:ptCount val="1"/>
                <c:pt idx="0">
                  <c:v>доля кредитов физических лиц, %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00B050"/>
              </a:solidFill>
              <a:ln>
                <a:noFill/>
              </a:ln>
            </c:spPr>
          </c:marker>
          <c:dLbls>
            <c:dLbl>
              <c:idx val="7"/>
              <c:layout>
                <c:manualLayout>
                  <c:x val="-3.4169323498287101E-2"/>
                  <c:y val="-2.8994370513235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4169323498286899E-2"/>
                  <c:y val="-2.1738993822075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'НБРК (Q)'!$J$2:$S$2</c:f>
              <c:strCache>
                <c:ptCount val="10"/>
                <c:pt idx="0">
                  <c:v>1 кв 2012</c:v>
                </c:pt>
                <c:pt idx="1">
                  <c:v>2 кв 2012</c:v>
                </c:pt>
                <c:pt idx="2">
                  <c:v>3 кв 2012</c:v>
                </c:pt>
                <c:pt idx="3">
                  <c:v>4 кв 2012</c:v>
                </c:pt>
                <c:pt idx="4">
                  <c:v>1 кв 2013</c:v>
                </c:pt>
                <c:pt idx="5">
                  <c:v>2 кв 2013</c:v>
                </c:pt>
                <c:pt idx="6">
                  <c:v>3 кв 2013</c:v>
                </c:pt>
                <c:pt idx="7">
                  <c:v>4 кв 2013</c:v>
                </c:pt>
                <c:pt idx="8">
                  <c:v>янв 2014</c:v>
                </c:pt>
                <c:pt idx="9">
                  <c:v>фев 2014</c:v>
                </c:pt>
              </c:strCache>
            </c:strRef>
          </c:cat>
          <c:val>
            <c:numRef>
              <c:f>'НБРК (Q)'!$J$43:$S$43</c:f>
              <c:numCache>
                <c:formatCode>0.0%</c:formatCode>
                <c:ptCount val="10"/>
                <c:pt idx="0">
                  <c:v>0.26621061510214999</c:v>
                </c:pt>
                <c:pt idx="1">
                  <c:v>0.27320593517064901</c:v>
                </c:pt>
                <c:pt idx="2">
                  <c:v>0.28279172706586198</c:v>
                </c:pt>
                <c:pt idx="3">
                  <c:v>0.286738052869842</c:v>
                </c:pt>
                <c:pt idx="4">
                  <c:v>0.29311942323377999</c:v>
                </c:pt>
                <c:pt idx="5">
                  <c:v>0.305448068958663</c:v>
                </c:pt>
                <c:pt idx="6">
                  <c:v>0.31253488781229599</c:v>
                </c:pt>
                <c:pt idx="7">
                  <c:v>0.32113725052249198</c:v>
                </c:pt>
                <c:pt idx="8">
                  <c:v>0.32264926105884101</c:v>
                </c:pt>
                <c:pt idx="9">
                  <c:v>0.31398176674585299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48768"/>
        <c:axId val="66741760"/>
      </c:lineChart>
      <c:catAx>
        <c:axId val="6644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741760"/>
        <c:crosses val="autoZero"/>
        <c:auto val="1"/>
        <c:lblAlgn val="ctr"/>
        <c:lblOffset val="100"/>
        <c:noMultiLvlLbl val="0"/>
      </c:catAx>
      <c:valAx>
        <c:axId val="66741760"/>
        <c:scaling>
          <c:orientation val="minMax"/>
          <c:max val="0.35"/>
          <c:min val="0.2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448768"/>
        <c:crosses val="autoZero"/>
        <c:crossBetween val="between"/>
        <c:majorUnit val="0.02"/>
      </c:valAx>
      <c:valAx>
        <c:axId val="66743296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 smtClean="0"/>
                  <a:t>трлн </a:t>
                </a:r>
                <a:r>
                  <a:rPr lang="ru-RU" sz="1400" dirty="0"/>
                  <a:t>тенге</a:t>
                </a:r>
              </a:p>
            </c:rich>
          </c:tx>
          <c:layout>
            <c:manualLayout>
              <c:xMode val="edge"/>
              <c:yMode val="edge"/>
              <c:x val="0.96646240732274002"/>
              <c:y val="0.335854243481301"/>
            </c:manualLayout>
          </c:layout>
          <c:overlay val="0"/>
        </c:title>
        <c:numFmt formatCode="#,###,##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8649344"/>
        <c:crosses val="max"/>
        <c:crossBetween val="between"/>
      </c:valAx>
      <c:catAx>
        <c:axId val="686493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74329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44672695682921E-3"/>
          <c:y val="0.83542160413373101"/>
          <c:w val="0.98486917259520901"/>
          <c:h val="9.46429105909177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7450752"/>
        <c:axId val="107453440"/>
      </c:scatterChart>
      <c:valAx>
        <c:axId val="10745075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07453440"/>
        <c:crosses val="autoZero"/>
        <c:crossBetween val="midCat"/>
      </c:valAx>
      <c:valAx>
        <c:axId val="107453440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74507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2392064"/>
        <c:axId val="115708672"/>
      </c:scatterChart>
      <c:valAx>
        <c:axId val="11239206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15708672"/>
        <c:crosses val="autoZero"/>
        <c:crossBetween val="midCat"/>
      </c:valAx>
      <c:valAx>
        <c:axId val="115708672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3920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704000"/>
        <c:axId val="116707328"/>
      </c:scatterChart>
      <c:valAx>
        <c:axId val="11670400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сумма </a:t>
                </a:r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задолженности</a:t>
                </a:r>
                <a:r>
                  <a:rPr lang="ru-RU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млрд тенге</a:t>
                </a: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16707328"/>
        <c:crosses val="autoZero"/>
        <c:crossBetween val="midCat"/>
      </c:valAx>
      <c:valAx>
        <c:axId val="116707328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6704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1436672"/>
        <c:axId val="152623360"/>
      </c:scatterChart>
      <c:valAx>
        <c:axId val="15143667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52623360"/>
        <c:crosses val="autoZero"/>
        <c:crossBetween val="midCat"/>
      </c:valAx>
      <c:valAx>
        <c:axId val="152623360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4366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263744"/>
        <c:axId val="160002048"/>
      </c:scatterChart>
      <c:valAx>
        <c:axId val="15926374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60002048"/>
        <c:crosses val="autoZero"/>
        <c:crossBetween val="midCat"/>
      </c:valAx>
      <c:valAx>
        <c:axId val="160002048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92637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563968"/>
        <c:axId val="160777728"/>
      </c:scatterChart>
      <c:valAx>
        <c:axId val="16056396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сумма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млрд тенге</a:t>
                </a: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60777728"/>
        <c:crosses val="autoZero"/>
        <c:crossBetween val="midCat"/>
      </c:valAx>
      <c:valAx>
        <c:axId val="160777728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05639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648838430079961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(регионы)'!$U$69</c:f>
              <c:numCache>
                <c:formatCode>#,##0</c:formatCode>
                <c:ptCount val="1"/>
                <c:pt idx="0">
                  <c:v>3428.3670000000002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(регионы)'!$V$69</c:f>
              <c:numCache>
                <c:formatCode>#,##0</c:formatCode>
                <c:ptCount val="1"/>
                <c:pt idx="0">
                  <c:v>5804.5450000000001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7567488"/>
        <c:axId val="188413824"/>
      </c:scatterChart>
      <c:valAx>
        <c:axId val="18756748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субъектов, тыс ед.</a:t>
                </a:r>
              </a:p>
            </c:rich>
          </c:tx>
          <c:layout>
            <c:manualLayout>
              <c:xMode val="edge"/>
              <c:yMode val="edge"/>
              <c:x val="0.17451537629566399"/>
              <c:y val="0.8479299500834569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88413824"/>
        <c:crosses val="autoZero"/>
        <c:crossBetween val="midCat"/>
      </c:valAx>
      <c:valAx>
        <c:axId val="188413824"/>
        <c:scaling>
          <c:orientation val="minMax"/>
          <c:max val="6500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567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27328"/>
        <c:axId val="1429888"/>
      </c:scatterChart>
      <c:valAx>
        <c:axId val="142732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429888"/>
        <c:crosses val="autoZero"/>
        <c:crossBetween val="midCat"/>
      </c:valAx>
      <c:valAx>
        <c:axId val="1429888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7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63040"/>
        <c:axId val="1465344"/>
      </c:scatterChart>
      <c:valAx>
        <c:axId val="146304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465344"/>
        <c:crosses val="autoZero"/>
        <c:crossBetween val="midCat"/>
      </c:valAx>
      <c:valAx>
        <c:axId val="1465344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30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648838430079961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(регионы)'!$U$69</c:f>
              <c:numCache>
                <c:formatCode>#,##0</c:formatCode>
                <c:ptCount val="1"/>
                <c:pt idx="0">
                  <c:v>3428.3670000000002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(регионы)'!$V$69</c:f>
              <c:numCache>
                <c:formatCode>#,##0</c:formatCode>
                <c:ptCount val="1"/>
                <c:pt idx="0">
                  <c:v>5804.5450000000001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61088"/>
        <c:axId val="19567744"/>
      </c:scatterChart>
      <c:valAx>
        <c:axId val="1956108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субъектов, тыс ед.</a:t>
                </a:r>
              </a:p>
            </c:rich>
          </c:tx>
          <c:layout>
            <c:manualLayout>
              <c:xMode val="edge"/>
              <c:yMode val="edge"/>
              <c:x val="0.17451537629566399"/>
              <c:y val="0.8479299500834569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9567744"/>
        <c:crosses val="autoZero"/>
        <c:crossBetween val="midCat"/>
      </c:valAx>
      <c:valAx>
        <c:axId val="19567744"/>
        <c:scaling>
          <c:orientation val="minMax"/>
          <c:max val="6500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610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доля </a:t>
            </a:r>
            <a:r>
              <a:rPr lang="en-US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NPL&gt;90</a:t>
            </a:r>
            <a:r>
              <a:rPr lang="en-US" sz="1800" b="1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1800" b="1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дней от общей задолженности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23167162608046801"/>
          <c:y val="1.1073311205602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3742794556750304E-2"/>
          <c:y val="9.3130470853322905E-2"/>
          <c:w val="0.92164255594019495"/>
          <c:h val="0.56814653042424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рабочий!$M$23</c:f>
              <c:strCache>
                <c:ptCount val="1"/>
                <c:pt idx="0">
                  <c:v>мар.2014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рабочий!$L$24:$L$41</c:f>
              <c:strCache>
                <c:ptCount val="18"/>
                <c:pt idx="0">
                  <c:v>Алматы</c:v>
                </c:pt>
                <c:pt idx="1">
                  <c:v>Алматинская </c:v>
                </c:pt>
                <c:pt idx="2">
                  <c:v>Южно-Казахстанская </c:v>
                </c:pt>
                <c:pt idx="3">
                  <c:v>Казахстан, всего</c:v>
                </c:pt>
                <c:pt idx="4">
                  <c:v>Жамбылская </c:v>
                </c:pt>
                <c:pt idx="5">
                  <c:v>Астана</c:v>
                </c:pt>
                <c:pt idx="6">
                  <c:v>Восточно-Казахстанская </c:v>
                </c:pt>
                <c:pt idx="7">
                  <c:v>Костанайская </c:v>
                </c:pt>
                <c:pt idx="8">
                  <c:v>Карагандинская </c:v>
                </c:pt>
                <c:pt idx="9">
                  <c:v>Павлодарская </c:v>
                </c:pt>
                <c:pt idx="10">
                  <c:v>Атырауская </c:v>
                </c:pt>
                <c:pt idx="11">
                  <c:v>Северо-Казахстанская </c:v>
                </c:pt>
                <c:pt idx="12">
                  <c:v>Западно-Казахстанская </c:v>
                </c:pt>
                <c:pt idx="13">
                  <c:v>Мангистауская </c:v>
                </c:pt>
                <c:pt idx="14">
                  <c:v>Акмолинская </c:v>
                </c:pt>
                <c:pt idx="15">
                  <c:v>Актюбинская </c:v>
                </c:pt>
                <c:pt idx="16">
                  <c:v>Кызылординская </c:v>
                </c:pt>
                <c:pt idx="17">
                  <c:v>Нет данных</c:v>
                </c:pt>
              </c:strCache>
            </c:strRef>
          </c:cat>
          <c:val>
            <c:numRef>
              <c:f>рабочий!$M$24:$M$41</c:f>
              <c:numCache>
                <c:formatCode>0.0%</c:formatCode>
                <c:ptCount val="18"/>
                <c:pt idx="0">
                  <c:v>0.42900678081397198</c:v>
                </c:pt>
                <c:pt idx="1">
                  <c:v>0.42513975832491102</c:v>
                </c:pt>
                <c:pt idx="2">
                  <c:v>0.36971972773387501</c:v>
                </c:pt>
                <c:pt idx="3">
                  <c:v>0.29805892106591297</c:v>
                </c:pt>
                <c:pt idx="4">
                  <c:v>0.293862425394602</c:v>
                </c:pt>
                <c:pt idx="5">
                  <c:v>0.25456081347753301</c:v>
                </c:pt>
                <c:pt idx="6">
                  <c:v>0.23586995152036599</c:v>
                </c:pt>
                <c:pt idx="7">
                  <c:v>0.22619637335718701</c:v>
                </c:pt>
                <c:pt idx="8">
                  <c:v>0.198670994579772</c:v>
                </c:pt>
                <c:pt idx="9">
                  <c:v>0.178475905205565</c:v>
                </c:pt>
                <c:pt idx="10">
                  <c:v>0.17228528782091501</c:v>
                </c:pt>
                <c:pt idx="11">
                  <c:v>0.16807526829359501</c:v>
                </c:pt>
                <c:pt idx="12">
                  <c:v>0.164411616758458</c:v>
                </c:pt>
                <c:pt idx="13">
                  <c:v>0.16236377271192801</c:v>
                </c:pt>
                <c:pt idx="14">
                  <c:v>0.157279284904836</c:v>
                </c:pt>
                <c:pt idx="15">
                  <c:v>0.155032231289044</c:v>
                </c:pt>
                <c:pt idx="16">
                  <c:v>0.14935263480118299</c:v>
                </c:pt>
                <c:pt idx="17">
                  <c:v>0.214416984249748</c:v>
                </c:pt>
              </c:numCache>
            </c:numRef>
          </c:val>
        </c:ser>
        <c:ser>
          <c:idx val="1"/>
          <c:order val="1"/>
          <c:tx>
            <c:strRef>
              <c:f>рабочий!$N$23</c:f>
              <c:strCache>
                <c:ptCount val="1"/>
                <c:pt idx="0">
                  <c:v>мар.2012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31750"/>
            </a:sp3d>
          </c:spPr>
          <c:invertIfNegative val="0"/>
          <c:dLbls>
            <c:dLbl>
              <c:idx val="0"/>
              <c:layout>
                <c:manualLayout>
                  <c:x val="0"/>
                  <c:y val="0.113501439857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475954449026201E-3"/>
                  <c:y val="0.1079647842546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951908898052302E-3"/>
                  <c:y val="0.163331340282634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9519088980529E-3"/>
                  <c:y val="7.7513178439216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475954449026201E-3"/>
                  <c:y val="8.8586489644819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8.8586489644819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6744510795665003E-17"/>
                  <c:y val="8.3049834042017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5475954449026201E-3"/>
                  <c:y val="7.7513178439216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09519088980529E-3"/>
                  <c:y val="0.13841639007003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0951908898053499E-3"/>
                  <c:y val="7.7513178439216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5475954449026201E-3"/>
                  <c:y val="7.4744850637816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1348902159133001E-16"/>
                  <c:y val="0.1107331120560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1348902159133001E-16"/>
                  <c:y val="9.1354817446219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6.1903817796105801E-3"/>
                  <c:y val="0.105196456453222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3.09519088980512E-3"/>
                  <c:y val="7.7513178439216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3.0951908898052302E-3"/>
                  <c:y val="7.4744850637816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54759544490273E-3"/>
                  <c:y val="6.9208195035015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0"/>
                  <c:y val="9.9659800850421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рабочий!$L$24:$L$41</c:f>
              <c:strCache>
                <c:ptCount val="18"/>
                <c:pt idx="0">
                  <c:v>Алматы</c:v>
                </c:pt>
                <c:pt idx="1">
                  <c:v>Алматинская </c:v>
                </c:pt>
                <c:pt idx="2">
                  <c:v>Южно-Казахстанская </c:v>
                </c:pt>
                <c:pt idx="3">
                  <c:v>Казахстан, всего</c:v>
                </c:pt>
                <c:pt idx="4">
                  <c:v>Жамбылская </c:v>
                </c:pt>
                <c:pt idx="5">
                  <c:v>Астана</c:v>
                </c:pt>
                <c:pt idx="6">
                  <c:v>Восточно-Казахстанская </c:v>
                </c:pt>
                <c:pt idx="7">
                  <c:v>Костанайская </c:v>
                </c:pt>
                <c:pt idx="8">
                  <c:v>Карагандинская </c:v>
                </c:pt>
                <c:pt idx="9">
                  <c:v>Павлодарская </c:v>
                </c:pt>
                <c:pt idx="10">
                  <c:v>Атырауская </c:v>
                </c:pt>
                <c:pt idx="11">
                  <c:v>Северо-Казахстанская </c:v>
                </c:pt>
                <c:pt idx="12">
                  <c:v>Западно-Казахстанская </c:v>
                </c:pt>
                <c:pt idx="13">
                  <c:v>Мангистауская </c:v>
                </c:pt>
                <c:pt idx="14">
                  <c:v>Акмолинская </c:v>
                </c:pt>
                <c:pt idx="15">
                  <c:v>Актюбинская </c:v>
                </c:pt>
                <c:pt idx="16">
                  <c:v>Кызылординская </c:v>
                </c:pt>
                <c:pt idx="17">
                  <c:v>Нет данных</c:v>
                </c:pt>
              </c:strCache>
            </c:strRef>
          </c:cat>
          <c:val>
            <c:numRef>
              <c:f>рабочий!$N$24:$N$41</c:f>
              <c:numCache>
                <c:formatCode>0.0%</c:formatCode>
                <c:ptCount val="18"/>
                <c:pt idx="0">
                  <c:v>0.33644952625160901</c:v>
                </c:pt>
                <c:pt idx="1">
                  <c:v>0.33147985099264199</c:v>
                </c:pt>
                <c:pt idx="2">
                  <c:v>0.37609511451626898</c:v>
                </c:pt>
                <c:pt idx="3">
                  <c:v>0.25961126129319601</c:v>
                </c:pt>
                <c:pt idx="4">
                  <c:v>0.266536692721206</c:v>
                </c:pt>
                <c:pt idx="5">
                  <c:v>0.24291058175024099</c:v>
                </c:pt>
                <c:pt idx="6">
                  <c:v>0.21334719103967201</c:v>
                </c:pt>
                <c:pt idx="7">
                  <c:v>0.18434797285171101</c:v>
                </c:pt>
                <c:pt idx="8">
                  <c:v>0.233024405313839</c:v>
                </c:pt>
                <c:pt idx="9">
                  <c:v>0.17186624454538699</c:v>
                </c:pt>
                <c:pt idx="10">
                  <c:v>0.13229383266688199</c:v>
                </c:pt>
                <c:pt idx="11">
                  <c:v>0.161192422493279</c:v>
                </c:pt>
                <c:pt idx="12">
                  <c:v>0.157820254702707</c:v>
                </c:pt>
                <c:pt idx="13">
                  <c:v>0.18192870476522299</c:v>
                </c:pt>
                <c:pt idx="14">
                  <c:v>0.14769112546573401</c:v>
                </c:pt>
                <c:pt idx="15">
                  <c:v>0.14395179995473001</c:v>
                </c:pt>
                <c:pt idx="16">
                  <c:v>0.115944014554285</c:v>
                </c:pt>
                <c:pt idx="17">
                  <c:v>0.25227179624209001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2046080"/>
        <c:axId val="72073984"/>
      </c:barChart>
      <c:catAx>
        <c:axId val="7204608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073984"/>
        <c:crosses val="autoZero"/>
        <c:auto val="1"/>
        <c:lblAlgn val="ctr"/>
        <c:lblOffset val="100"/>
        <c:noMultiLvlLbl val="0"/>
      </c:catAx>
      <c:valAx>
        <c:axId val="72073984"/>
        <c:scaling>
          <c:orientation val="minMax"/>
          <c:max val="0.4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04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382940243611097"/>
          <c:y val="0.179415847292624"/>
          <c:w val="0.100084995472479"/>
          <c:h val="0.111682950636747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75552"/>
        <c:axId val="19577856"/>
      </c:scatterChart>
      <c:valAx>
        <c:axId val="1957555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сумма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млрд тенге</a:t>
                </a: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9577856"/>
        <c:crosses val="autoZero"/>
        <c:crossBetween val="midCat"/>
      </c:valAx>
      <c:valAx>
        <c:axId val="19577856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755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990722089971302"/>
          <c:y val="5.0925925925925902E-2"/>
          <c:w val="0.60749476082931497"/>
          <c:h val="0.77030074365704304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(регионы)'!$U$68</c:f>
              <c:numCache>
                <c:formatCode>#,##0</c:formatCode>
                <c:ptCount val="1"/>
                <c:pt idx="0">
                  <c:v>3600.873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(регионы)'!$V$68</c:f>
              <c:numCache>
                <c:formatCode>#,##0</c:formatCode>
                <c:ptCount val="1"/>
                <c:pt idx="0">
                  <c:v>6148.4679999999998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85664"/>
        <c:axId val="19588224"/>
      </c:scatterChart>
      <c:valAx>
        <c:axId val="1958566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контрактов, тыс ед.</a:t>
                </a:r>
              </a:p>
            </c:rich>
          </c:tx>
          <c:layout>
            <c:manualLayout>
              <c:xMode val="edge"/>
              <c:yMode val="edge"/>
              <c:x val="0.20948251120245898"/>
              <c:y val="0.8462587833226958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9588224"/>
        <c:crosses val="autoZero"/>
        <c:crossBetween val="midCat"/>
      </c:valAx>
      <c:valAx>
        <c:axId val="19588224"/>
        <c:scaling>
          <c:orientation val="minMax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5856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990722089971302"/>
          <c:y val="5.0925925925925902E-2"/>
          <c:w val="0.60749476082931497"/>
          <c:h val="0.77030074365704304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(регионы)'!$U$68</c:f>
              <c:numCache>
                <c:formatCode>#,##0</c:formatCode>
                <c:ptCount val="1"/>
                <c:pt idx="0">
                  <c:v>3600.873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(регионы)'!$V$68</c:f>
              <c:numCache>
                <c:formatCode>#,##0</c:formatCode>
                <c:ptCount val="1"/>
                <c:pt idx="0">
                  <c:v>6148.4679999999998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65504"/>
        <c:axId val="19780352"/>
      </c:scatterChart>
      <c:valAx>
        <c:axId val="1976550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контрактов, тыс ед.</a:t>
                </a:r>
              </a:p>
            </c:rich>
          </c:tx>
          <c:layout>
            <c:manualLayout>
              <c:xMode val="edge"/>
              <c:yMode val="edge"/>
              <c:x val="0.19968428240929001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9780352"/>
        <c:crosses val="autoZero"/>
        <c:crossBetween val="midCat"/>
      </c:valAx>
      <c:valAx>
        <c:axId val="19780352"/>
        <c:scaling>
          <c:orientation val="minMax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7655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39360"/>
        <c:axId val="21054208"/>
      </c:scatterChart>
      <c:valAx>
        <c:axId val="2103936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054208"/>
        <c:crosses val="autoZero"/>
        <c:crossBetween val="midCat"/>
      </c:valAx>
      <c:valAx>
        <c:axId val="21054208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393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70976"/>
        <c:axId val="21073280"/>
      </c:scatterChart>
      <c:valAx>
        <c:axId val="2107097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073280"/>
        <c:crosses val="autoZero"/>
        <c:crossBetween val="midCat"/>
      </c:valAx>
      <c:valAx>
        <c:axId val="21073280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709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648838430079961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(регионы)'!$U$69</c:f>
              <c:numCache>
                <c:formatCode>#,##0</c:formatCode>
                <c:ptCount val="1"/>
                <c:pt idx="0">
                  <c:v>3428.3670000000002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(регионы)'!$V$69</c:f>
              <c:numCache>
                <c:formatCode>#,##0</c:formatCode>
                <c:ptCount val="1"/>
                <c:pt idx="0">
                  <c:v>5804.5450000000001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81088"/>
        <c:axId val="21083648"/>
      </c:scatterChart>
      <c:valAx>
        <c:axId val="2108108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субъектов, тыс ед.</a:t>
                </a:r>
              </a:p>
            </c:rich>
          </c:tx>
          <c:layout>
            <c:manualLayout>
              <c:xMode val="edge"/>
              <c:yMode val="edge"/>
              <c:x val="0.17451537629566399"/>
              <c:y val="0.8479299500834569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083648"/>
        <c:crosses val="autoZero"/>
        <c:crossBetween val="midCat"/>
      </c:valAx>
      <c:valAx>
        <c:axId val="21083648"/>
        <c:scaling>
          <c:orientation val="minMax"/>
          <c:max val="6500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810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95552"/>
        <c:axId val="21097856"/>
      </c:scatterChart>
      <c:valAx>
        <c:axId val="2109555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сумма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млрд тенге</a:t>
                </a: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097856"/>
        <c:crosses val="autoZero"/>
        <c:crossBetween val="midCat"/>
      </c:valAx>
      <c:valAx>
        <c:axId val="21097856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955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131233595800502"/>
          <c:y val="5.0925925925925902E-2"/>
          <c:w val="0.73868766404199504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(регионы)'!$U$66</c:f>
              <c:numCache>
                <c:formatCode>#,##0</c:formatCode>
                <c:ptCount val="1"/>
                <c:pt idx="0">
                  <c:v>818.86169926308958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(регионы)'!$V$66</c:f>
              <c:numCache>
                <c:formatCode>#,##0</c:formatCode>
                <c:ptCount val="1"/>
                <c:pt idx="0">
                  <c:v>649.85094709582631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06048"/>
        <c:axId val="21108608"/>
      </c:scatterChart>
      <c:valAx>
        <c:axId val="2110604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Размер </a:t>
                </a:r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сред. </a:t>
                </a:r>
                <a:r>
                  <a:rPr lang="ru-RU" sz="14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</a:t>
                </a: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-</a:t>
                </a:r>
                <a:r>
                  <a:rPr lang="ru-RU" sz="14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ти</a:t>
                </a:r>
                <a:r>
                  <a:rPr lang="ru-RU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ru-RU" sz="14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тыс</a:t>
                </a:r>
                <a:r>
                  <a:rPr lang="ru-RU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тенге</a:t>
                </a:r>
              </a:p>
            </c:rich>
          </c:tx>
          <c:layout>
            <c:manualLayout>
              <c:xMode val="edge"/>
              <c:yMode val="edge"/>
              <c:x val="0.19532119706977499"/>
              <c:y val="0.8258562992125979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108608"/>
        <c:crosses val="autoZero"/>
        <c:crossBetween val="midCat"/>
      </c:valAx>
      <c:valAx>
        <c:axId val="21108608"/>
        <c:scaling>
          <c:orientation val="minMax"/>
          <c:max val="1000"/>
          <c:min val="4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1060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990722089971302"/>
          <c:y val="5.0925925925925902E-2"/>
          <c:w val="0.60749476082931497"/>
          <c:h val="0.77030074365704304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(регионы)'!$U$68</c:f>
              <c:numCache>
                <c:formatCode>#,##0</c:formatCode>
                <c:ptCount val="1"/>
                <c:pt idx="0">
                  <c:v>3600.873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(регионы)'!$V$68</c:f>
              <c:numCache>
                <c:formatCode>#,##0</c:formatCode>
                <c:ptCount val="1"/>
                <c:pt idx="0">
                  <c:v>6148.4679999999998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64032"/>
        <c:axId val="21166336"/>
      </c:scatterChart>
      <c:valAx>
        <c:axId val="2116403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контрактов, тыс ед.</a:t>
                </a:r>
              </a:p>
            </c:rich>
          </c:tx>
          <c:layout>
            <c:manualLayout>
              <c:xMode val="edge"/>
              <c:yMode val="edge"/>
              <c:x val="0.19968428240929001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166336"/>
        <c:crosses val="autoZero"/>
        <c:crossBetween val="midCat"/>
      </c:valAx>
      <c:valAx>
        <c:axId val="21166336"/>
        <c:scaling>
          <c:orientation val="minMax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1640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09088"/>
        <c:axId val="21211392"/>
      </c:scatterChart>
      <c:valAx>
        <c:axId val="2120908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1211392"/>
        <c:crosses val="autoZero"/>
        <c:crossBetween val="midCat"/>
      </c:valAx>
      <c:valAx>
        <c:axId val="21211392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2090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Средняя</a:t>
            </a:r>
            <a:r>
              <a:rPr lang="ru-RU" sz="1800" b="1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задолженность по </a:t>
            </a:r>
            <a:r>
              <a:rPr lang="ru-RU" sz="18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регионам (рассчитано из числа экономически активного населения)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15822770899851701"/>
          <c:y val="0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9040822903036702E-2"/>
          <c:y val="4.7674013778004003E-2"/>
          <c:w val="0.82664320329472896"/>
          <c:h val="0.61647768133317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'Регионы (ПКБ)'!$C$23</c:f>
              <c:strCache>
                <c:ptCount val="1"/>
                <c:pt idx="0">
                  <c:v>Средняя задолженность 03.2014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  <a:scene3d>
              <a:camera prst="orthographicFront"/>
              <a:lightRig rig="twoPt" dir="t"/>
            </a:scene3d>
            <a:sp3d>
              <a:bevelT w="63500" h="25400"/>
            </a:sp3d>
          </c:spPr>
          <c:invertIfNegative val="0"/>
          <c:dPt>
            <c:idx val="4"/>
            <c:invertIfNegative val="0"/>
            <c:bubble3D val="0"/>
          </c:dPt>
          <c:cat>
            <c:strRef>
              <c:f>'Регионы (ПКБ)'!$B$24:$B$40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Атырауская </c:v>
                </c:pt>
                <c:pt idx="4">
                  <c:v>Казахстан, всего</c:v>
                </c:pt>
                <c:pt idx="5">
                  <c:v>Актюбинская </c:v>
                </c:pt>
                <c:pt idx="6">
                  <c:v>Павлодарская </c:v>
                </c:pt>
                <c:pt idx="7">
                  <c:v>Восточно-Казахстанская </c:v>
                </c:pt>
                <c:pt idx="8">
                  <c:v>Карагандинская </c:v>
                </c:pt>
                <c:pt idx="9">
                  <c:v>Западно-Казахстанская </c:v>
                </c:pt>
                <c:pt idx="10">
                  <c:v>Алматинская </c:v>
                </c:pt>
                <c:pt idx="11">
                  <c:v>Кызылординская </c:v>
                </c:pt>
                <c:pt idx="12">
                  <c:v>Костанайская </c:v>
                </c:pt>
                <c:pt idx="13">
                  <c:v>Южно-Казахстанская </c:v>
                </c:pt>
                <c:pt idx="14">
                  <c:v>Акмолинская </c:v>
                </c:pt>
                <c:pt idx="15">
                  <c:v>Жамбылская </c:v>
                </c:pt>
                <c:pt idx="16">
                  <c:v>Северо-Казахстанская </c:v>
                </c:pt>
              </c:strCache>
            </c:strRef>
          </c:cat>
          <c:val>
            <c:numRef>
              <c:f>'Регионы (ПКБ)'!$C$24:$C$40</c:f>
              <c:numCache>
                <c:formatCode>#,##0</c:formatCode>
                <c:ptCount val="17"/>
                <c:pt idx="0">
                  <c:v>1364028.53373994</c:v>
                </c:pt>
                <c:pt idx="1">
                  <c:v>863280.31185567146</c:v>
                </c:pt>
                <c:pt idx="2">
                  <c:v>565911.905706916</c:v>
                </c:pt>
                <c:pt idx="3">
                  <c:v>531007.86373410432</c:v>
                </c:pt>
                <c:pt idx="4">
                  <c:v>417155.74025815539</c:v>
                </c:pt>
                <c:pt idx="5">
                  <c:v>360517.83577044721</c:v>
                </c:pt>
                <c:pt idx="6">
                  <c:v>333567.96803980641</c:v>
                </c:pt>
                <c:pt idx="7">
                  <c:v>328865.34013232449</c:v>
                </c:pt>
                <c:pt idx="8">
                  <c:v>323355.52223427402</c:v>
                </c:pt>
                <c:pt idx="9">
                  <c:v>286685.25890422042</c:v>
                </c:pt>
                <c:pt idx="10">
                  <c:v>280803.54535155819</c:v>
                </c:pt>
                <c:pt idx="11">
                  <c:v>259062.8542068596</c:v>
                </c:pt>
                <c:pt idx="12">
                  <c:v>215509.36355373851</c:v>
                </c:pt>
                <c:pt idx="13">
                  <c:v>215357.534912281</c:v>
                </c:pt>
                <c:pt idx="14">
                  <c:v>210310.9948304584</c:v>
                </c:pt>
                <c:pt idx="15">
                  <c:v>205903.8560532704</c:v>
                </c:pt>
                <c:pt idx="16">
                  <c:v>204481.55648800271</c:v>
                </c:pt>
              </c:numCache>
            </c:numRef>
          </c:val>
        </c:ser>
        <c:ser>
          <c:idx val="2"/>
          <c:order val="2"/>
          <c:tx>
            <c:strRef>
              <c:f>'Регионы (ПКБ)'!$E$23</c:f>
              <c:strCache>
                <c:ptCount val="1"/>
                <c:pt idx="0">
                  <c:v>Средняя задолженность 03.2012</c:v>
                </c:pt>
              </c:strCache>
            </c:strRef>
          </c:tx>
          <c:spPr>
            <a:solidFill>
              <a:srgbClr val="FF9900"/>
            </a:solidFill>
            <a:scene3d>
              <a:camera prst="orthographicFront"/>
              <a:lightRig rig="threePt" dir="t"/>
            </a:scene3d>
            <a:sp3d prstMaterial="dkEdge">
              <a:bevelT w="63500" h="25400"/>
            </a:sp3d>
          </c:spPr>
          <c:invertIfNegative val="0"/>
          <c:dPt>
            <c:idx val="4"/>
            <c:invertIfNegative val="0"/>
            <c:bubble3D val="0"/>
          </c:dPt>
          <c:cat>
            <c:strRef>
              <c:f>'Регионы (ПКБ)'!$B$24:$B$40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Атырауская </c:v>
                </c:pt>
                <c:pt idx="4">
                  <c:v>Казахстан, всего</c:v>
                </c:pt>
                <c:pt idx="5">
                  <c:v>Актюбинская </c:v>
                </c:pt>
                <c:pt idx="6">
                  <c:v>Павлодарская </c:v>
                </c:pt>
                <c:pt idx="7">
                  <c:v>Восточно-Казахстанская </c:v>
                </c:pt>
                <c:pt idx="8">
                  <c:v>Карагандинская </c:v>
                </c:pt>
                <c:pt idx="9">
                  <c:v>Западно-Казахстанская </c:v>
                </c:pt>
                <c:pt idx="10">
                  <c:v>Алматинская </c:v>
                </c:pt>
                <c:pt idx="11">
                  <c:v>Кызылординская </c:v>
                </c:pt>
                <c:pt idx="12">
                  <c:v>Костанайская </c:v>
                </c:pt>
                <c:pt idx="13">
                  <c:v>Южно-Казахстанская </c:v>
                </c:pt>
                <c:pt idx="14">
                  <c:v>Акмолинская </c:v>
                </c:pt>
                <c:pt idx="15">
                  <c:v>Жамбылская </c:v>
                </c:pt>
                <c:pt idx="16">
                  <c:v>Северо-Казахстанская </c:v>
                </c:pt>
              </c:strCache>
            </c:strRef>
          </c:cat>
          <c:val>
            <c:numRef>
              <c:f>'Регионы (ПКБ)'!$E$24:$E$40</c:f>
              <c:numCache>
                <c:formatCode>#,##0</c:formatCode>
                <c:ptCount val="17"/>
                <c:pt idx="0">
                  <c:v>1089328.0487235</c:v>
                </c:pt>
                <c:pt idx="1">
                  <c:v>710665.81043327623</c:v>
                </c:pt>
                <c:pt idx="2">
                  <c:v>426273.55820644018</c:v>
                </c:pt>
                <c:pt idx="3">
                  <c:v>390578.34368840931</c:v>
                </c:pt>
                <c:pt idx="4">
                  <c:v>315206.8655480892</c:v>
                </c:pt>
                <c:pt idx="5">
                  <c:v>256436.41659324881</c:v>
                </c:pt>
                <c:pt idx="6">
                  <c:v>254720.96876113969</c:v>
                </c:pt>
                <c:pt idx="7">
                  <c:v>247307.0262739727</c:v>
                </c:pt>
                <c:pt idx="8">
                  <c:v>262787.26902264543</c:v>
                </c:pt>
                <c:pt idx="9">
                  <c:v>218599.19507723631</c:v>
                </c:pt>
                <c:pt idx="10">
                  <c:v>197189.15100358831</c:v>
                </c:pt>
                <c:pt idx="11">
                  <c:v>175842.45689894591</c:v>
                </c:pt>
                <c:pt idx="12">
                  <c:v>158069.57467036459</c:v>
                </c:pt>
                <c:pt idx="13">
                  <c:v>154420.87226413601</c:v>
                </c:pt>
                <c:pt idx="14">
                  <c:v>151219.46816239771</c:v>
                </c:pt>
                <c:pt idx="15">
                  <c:v>155613.80453731999</c:v>
                </c:pt>
                <c:pt idx="16">
                  <c:v>157342.7778732283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80145024"/>
        <c:axId val="80454400"/>
      </c:barChart>
      <c:lineChart>
        <c:grouping val="standard"/>
        <c:varyColors val="0"/>
        <c:ser>
          <c:idx val="1"/>
          <c:order val="1"/>
          <c:tx>
            <c:strRef>
              <c:f>'Регионы (ПКБ)'!$D$23</c:f>
              <c:strCache>
                <c:ptCount val="1"/>
                <c:pt idx="0">
                  <c:v>Задолженность/зарплата 03.2014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6"/>
            <c:spPr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'Регионы (ПКБ)'!$B$24:$B$40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Атырауская </c:v>
                </c:pt>
                <c:pt idx="4">
                  <c:v>Казахстан, всего</c:v>
                </c:pt>
                <c:pt idx="5">
                  <c:v>Актюбинская </c:v>
                </c:pt>
                <c:pt idx="6">
                  <c:v>Павлодарская </c:v>
                </c:pt>
                <c:pt idx="7">
                  <c:v>Восточно-Казахстанская </c:v>
                </c:pt>
                <c:pt idx="8">
                  <c:v>Карагандинская </c:v>
                </c:pt>
                <c:pt idx="9">
                  <c:v>Западно-Казахстанская </c:v>
                </c:pt>
                <c:pt idx="10">
                  <c:v>Алматинская </c:v>
                </c:pt>
                <c:pt idx="11">
                  <c:v>Кызылординская </c:v>
                </c:pt>
                <c:pt idx="12">
                  <c:v>Костанайская </c:v>
                </c:pt>
                <c:pt idx="13">
                  <c:v>Южно-Казахстанская </c:v>
                </c:pt>
                <c:pt idx="14">
                  <c:v>Акмолинская </c:v>
                </c:pt>
                <c:pt idx="15">
                  <c:v>Жамбылская </c:v>
                </c:pt>
                <c:pt idx="16">
                  <c:v>Северо-Казахстанская </c:v>
                </c:pt>
              </c:strCache>
            </c:strRef>
          </c:cat>
          <c:val>
            <c:numRef>
              <c:f>'Регионы (ПКБ)'!$D$24:$D$40</c:f>
              <c:numCache>
                <c:formatCode>0.0%</c:formatCode>
                <c:ptCount val="17"/>
                <c:pt idx="0">
                  <c:v>9.5414634629746971</c:v>
                </c:pt>
                <c:pt idx="1">
                  <c:v>5.4331890384804886</c:v>
                </c:pt>
                <c:pt idx="2">
                  <c:v>3.0756360422118818</c:v>
                </c:pt>
                <c:pt idx="3">
                  <c:v>2.7723465420184619</c:v>
                </c:pt>
                <c:pt idx="4">
                  <c:v>3.8291837054999598</c:v>
                </c:pt>
                <c:pt idx="5">
                  <c:v>3.7279008538119611</c:v>
                </c:pt>
                <c:pt idx="6">
                  <c:v>3.5793850975882751</c:v>
                </c:pt>
                <c:pt idx="7">
                  <c:v>3.6409519079350399</c:v>
                </c:pt>
                <c:pt idx="8">
                  <c:v>3.2524001710002102</c:v>
                </c:pt>
                <c:pt idx="9">
                  <c:v>2.9239375974021531</c:v>
                </c:pt>
                <c:pt idx="10">
                  <c:v>3.438021350866074</c:v>
                </c:pt>
                <c:pt idx="11">
                  <c:v>2.6554434919683909</c:v>
                </c:pt>
                <c:pt idx="12">
                  <c:v>2.5952085686780801</c:v>
                </c:pt>
                <c:pt idx="13">
                  <c:v>2.7223001472103481</c:v>
                </c:pt>
                <c:pt idx="14">
                  <c:v>2.6652345718543948</c:v>
                </c:pt>
                <c:pt idx="15">
                  <c:v>2.6861842315624478</c:v>
                </c:pt>
                <c:pt idx="16">
                  <c:v>2.750373449951951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'Регионы (ПКБ)'!$F$23</c:f>
              <c:strCache>
                <c:ptCount val="1"/>
                <c:pt idx="0">
                  <c:v>Задолженность/зарплата 03.2012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noFill/>
              </a:ln>
            </c:spPr>
          </c:marker>
          <c:cat>
            <c:strRef>
              <c:f>'Регионы (ПКБ)'!$B$24:$B$40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Атырауская </c:v>
                </c:pt>
                <c:pt idx="4">
                  <c:v>Казахстан, всего</c:v>
                </c:pt>
                <c:pt idx="5">
                  <c:v>Актюбинская </c:v>
                </c:pt>
                <c:pt idx="6">
                  <c:v>Павлодарская </c:v>
                </c:pt>
                <c:pt idx="7">
                  <c:v>Восточно-Казахстанская </c:v>
                </c:pt>
                <c:pt idx="8">
                  <c:v>Карагандинская </c:v>
                </c:pt>
                <c:pt idx="9">
                  <c:v>Западно-Казахстанская </c:v>
                </c:pt>
                <c:pt idx="10">
                  <c:v>Алматинская </c:v>
                </c:pt>
                <c:pt idx="11">
                  <c:v>Кызылординская </c:v>
                </c:pt>
                <c:pt idx="12">
                  <c:v>Костанайская </c:v>
                </c:pt>
                <c:pt idx="13">
                  <c:v>Южно-Казахстанская </c:v>
                </c:pt>
                <c:pt idx="14">
                  <c:v>Акмолинская </c:v>
                </c:pt>
                <c:pt idx="15">
                  <c:v>Жамбылская </c:v>
                </c:pt>
                <c:pt idx="16">
                  <c:v>Северо-Казахстанская </c:v>
                </c:pt>
              </c:strCache>
            </c:strRef>
          </c:cat>
          <c:val>
            <c:numRef>
              <c:f>'Регионы (ПКБ)'!$F$24:$F$40</c:f>
              <c:numCache>
                <c:formatCode>0.0%</c:formatCode>
                <c:ptCount val="17"/>
                <c:pt idx="0">
                  <c:v>8.9385407957487022</c:v>
                </c:pt>
                <c:pt idx="1">
                  <c:v>5.4051659233282576</c:v>
                </c:pt>
                <c:pt idx="2">
                  <c:v>2.7924943094007042</c:v>
                </c:pt>
                <c:pt idx="3">
                  <c:v>2.345623344360579</c:v>
                </c:pt>
                <c:pt idx="4">
                  <c:v>3.506694862426663</c:v>
                </c:pt>
                <c:pt idx="5">
                  <c:v>3.217393076309166</c:v>
                </c:pt>
                <c:pt idx="6">
                  <c:v>3.3825314722313942</c:v>
                </c:pt>
                <c:pt idx="7">
                  <c:v>3.368991891408466</c:v>
                </c:pt>
                <c:pt idx="8">
                  <c:v>3.3739987805593481</c:v>
                </c:pt>
                <c:pt idx="9">
                  <c:v>2.5007701402511229</c:v>
                </c:pt>
                <c:pt idx="10">
                  <c:v>2.9120525193188338</c:v>
                </c:pt>
                <c:pt idx="11">
                  <c:v>2.180827165275748</c:v>
                </c:pt>
                <c:pt idx="12">
                  <c:v>2.3600311248192809</c:v>
                </c:pt>
                <c:pt idx="13">
                  <c:v>2.2788880450423332</c:v>
                </c:pt>
                <c:pt idx="14">
                  <c:v>2.354361596500016</c:v>
                </c:pt>
                <c:pt idx="15">
                  <c:v>2.5178903138155362</c:v>
                </c:pt>
                <c:pt idx="16">
                  <c:v>2.559834345381645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144448"/>
        <c:axId val="81142528"/>
      </c:lineChart>
      <c:catAx>
        <c:axId val="80145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34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454400"/>
        <c:crosses val="autoZero"/>
        <c:auto val="1"/>
        <c:lblAlgn val="ctr"/>
        <c:lblOffset val="100"/>
        <c:noMultiLvlLbl val="0"/>
      </c:catAx>
      <c:valAx>
        <c:axId val="80454400"/>
        <c:scaling>
          <c:orientation val="minMax"/>
          <c:max val="1400000"/>
          <c:min val="100000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 smtClean="0"/>
                  <a:t>тыс. тенге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1.2648708083310201E-2"/>
              <c:y val="0.30494346888069901"/>
            </c:manualLayout>
          </c:layout>
          <c:overlay val="0"/>
        </c:title>
        <c:numFmt formatCode="#,###," sourceLinked="0"/>
        <c:majorTickMark val="in"/>
        <c:minorTickMark val="none"/>
        <c:tickLblPos val="nextTo"/>
        <c:spPr>
          <a:ln w="6350">
            <a:solidFill>
              <a:schemeClr val="bg1">
                <a:lumMod val="75000"/>
              </a:schemeClr>
            </a:solidFill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145024"/>
        <c:crosses val="autoZero"/>
        <c:crossBetween val="between"/>
      </c:valAx>
      <c:valAx>
        <c:axId val="81142528"/>
        <c:scaling>
          <c:orientation val="minMax"/>
          <c:max val="10"/>
          <c:min val="1"/>
        </c:scaling>
        <c:delete val="0"/>
        <c:axPos val="r"/>
        <c:numFmt formatCode="0%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ru-RU"/>
          </a:p>
        </c:txPr>
        <c:crossAx val="81144448"/>
        <c:crosses val="max"/>
        <c:crossBetween val="between"/>
      </c:valAx>
      <c:catAx>
        <c:axId val="81144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114252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4952869339078301E-2"/>
          <c:y val="0.90614819898149901"/>
          <c:w val="0.70605198456210205"/>
          <c:h val="8.4991223124531098E-2"/>
        </c:manualLayout>
      </c:layout>
      <c:overlay val="0"/>
      <c:txPr>
        <a:bodyPr/>
        <a:lstStyle/>
        <a:p>
          <a:pPr>
            <a:defRPr sz="1400"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419520"/>
        <c:axId val="23438464"/>
      </c:scatterChart>
      <c:valAx>
        <c:axId val="2341952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438464"/>
        <c:crosses val="autoZero"/>
        <c:crossBetween val="midCat"/>
      </c:valAx>
      <c:valAx>
        <c:axId val="23438464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4195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131233595800502"/>
          <c:y val="5.0925925925925902E-2"/>
          <c:w val="0.73868766404199504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(регионы)'!$U$66</c:f>
              <c:numCache>
                <c:formatCode>#,##0</c:formatCode>
                <c:ptCount val="1"/>
                <c:pt idx="0">
                  <c:v>818.86169926308958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(регионы)'!$V$66</c:f>
              <c:numCache>
                <c:formatCode>#,##0</c:formatCode>
                <c:ptCount val="1"/>
                <c:pt idx="0">
                  <c:v>649.85094709582631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446272"/>
        <c:axId val="23448576"/>
      </c:scatterChart>
      <c:valAx>
        <c:axId val="2344627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Размер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сред. </a:t>
                </a:r>
                <a:r>
                  <a:rPr lang="ru-RU" sz="11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</a:t>
                </a:r>
                <a:r>
                  <a:rPr lang="en-US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-</a:t>
                </a:r>
                <a:r>
                  <a:rPr lang="ru-RU" sz="11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ru-RU" sz="11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тыс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тенге</a:t>
                </a:r>
              </a:p>
            </c:rich>
          </c:tx>
          <c:layout>
            <c:manualLayout>
              <c:xMode val="edge"/>
              <c:yMode val="edge"/>
              <c:x val="0.19532119706977499"/>
              <c:y val="0.8258562992125979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448576"/>
        <c:crosses val="autoZero"/>
        <c:crossBetween val="midCat"/>
      </c:valAx>
      <c:valAx>
        <c:axId val="23448576"/>
        <c:scaling>
          <c:orientation val="minMax"/>
          <c:max val="1000"/>
          <c:min val="4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4462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648838430079961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(регионы)'!$U$69</c:f>
              <c:numCache>
                <c:formatCode>#,##0</c:formatCode>
                <c:ptCount val="1"/>
                <c:pt idx="0">
                  <c:v>3428.3670000000002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(регионы)'!$V$69</c:f>
              <c:numCache>
                <c:formatCode>#,##0</c:formatCode>
                <c:ptCount val="1"/>
                <c:pt idx="0">
                  <c:v>5804.5450000000001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472768"/>
        <c:axId val="23487616"/>
      </c:scatterChart>
      <c:valAx>
        <c:axId val="2347276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субъектов, тыс ед.</a:t>
                </a:r>
              </a:p>
            </c:rich>
          </c:tx>
          <c:layout>
            <c:manualLayout>
              <c:xMode val="edge"/>
              <c:yMode val="edge"/>
              <c:x val="0.17451537629566399"/>
              <c:y val="0.8479299500834569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487616"/>
        <c:crosses val="autoZero"/>
        <c:crossBetween val="midCat"/>
      </c:valAx>
      <c:valAx>
        <c:axId val="23487616"/>
        <c:scaling>
          <c:orientation val="minMax"/>
          <c:max val="6500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47276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511808"/>
        <c:axId val="23514112"/>
      </c:scatterChart>
      <c:valAx>
        <c:axId val="2351180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сумма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млрд тенге</a:t>
                </a: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514112"/>
        <c:crosses val="autoZero"/>
        <c:crossBetween val="midCat"/>
      </c:valAx>
      <c:valAx>
        <c:axId val="23514112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5118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47049738933299"/>
          <c:y val="5.0925925925925902E-2"/>
          <c:w val="0.66935149841943398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rgbClr val="0358A5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rgbClr val="0358A5">
                    <a:alpha val="40000"/>
                  </a:srgb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(регионы)'!$T$67</c:f>
              <c:strCache>
                <c:ptCount val="1"/>
                <c:pt idx="0">
                  <c:v>Задолженность/зарплата</c:v>
                </c:pt>
              </c:strCache>
            </c:strRef>
          </c:xVal>
          <c:yVal>
            <c:numRef>
              <c:f>'рабочий (регионы)'!$U$67</c:f>
              <c:numCache>
                <c:formatCode>0%</c:formatCode>
                <c:ptCount val="1"/>
                <c:pt idx="0">
                  <c:v>8.8822303615655507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(регионы)'!$T$67</c:f>
              <c:strCache>
                <c:ptCount val="1"/>
                <c:pt idx="0">
                  <c:v>Задолженность/зарплата</c:v>
                </c:pt>
              </c:strCache>
            </c:strRef>
          </c:xVal>
          <c:yVal>
            <c:numRef>
              <c:f>'рабочий (регионы)'!$V$67</c:f>
              <c:numCache>
                <c:formatCode>0%</c:formatCode>
                <c:ptCount val="1"/>
                <c:pt idx="0">
                  <c:v>5.9651550188021316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521920"/>
        <c:axId val="23561344"/>
      </c:scatterChart>
      <c:valAx>
        <c:axId val="2352192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Задолженность/мес.</a:t>
                </a:r>
                <a:r>
                  <a:rPr lang="ru-RU" sz="1400" b="1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ru-RU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зарплата</a:t>
                </a:r>
                <a:endPara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3841075000269501"/>
              <c:y val="0.8536340202305929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561344"/>
        <c:crosses val="autoZero"/>
        <c:crossBetween val="midCat"/>
      </c:valAx>
      <c:valAx>
        <c:axId val="23561344"/>
        <c:scaling>
          <c:orientation val="minMax"/>
          <c:min val="3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5219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990722089971302"/>
          <c:y val="5.0925925925925902E-2"/>
          <c:w val="0.60749476082931497"/>
          <c:h val="0.77030074365704304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(регионы)'!$U$68</c:f>
              <c:numCache>
                <c:formatCode>#,##0</c:formatCode>
                <c:ptCount val="1"/>
                <c:pt idx="0">
                  <c:v>3600.873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(регионы)'!$V$68</c:f>
              <c:numCache>
                <c:formatCode>#,##0</c:formatCode>
                <c:ptCount val="1"/>
                <c:pt idx="0">
                  <c:v>6148.4679999999998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620608"/>
        <c:axId val="23627264"/>
      </c:scatterChart>
      <c:valAx>
        <c:axId val="23620608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контрактов, тыс ед.</a:t>
                </a:r>
              </a:p>
            </c:rich>
          </c:tx>
          <c:layout>
            <c:manualLayout>
              <c:xMode val="edge"/>
              <c:yMode val="edge"/>
              <c:x val="0.19968428240929001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627264"/>
        <c:crosses val="autoZero"/>
        <c:crossBetween val="midCat"/>
      </c:valAx>
      <c:valAx>
        <c:axId val="23627264"/>
        <c:scaling>
          <c:orientation val="minMax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6206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653376"/>
        <c:axId val="23664128"/>
      </c:scatterChart>
      <c:valAx>
        <c:axId val="2365337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664128"/>
        <c:crosses val="autoZero"/>
        <c:crossBetween val="midCat"/>
      </c:valAx>
      <c:valAx>
        <c:axId val="23664128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6533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01376"/>
        <c:axId val="23716224"/>
      </c:scatterChart>
      <c:valAx>
        <c:axId val="2370137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716224"/>
        <c:crosses val="autoZero"/>
        <c:crossBetween val="midCat"/>
      </c:valAx>
      <c:valAx>
        <c:axId val="23716224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7013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131233595800502"/>
          <c:y val="5.0925925925925902E-2"/>
          <c:w val="0.73868766404199504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(регионы)'!$U$66</c:f>
              <c:numCache>
                <c:formatCode>#,##0</c:formatCode>
                <c:ptCount val="1"/>
                <c:pt idx="0">
                  <c:v>818.86169926308958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(регионы)'!$V$66</c:f>
              <c:numCache>
                <c:formatCode>#,##0</c:formatCode>
                <c:ptCount val="1"/>
                <c:pt idx="0">
                  <c:v>649.85094709582631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797760"/>
        <c:axId val="23800064"/>
      </c:scatterChart>
      <c:valAx>
        <c:axId val="2379776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Размер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сред. </a:t>
                </a:r>
                <a:r>
                  <a:rPr lang="ru-RU" sz="11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</a:t>
                </a:r>
                <a:r>
                  <a:rPr lang="en-US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-</a:t>
                </a:r>
                <a:r>
                  <a:rPr lang="ru-RU" sz="11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ru-RU" sz="11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тыс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тенге</a:t>
                </a:r>
              </a:p>
            </c:rich>
          </c:tx>
          <c:layout>
            <c:manualLayout>
              <c:xMode val="edge"/>
              <c:yMode val="edge"/>
              <c:x val="0.19532119706977499"/>
              <c:y val="0.8258562992125979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800064"/>
        <c:crosses val="autoZero"/>
        <c:crossBetween val="midCat"/>
      </c:valAx>
      <c:valAx>
        <c:axId val="23800064"/>
        <c:scaling>
          <c:orientation val="minMax"/>
          <c:max val="1000"/>
          <c:min val="4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7977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47049738933299"/>
          <c:y val="5.0925925925925902E-2"/>
          <c:w val="0.66935149841943398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rgbClr val="0358A5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rgbClr val="0358A5">
                    <a:alpha val="40000"/>
                  </a:srgb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(регионы)'!$T$67</c:f>
              <c:strCache>
                <c:ptCount val="1"/>
                <c:pt idx="0">
                  <c:v>Задолженность/зарплата</c:v>
                </c:pt>
              </c:strCache>
            </c:strRef>
          </c:xVal>
          <c:yVal>
            <c:numRef>
              <c:f>'рабочий (регионы)'!$U$67</c:f>
              <c:numCache>
                <c:formatCode>0%</c:formatCode>
                <c:ptCount val="1"/>
                <c:pt idx="0">
                  <c:v>8.8822303615655507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(регионы)'!$T$67</c:f>
              <c:strCache>
                <c:ptCount val="1"/>
                <c:pt idx="0">
                  <c:v>Задолженность/зарплата</c:v>
                </c:pt>
              </c:strCache>
            </c:strRef>
          </c:xVal>
          <c:yVal>
            <c:numRef>
              <c:f>'рабочий (регионы)'!$V$67</c:f>
              <c:numCache>
                <c:formatCode>0%</c:formatCode>
                <c:ptCount val="1"/>
                <c:pt idx="0">
                  <c:v>5.9651550188021316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824256"/>
        <c:axId val="23826816"/>
      </c:scatterChart>
      <c:valAx>
        <c:axId val="2382425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Задолженность/мес.</a:t>
                </a:r>
                <a:r>
                  <a:rPr lang="ru-RU" sz="1100" b="1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зарплата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3841075000269501"/>
              <c:y val="0.8536340202305929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826816"/>
        <c:crosses val="autoZero"/>
        <c:crossBetween val="midCat"/>
      </c:valAx>
      <c:valAx>
        <c:axId val="23826816"/>
        <c:scaling>
          <c:orientation val="minMax"/>
          <c:min val="3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8242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Средняя задолженность по регионам (рассчитано исходя</a:t>
            </a:r>
            <a:r>
              <a:rPr lang="ru-RU" sz="1800" b="1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из количества субъектов-физ. лиц</a:t>
            </a: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c:rich>
      </c:tx>
      <c:layout>
        <c:manualLayout>
          <c:xMode val="edge"/>
          <c:yMode val="edge"/>
          <c:x val="0.17410425299881299"/>
          <c:y val="1.233452683780389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8397554897350401E-2"/>
          <c:y val="6.6281448129040299E-2"/>
          <c:w val="0.82715182325621295"/>
          <c:h val="0.64022092809825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'рабочий (регионы)'!$T$23</c:f>
              <c:strCache>
                <c:ptCount val="1"/>
                <c:pt idx="0">
                  <c:v>Средняя задолженность 03.2014</c:v>
                </c:pt>
              </c:strCache>
            </c:strRef>
          </c:tx>
          <c:spPr>
            <a:solidFill>
              <a:srgbClr val="0070C0">
                <a:alpha val="90000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softEdge">
              <a:bevelT w="63500" h="25400"/>
            </a:sp3d>
          </c:spPr>
          <c:invertIfNegative val="0"/>
          <c:cat>
            <c:strRef>
              <c:f>'рабочий (регионы)'!$S$24:$S$40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Казахстан, всего</c:v>
                </c:pt>
                <c:pt idx="4">
                  <c:v>Атырауская </c:v>
                </c:pt>
                <c:pt idx="5">
                  <c:v>Алматинская </c:v>
                </c:pt>
                <c:pt idx="6">
                  <c:v>Южно-Казахстанская </c:v>
                </c:pt>
                <c:pt idx="7">
                  <c:v>Актюбинская </c:v>
                </c:pt>
                <c:pt idx="8">
                  <c:v>Восточно-Казахстанская </c:v>
                </c:pt>
                <c:pt idx="9">
                  <c:v>Карагандинская </c:v>
                </c:pt>
                <c:pt idx="10">
                  <c:v>Павлодарская </c:v>
                </c:pt>
                <c:pt idx="11">
                  <c:v>Акмолинская </c:v>
                </c:pt>
                <c:pt idx="12">
                  <c:v>Северо-Казахстанская </c:v>
                </c:pt>
                <c:pt idx="13">
                  <c:v>Западно-Казахстанская </c:v>
                </c:pt>
                <c:pt idx="14">
                  <c:v>Костанайская </c:v>
                </c:pt>
                <c:pt idx="15">
                  <c:v>Кызылординская </c:v>
                </c:pt>
                <c:pt idx="16">
                  <c:v>Жамбылская </c:v>
                </c:pt>
              </c:strCache>
            </c:strRef>
          </c:cat>
          <c:val>
            <c:numRef>
              <c:f>'рабочий (регионы)'!$T$24:$T$40</c:f>
              <c:numCache>
                <c:formatCode>#,##0</c:formatCode>
                <c:ptCount val="17"/>
                <c:pt idx="0">
                  <c:v>1693314.4431117</c:v>
                </c:pt>
                <c:pt idx="1">
                  <c:v>950948.77382551262</c:v>
                </c:pt>
                <c:pt idx="2">
                  <c:v>696877.94469262054</c:v>
                </c:pt>
                <c:pt idx="3">
                  <c:v>649850.94709582662</c:v>
                </c:pt>
                <c:pt idx="4">
                  <c:v>632779.97664441424</c:v>
                </c:pt>
                <c:pt idx="5">
                  <c:v>554511.4515304683</c:v>
                </c:pt>
                <c:pt idx="6">
                  <c:v>529305.15219226398</c:v>
                </c:pt>
                <c:pt idx="7">
                  <c:v>483750.63819521968</c:v>
                </c:pt>
                <c:pt idx="8">
                  <c:v>466418.61880277161</c:v>
                </c:pt>
                <c:pt idx="9">
                  <c:v>454515.05777729128</c:v>
                </c:pt>
                <c:pt idx="10">
                  <c:v>446124.14492829773</c:v>
                </c:pt>
                <c:pt idx="11">
                  <c:v>440316.65812413889</c:v>
                </c:pt>
                <c:pt idx="12">
                  <c:v>427070.71218817739</c:v>
                </c:pt>
                <c:pt idx="13">
                  <c:v>415879.98554861499</c:v>
                </c:pt>
                <c:pt idx="14">
                  <c:v>411245.24166707351</c:v>
                </c:pt>
                <c:pt idx="15">
                  <c:v>401333.11054745968</c:v>
                </c:pt>
                <c:pt idx="16">
                  <c:v>395979.5119945106</c:v>
                </c:pt>
              </c:numCache>
            </c:numRef>
          </c:val>
        </c:ser>
        <c:ser>
          <c:idx val="2"/>
          <c:order val="2"/>
          <c:tx>
            <c:strRef>
              <c:f>'рабочий (регионы)'!$V$23</c:f>
              <c:strCache>
                <c:ptCount val="1"/>
                <c:pt idx="0">
                  <c:v>Средняя задолженность 03.2012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31750"/>
            </a:sp3d>
          </c:spPr>
          <c:invertIfNegative val="0"/>
          <c:cat>
            <c:strRef>
              <c:f>'рабочий (регионы)'!$S$24:$S$40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Казахстан, всего</c:v>
                </c:pt>
                <c:pt idx="4">
                  <c:v>Атырауская </c:v>
                </c:pt>
                <c:pt idx="5">
                  <c:v>Алматинская </c:v>
                </c:pt>
                <c:pt idx="6">
                  <c:v>Южно-Казахстанская </c:v>
                </c:pt>
                <c:pt idx="7">
                  <c:v>Актюбинская </c:v>
                </c:pt>
                <c:pt idx="8">
                  <c:v>Восточно-Казахстанская </c:v>
                </c:pt>
                <c:pt idx="9">
                  <c:v>Карагандинская </c:v>
                </c:pt>
                <c:pt idx="10">
                  <c:v>Павлодарская </c:v>
                </c:pt>
                <c:pt idx="11">
                  <c:v>Акмолинская </c:v>
                </c:pt>
                <c:pt idx="12">
                  <c:v>Северо-Казахстанская </c:v>
                </c:pt>
                <c:pt idx="13">
                  <c:v>Западно-Казахстанская </c:v>
                </c:pt>
                <c:pt idx="14">
                  <c:v>Костанайская </c:v>
                </c:pt>
                <c:pt idx="15">
                  <c:v>Кызылординская </c:v>
                </c:pt>
                <c:pt idx="16">
                  <c:v>Жамбылская </c:v>
                </c:pt>
              </c:strCache>
            </c:strRef>
          </c:cat>
          <c:val>
            <c:numRef>
              <c:f>'рабочий (регионы)'!$V$24:$V$40</c:f>
              <c:numCache>
                <c:formatCode>#,##0</c:formatCode>
                <c:ptCount val="17"/>
                <c:pt idx="0">
                  <c:v>2102123.2402197402</c:v>
                </c:pt>
                <c:pt idx="1">
                  <c:v>1245525.11743248</c:v>
                </c:pt>
                <c:pt idx="2">
                  <c:v>848271.7490636477</c:v>
                </c:pt>
                <c:pt idx="3">
                  <c:v>818861.69926308992</c:v>
                </c:pt>
                <c:pt idx="4">
                  <c:v>740767.86947123567</c:v>
                </c:pt>
                <c:pt idx="5">
                  <c:v>666188.18732685992</c:v>
                </c:pt>
                <c:pt idx="6">
                  <c:v>751611.11499660602</c:v>
                </c:pt>
                <c:pt idx="7">
                  <c:v>578144.94520029856</c:v>
                </c:pt>
                <c:pt idx="8">
                  <c:v>576178.56437194999</c:v>
                </c:pt>
                <c:pt idx="9">
                  <c:v>543564.62575434567</c:v>
                </c:pt>
                <c:pt idx="10">
                  <c:v>524835.83931709803</c:v>
                </c:pt>
                <c:pt idx="11">
                  <c:v>506791.8016899557</c:v>
                </c:pt>
                <c:pt idx="12">
                  <c:v>505156.02549826039</c:v>
                </c:pt>
                <c:pt idx="13">
                  <c:v>551447.08434604632</c:v>
                </c:pt>
                <c:pt idx="14">
                  <c:v>528750.92560692504</c:v>
                </c:pt>
                <c:pt idx="15">
                  <c:v>501708.76419934072</c:v>
                </c:pt>
                <c:pt idx="16">
                  <c:v>585991.74534495338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84306560"/>
        <c:axId val="84345984"/>
      </c:barChart>
      <c:lineChart>
        <c:grouping val="standard"/>
        <c:varyColors val="0"/>
        <c:ser>
          <c:idx val="1"/>
          <c:order val="1"/>
          <c:tx>
            <c:strRef>
              <c:f>'рабочий (регионы)'!$U$23</c:f>
              <c:strCache>
                <c:ptCount val="1"/>
                <c:pt idx="0">
                  <c:v>Задолженность/зарплата 03.2014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'рабочий (регионы)'!$S$24:$S$40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Казахстан, всего</c:v>
                </c:pt>
                <c:pt idx="4">
                  <c:v>Атырауская </c:v>
                </c:pt>
                <c:pt idx="5">
                  <c:v>Алматинская </c:v>
                </c:pt>
                <c:pt idx="6">
                  <c:v>Южно-Казахстанская </c:v>
                </c:pt>
                <c:pt idx="7">
                  <c:v>Актюбинская </c:v>
                </c:pt>
                <c:pt idx="8">
                  <c:v>Восточно-Казахстанская </c:v>
                </c:pt>
                <c:pt idx="9">
                  <c:v>Карагандинская </c:v>
                </c:pt>
                <c:pt idx="10">
                  <c:v>Павлодарская </c:v>
                </c:pt>
                <c:pt idx="11">
                  <c:v>Акмолинская </c:v>
                </c:pt>
                <c:pt idx="12">
                  <c:v>Северо-Казахстанская </c:v>
                </c:pt>
                <c:pt idx="13">
                  <c:v>Западно-Казахстанская </c:v>
                </c:pt>
                <c:pt idx="14">
                  <c:v>Костанайская </c:v>
                </c:pt>
                <c:pt idx="15">
                  <c:v>Кызылординская </c:v>
                </c:pt>
                <c:pt idx="16">
                  <c:v>Жамбылская </c:v>
                </c:pt>
              </c:strCache>
            </c:strRef>
          </c:cat>
          <c:val>
            <c:numRef>
              <c:f>'рабочий (регионы)'!$U$24:$U$40</c:f>
              <c:numCache>
                <c:formatCode>0%</c:formatCode>
                <c:ptCount val="17"/>
                <c:pt idx="0">
                  <c:v>11.84483864569807</c:v>
                </c:pt>
                <c:pt idx="1">
                  <c:v>5.9849441521481568</c:v>
                </c:pt>
                <c:pt idx="2">
                  <c:v>3.7874144404892469</c:v>
                </c:pt>
                <c:pt idx="3">
                  <c:v>5.9651550188021316</c:v>
                </c:pt>
                <c:pt idx="4">
                  <c:v>3.3036900202801931</c:v>
                </c:pt>
                <c:pt idx="5">
                  <c:v>6.7891671640922482</c:v>
                </c:pt>
                <c:pt idx="6">
                  <c:v>6.6908617537766268</c:v>
                </c:pt>
                <c:pt idx="7">
                  <c:v>5.0021780844937309</c:v>
                </c:pt>
                <c:pt idx="8">
                  <c:v>5.1638392764134826</c:v>
                </c:pt>
                <c:pt idx="9">
                  <c:v>4.5716394185036302</c:v>
                </c:pt>
                <c:pt idx="10">
                  <c:v>4.7871806319247678</c:v>
                </c:pt>
                <c:pt idx="11">
                  <c:v>5.5800562435734697</c:v>
                </c:pt>
                <c:pt idx="12">
                  <c:v>5.7443026560850257</c:v>
                </c:pt>
                <c:pt idx="13">
                  <c:v>4.2416102257944104</c:v>
                </c:pt>
                <c:pt idx="14">
                  <c:v>4.9523007140074773</c:v>
                </c:pt>
                <c:pt idx="15">
                  <c:v>4.1137406587195073</c:v>
                </c:pt>
                <c:pt idx="16">
                  <c:v>5.1658766451962874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'рабочий (регионы)'!$W$23</c:f>
              <c:strCache>
                <c:ptCount val="1"/>
                <c:pt idx="0">
                  <c:v>Задолженность/зарплата 03.2012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'рабочий (регионы)'!$S$24:$S$40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Мангистауская </c:v>
                </c:pt>
                <c:pt idx="3">
                  <c:v>Казахстан, всего</c:v>
                </c:pt>
                <c:pt idx="4">
                  <c:v>Атырауская </c:v>
                </c:pt>
                <c:pt idx="5">
                  <c:v>Алматинская </c:v>
                </c:pt>
                <c:pt idx="6">
                  <c:v>Южно-Казахстанская </c:v>
                </c:pt>
                <c:pt idx="7">
                  <c:v>Актюбинская </c:v>
                </c:pt>
                <c:pt idx="8">
                  <c:v>Восточно-Казахстанская </c:v>
                </c:pt>
                <c:pt idx="9">
                  <c:v>Карагандинская </c:v>
                </c:pt>
                <c:pt idx="10">
                  <c:v>Павлодарская </c:v>
                </c:pt>
                <c:pt idx="11">
                  <c:v>Акмолинская </c:v>
                </c:pt>
                <c:pt idx="12">
                  <c:v>Северо-Казахстанская </c:v>
                </c:pt>
                <c:pt idx="13">
                  <c:v>Западно-Казахстанская </c:v>
                </c:pt>
                <c:pt idx="14">
                  <c:v>Костанайская </c:v>
                </c:pt>
                <c:pt idx="15">
                  <c:v>Кызылординская </c:v>
                </c:pt>
                <c:pt idx="16">
                  <c:v>Жамбылская </c:v>
                </c:pt>
              </c:strCache>
            </c:strRef>
          </c:cat>
          <c:val>
            <c:numRef>
              <c:f>'рабочий (регионы)'!$W$24:$W$40</c:f>
              <c:numCache>
                <c:formatCode>0%</c:formatCode>
                <c:ptCount val="17"/>
                <c:pt idx="0">
                  <c:v>17.20513373890768</c:v>
                </c:pt>
                <c:pt idx="1">
                  <c:v>9.2835323477246678</c:v>
                </c:pt>
                <c:pt idx="2">
                  <c:v>5.9950228208829062</c:v>
                </c:pt>
                <c:pt idx="3">
                  <c:v>8.8822303615655507</c:v>
                </c:pt>
                <c:pt idx="4">
                  <c:v>4.3159990763503266</c:v>
                </c:pt>
                <c:pt idx="5">
                  <c:v>9.2188114043902889</c:v>
                </c:pt>
                <c:pt idx="6">
                  <c:v>10.606089168241549</c:v>
                </c:pt>
                <c:pt idx="7">
                  <c:v>7.1438538126048581</c:v>
                </c:pt>
                <c:pt idx="8">
                  <c:v>7.5820950148956481</c:v>
                </c:pt>
                <c:pt idx="9">
                  <c:v>6.6370927953594183</c:v>
                </c:pt>
                <c:pt idx="10">
                  <c:v>6.7866118307225527</c:v>
                </c:pt>
                <c:pt idx="11">
                  <c:v>7.4047983181127641</c:v>
                </c:pt>
                <c:pt idx="12">
                  <c:v>7.8901041093693056</c:v>
                </c:pt>
                <c:pt idx="13">
                  <c:v>6.728082335058275</c:v>
                </c:pt>
                <c:pt idx="14">
                  <c:v>7.7293726699644054</c:v>
                </c:pt>
                <c:pt idx="15">
                  <c:v>5.7153294396334227</c:v>
                </c:pt>
                <c:pt idx="16">
                  <c:v>8.6978528965290245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352384"/>
        <c:axId val="84350848"/>
      </c:lineChart>
      <c:catAx>
        <c:axId val="8430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345984"/>
        <c:crosses val="autoZero"/>
        <c:auto val="1"/>
        <c:lblAlgn val="ctr"/>
        <c:lblOffset val="100"/>
        <c:noMultiLvlLbl val="0"/>
      </c:catAx>
      <c:valAx>
        <c:axId val="84345984"/>
        <c:scaling>
          <c:orientation val="minMax"/>
          <c:max val="2200000"/>
          <c:min val="2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b="1" dirty="0" smtClean="0">
                    <a:solidFill>
                      <a:schemeClr val="tx1"/>
                    </a:solidFill>
                  </a:rPr>
                  <a:t>тыс.</a:t>
                </a:r>
                <a:r>
                  <a:rPr lang="ru-RU" sz="1400" b="1" baseline="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1400" b="1" dirty="0" smtClean="0">
                    <a:solidFill>
                      <a:schemeClr val="tx1"/>
                    </a:solidFill>
                  </a:rPr>
                  <a:t>тенге</a:t>
                </a:r>
                <a:endParaRPr lang="ru-RU" sz="1400" b="1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#," sourceLinked="0"/>
        <c:majorTickMark val="in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306560"/>
        <c:crosses val="autoZero"/>
        <c:crossBetween val="between"/>
      </c:valAx>
      <c:valAx>
        <c:axId val="84350848"/>
        <c:scaling>
          <c:orientation val="minMax"/>
          <c:max val="18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4352384"/>
        <c:crosses val="max"/>
        <c:crossBetween val="between"/>
        <c:majorUnit val="2"/>
      </c:valAx>
      <c:catAx>
        <c:axId val="84352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4350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9986521086990001"/>
          <c:w val="0.73589184130246998"/>
          <c:h val="9.778013309219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648838430079961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(регионы)'!$U$69</c:f>
              <c:numCache>
                <c:formatCode>#,##0</c:formatCode>
                <c:ptCount val="1"/>
                <c:pt idx="0">
                  <c:v>3428.3670000000002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(регионы)'!$V$69</c:f>
              <c:numCache>
                <c:formatCode>#,##0</c:formatCode>
                <c:ptCount val="1"/>
                <c:pt idx="0">
                  <c:v>5804.5450000000001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842816"/>
        <c:axId val="23845120"/>
      </c:scatterChart>
      <c:valAx>
        <c:axId val="2384281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субъектов, тыс ед.</a:t>
                </a:r>
              </a:p>
            </c:rich>
          </c:tx>
          <c:layout>
            <c:manualLayout>
              <c:xMode val="edge"/>
              <c:yMode val="edge"/>
              <c:x val="0.17451537629566399"/>
              <c:y val="0.8479299500834569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845120"/>
        <c:crosses val="autoZero"/>
        <c:crossBetween val="midCat"/>
      </c:valAx>
      <c:valAx>
        <c:axId val="23845120"/>
        <c:scaling>
          <c:orientation val="minMax"/>
          <c:max val="6500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8428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3772.0890657103441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869312"/>
        <c:axId val="23880064"/>
      </c:scatterChart>
      <c:valAx>
        <c:axId val="2386931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сумма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задолженности</a:t>
                </a:r>
                <a:r>
                  <a:rPr lang="ru-RU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млрд тенге</a:t>
                </a: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23880064"/>
        <c:crosses val="autoZero"/>
        <c:crossBetween val="midCat"/>
      </c:valAx>
      <c:valAx>
        <c:axId val="23880064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38693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Отношение задолженности к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годовым доходам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домохозяйств</a:t>
            </a:r>
          </a:p>
        </c:rich>
      </c:tx>
      <c:layout>
        <c:manualLayout>
          <c:xMode val="edge"/>
          <c:yMode val="edge"/>
          <c:x val="0.22742039989323501"/>
          <c:y val="2.0241534242563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8520031870802198"/>
          <c:y val="0.20790286975717401"/>
          <c:w val="0.71729368071052446"/>
          <c:h val="0.55174813800397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DTI!$A$13</c:f>
              <c:strCache>
                <c:ptCount val="1"/>
                <c:pt idx="0">
                  <c:v>Совокупная задолженность, млн тенге</c:v>
                </c:pt>
              </c:strCache>
            </c:strRef>
          </c:tx>
          <c:spPr>
            <a:solidFill>
              <a:srgbClr val="009900"/>
            </a:solidFill>
            <a:ln>
              <a:noFill/>
            </a:ln>
            <a:effectLst/>
            <a:scene3d>
              <a:camera prst="orthographicFront"/>
              <a:lightRig rig="twoPt" dir="t"/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3,3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3,8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#,###,###,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DTI!$C$13:$F$13</c:f>
              <c:numCache>
                <c:formatCode>[$-419]mmmm\ yyyy;@</c:formatCode>
                <c:ptCount val="4"/>
                <c:pt idx="0">
                  <c:v>40603</c:v>
                </c:pt>
                <c:pt idx="1">
                  <c:v>40999</c:v>
                </c:pt>
                <c:pt idx="2">
                  <c:v>41334</c:v>
                </c:pt>
                <c:pt idx="3">
                  <c:v>41729</c:v>
                </c:pt>
              </c:numCache>
            </c:numRef>
          </c:cat>
          <c:val>
            <c:numRef>
              <c:f>DTI!$C$14:$F$14</c:f>
              <c:numCache>
                <c:formatCode>#,##0</c:formatCode>
                <c:ptCount val="4"/>
                <c:pt idx="0">
                  <c:v>2595595.7757815998</c:v>
                </c:pt>
                <c:pt idx="1">
                  <c:v>2807358.4273175001</c:v>
                </c:pt>
                <c:pt idx="2">
                  <c:v>3348641.4629133502</c:v>
                </c:pt>
                <c:pt idx="3">
                  <c:v>3772089.0657103402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8942336"/>
        <c:axId val="28945024"/>
      </c:barChart>
      <c:lineChart>
        <c:grouping val="standard"/>
        <c:varyColors val="0"/>
        <c:ser>
          <c:idx val="1"/>
          <c:order val="1"/>
          <c:tx>
            <c:strRef>
              <c:f>DTI!$A$15</c:f>
              <c:strCache>
                <c:ptCount val="1"/>
                <c:pt idx="0">
                  <c:v>Отношение задолженности к доходам домохозяйств</c:v>
                </c:pt>
              </c:strCache>
            </c:strRef>
          </c:tx>
          <c:spPr>
            <a:ln w="28575" cap="rnd">
              <a:solidFill>
                <a:srgbClr val="0469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469C4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DTI!$C$13:$F$13</c:f>
              <c:numCache>
                <c:formatCode>[$-419]mmmm\ yyyy;@</c:formatCode>
                <c:ptCount val="4"/>
                <c:pt idx="0">
                  <c:v>40603</c:v>
                </c:pt>
                <c:pt idx="1">
                  <c:v>40999</c:v>
                </c:pt>
                <c:pt idx="2">
                  <c:v>41334</c:v>
                </c:pt>
                <c:pt idx="3">
                  <c:v>41729</c:v>
                </c:pt>
              </c:numCache>
            </c:numRef>
          </c:cat>
          <c:val>
            <c:numRef>
              <c:f>DTI!$C$15:$F$15</c:f>
              <c:numCache>
                <c:formatCode>0.0%</c:formatCode>
                <c:ptCount val="4"/>
                <c:pt idx="0">
                  <c:v>0.49863335537322101</c:v>
                </c:pt>
                <c:pt idx="1">
                  <c:v>0.47151213472307602</c:v>
                </c:pt>
                <c:pt idx="2">
                  <c:v>0.50385592769851595</c:v>
                </c:pt>
                <c:pt idx="3">
                  <c:v>0.52095336001205805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9124864"/>
        <c:axId val="29123328"/>
      </c:lineChart>
      <c:catAx>
        <c:axId val="28942336"/>
        <c:scaling>
          <c:orientation val="minMax"/>
        </c:scaling>
        <c:delete val="0"/>
        <c:axPos val="b"/>
        <c:numFmt formatCode="[$-419]mmmm\ yy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945024"/>
        <c:crosses val="autoZero"/>
        <c:auto val="0"/>
        <c:lblAlgn val="ctr"/>
        <c:lblOffset val="100"/>
        <c:noMultiLvlLbl val="0"/>
      </c:catAx>
      <c:valAx>
        <c:axId val="2894502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dirty="0" smtClean="0"/>
                  <a:t>Трлн. </a:t>
                </a:r>
                <a:r>
                  <a:rPr lang="ru-RU" sz="1400" dirty="0"/>
                  <a:t>тенге</a:t>
                </a:r>
              </a:p>
            </c:rich>
          </c:tx>
          <c:layout>
            <c:manualLayout>
              <c:xMode val="edge"/>
              <c:yMode val="edge"/>
              <c:x val="6.6042612810435206E-2"/>
              <c:y val="0.3317951895569521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#,###,###,,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8942336"/>
        <c:crosses val="autoZero"/>
        <c:crossBetween val="between"/>
        <c:majorUnit val="1000000"/>
      </c:valAx>
      <c:valAx>
        <c:axId val="29123328"/>
        <c:scaling>
          <c:orientation val="minMax"/>
          <c:max val="0.54"/>
          <c:min val="0.45"/>
        </c:scaling>
        <c:delete val="0"/>
        <c:axPos val="r"/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124864"/>
        <c:crosses val="max"/>
        <c:crossBetween val="between"/>
        <c:majorUnit val="0.02"/>
      </c:valAx>
      <c:catAx>
        <c:axId val="29124864"/>
        <c:scaling>
          <c:orientation val="minMax"/>
        </c:scaling>
        <c:delete val="1"/>
        <c:axPos val="b"/>
        <c:numFmt formatCode="[$-419]mmmm\ yyyy;@" sourceLinked="1"/>
        <c:majorTickMark val="out"/>
        <c:minorTickMark val="none"/>
        <c:tickLblPos val="nextTo"/>
        <c:crossAx val="2912332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2828365013955907E-2"/>
          <c:y val="0.82791990705997498"/>
          <c:w val="0.90239120318231802"/>
          <c:h val="0.151569116606784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Расходы на погашение кредита и долга в общих расходах 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домохозяйств*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121388541076622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04585785382056"/>
          <c:y val="0.147150605951191"/>
          <c:w val="0.80472192252018304"/>
          <c:h val="0.59289824278783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DTI!$A$3</c:f>
              <c:strCache>
                <c:ptCount val="1"/>
                <c:pt idx="0">
                  <c:v>Денежные доходы домохозяйств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cat>
            <c:numRef>
              <c:f>DTI!$B$2:$F$2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DTI!$B$3:$F$3</c:f>
              <c:numCache>
                <c:formatCode>#,##0.0</c:formatCode>
                <c:ptCount val="5"/>
                <c:pt idx="0" formatCode="###\ ###\ ###\ ###\ ##0">
                  <c:v>911851</c:v>
                </c:pt>
                <c:pt idx="1">
                  <c:v>1108203</c:v>
                </c:pt>
                <c:pt idx="2" formatCode="###\ ###\ ###\ ###\ ##0">
                  <c:v>1249854</c:v>
                </c:pt>
                <c:pt idx="3" formatCode="###\ ###\ ###\ ###\ ##0">
                  <c:v>1375599</c:v>
                </c:pt>
                <c:pt idx="4" formatCode="###\ ###\ ###\ ###\ ##0">
                  <c:v>1476394</c:v>
                </c:pt>
              </c:numCache>
            </c:numRef>
          </c:val>
        </c:ser>
        <c:ser>
          <c:idx val="1"/>
          <c:order val="1"/>
          <c:tx>
            <c:strRef>
              <c:f>DTI!$A$5</c:f>
              <c:strCache>
                <c:ptCount val="1"/>
                <c:pt idx="0">
                  <c:v>Денежные расходы домохозяйств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cat>
            <c:numRef>
              <c:f>DTI!$B$2:$F$2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DTI!$B$5:$F$5</c:f>
              <c:numCache>
                <c:formatCode>#,##0</c:formatCode>
                <c:ptCount val="5"/>
                <c:pt idx="0">
                  <c:v>796530</c:v>
                </c:pt>
                <c:pt idx="1">
                  <c:v>985310</c:v>
                </c:pt>
                <c:pt idx="2">
                  <c:v>1237676</c:v>
                </c:pt>
                <c:pt idx="3">
                  <c:v>1334349</c:v>
                </c:pt>
                <c:pt idx="4">
                  <c:v>1424947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9451008"/>
        <c:axId val="29452544"/>
      </c:barChart>
      <c:lineChart>
        <c:grouping val="standard"/>
        <c:varyColors val="0"/>
        <c:ser>
          <c:idx val="2"/>
          <c:order val="2"/>
          <c:tx>
            <c:strRef>
              <c:f>DTI!$A$7</c:f>
              <c:strCache>
                <c:ptCount val="1"/>
                <c:pt idx="0">
                  <c:v>Доля расходов на погашение кредита и долга в общих расходах домохозяйств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DTI!$B$2:$F$2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DTI!$B$7:$F$7</c:f>
              <c:numCache>
                <c:formatCode>0.0%</c:formatCode>
                <c:ptCount val="5"/>
                <c:pt idx="0">
                  <c:v>4.0909946894655602E-2</c:v>
                </c:pt>
                <c:pt idx="1">
                  <c:v>3.1980797921466297E-2</c:v>
                </c:pt>
                <c:pt idx="2">
                  <c:v>3.2270965907071E-2</c:v>
                </c:pt>
                <c:pt idx="3">
                  <c:v>3.4616131162087303E-2</c:v>
                </c:pt>
                <c:pt idx="4">
                  <c:v>3.6787333142916899E-2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497216"/>
        <c:axId val="29495680"/>
      </c:lineChart>
      <c:catAx>
        <c:axId val="2945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452544"/>
        <c:crosses val="autoZero"/>
        <c:auto val="1"/>
        <c:lblAlgn val="ctr"/>
        <c:lblOffset val="100"/>
        <c:noMultiLvlLbl val="0"/>
      </c:catAx>
      <c:valAx>
        <c:axId val="29452544"/>
        <c:scaling>
          <c:orientation val="minMax"/>
          <c:max val="18000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тыс. тенге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1.8239512100129099E-2"/>
              <c:y val="0.29277649705588299"/>
            </c:manualLayout>
          </c:layout>
          <c:overlay val="0"/>
        </c:title>
        <c:numFmt formatCode="#,###," sourceLinked="0"/>
        <c:majorTickMark val="none"/>
        <c:minorTickMark val="none"/>
        <c:tickLblPos val="nextTo"/>
        <c:spPr>
          <a:noFill/>
          <a:ln w="3175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451008"/>
        <c:crosses val="autoZero"/>
        <c:crossBetween val="between"/>
        <c:majorUnit val="400000"/>
      </c:valAx>
      <c:valAx>
        <c:axId val="29495680"/>
        <c:scaling>
          <c:orientation val="minMax"/>
          <c:min val="0.03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 w="3175">
            <a:solidFill>
              <a:srgbClr val="D9D9D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497216"/>
        <c:crosses val="max"/>
        <c:crossBetween val="between"/>
      </c:valAx>
      <c:catAx>
        <c:axId val="29497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94956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006780402449698E-2"/>
          <c:y val="0.82012941451625498"/>
          <c:w val="0.96286594849603102"/>
          <c:h val="0.179870585483744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600" dirty="0"/>
              <a:t>Доля </a:t>
            </a:r>
            <a:r>
              <a:rPr lang="ru-RU" sz="1600" dirty="0" smtClean="0"/>
              <a:t>заемщиков получивших кредит </a:t>
            </a:r>
            <a:r>
              <a:rPr lang="ru-RU" sz="1600" dirty="0"/>
              <a:t>по </a:t>
            </a:r>
            <a:r>
              <a:rPr lang="ru-RU" sz="1600" dirty="0" smtClean="0"/>
              <a:t>возрастным категориям</a:t>
            </a:r>
            <a:endParaRPr lang="ru-RU" sz="1600" dirty="0"/>
          </a:p>
        </c:rich>
      </c:tx>
      <c:layout>
        <c:manualLayout>
          <c:xMode val="edge"/>
          <c:yMode val="edge"/>
          <c:x val="0.10552077865266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849518810148703E-2"/>
          <c:y val="0.19982648002333001"/>
          <c:w val="0.87759492563429597"/>
          <c:h val="0.57269867308253197"/>
        </c:manualLayout>
      </c:layout>
      <c:lineChart>
        <c:grouping val="standard"/>
        <c:varyColors val="0"/>
        <c:ser>
          <c:idx val="0"/>
          <c:order val="0"/>
          <c:tx>
            <c:strRef>
              <c:f>Sheet1!$AM$14</c:f>
              <c:strCache>
                <c:ptCount val="1"/>
                <c:pt idx="0">
                  <c:v>до 30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Sheet1!$AN$14:$AR$14</c:f>
              <c:numCache>
                <c:formatCode>0%</c:formatCode>
                <c:ptCount val="5"/>
                <c:pt idx="0">
                  <c:v>0.29229733271401998</c:v>
                </c:pt>
                <c:pt idx="1">
                  <c:v>0.30036027209218102</c:v>
                </c:pt>
                <c:pt idx="2">
                  <c:v>0.31360401586759701</c:v>
                </c:pt>
                <c:pt idx="3">
                  <c:v>0.34009567715766498</c:v>
                </c:pt>
                <c:pt idx="4">
                  <c:v>0.34371880550546202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Sheet1!$AM$15</c:f>
              <c:strCache>
                <c:ptCount val="1"/>
                <c:pt idx="0">
                  <c:v> 31 - 40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Sheet1!$AN$15:$AR$15</c:f>
              <c:numCache>
                <c:formatCode>0%</c:formatCode>
                <c:ptCount val="5"/>
                <c:pt idx="0">
                  <c:v>0.27201308861804002</c:v>
                </c:pt>
                <c:pt idx="1">
                  <c:v>0.265786568552907</c:v>
                </c:pt>
                <c:pt idx="2">
                  <c:v>0.257197835735198</c:v>
                </c:pt>
                <c:pt idx="3">
                  <c:v>0.250397168181477</c:v>
                </c:pt>
                <c:pt idx="4">
                  <c:v>0.24925812820839799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Sheet1!$AM$16</c:f>
              <c:strCache>
                <c:ptCount val="1"/>
                <c:pt idx="0">
                  <c:v> 41 - 50</c:v>
                </c:pt>
              </c:strCache>
            </c:strRef>
          </c:tx>
          <c:spPr>
            <a:ln>
              <a:solidFill>
                <a:srgbClr val="33CC33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Sheet1!$AN$16:$AR$16</c:f>
              <c:numCache>
                <c:formatCode>0%</c:formatCode>
                <c:ptCount val="5"/>
                <c:pt idx="0">
                  <c:v>0.253915038157837</c:v>
                </c:pt>
                <c:pt idx="1">
                  <c:v>0.245406871024972</c:v>
                </c:pt>
                <c:pt idx="2">
                  <c:v>0.23216878230792801</c:v>
                </c:pt>
                <c:pt idx="3">
                  <c:v>0.21592475399985001</c:v>
                </c:pt>
                <c:pt idx="4">
                  <c:v>0.20614941056022501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Sheet1!$AM$17</c:f>
              <c:strCache>
                <c:ptCount val="1"/>
                <c:pt idx="0">
                  <c:v> 51 - 60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Sheet1!$AN$17:$AR$17</c:f>
              <c:numCache>
                <c:formatCode>0%</c:formatCode>
                <c:ptCount val="5"/>
                <c:pt idx="0">
                  <c:v>0.14879480399509001</c:v>
                </c:pt>
                <c:pt idx="1">
                  <c:v>0.15189602118767301</c:v>
                </c:pt>
                <c:pt idx="2">
                  <c:v>0.150524915828399</c:v>
                </c:pt>
                <c:pt idx="3">
                  <c:v>0.14235474723954</c:v>
                </c:pt>
                <c:pt idx="4">
                  <c:v>0.14242139437116899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Sheet1!$AM$18</c:f>
              <c:strCache>
                <c:ptCount val="1"/>
                <c:pt idx="0">
                  <c:v>более 60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Sheet1!$AN$18:$AR$18</c:f>
              <c:numCache>
                <c:formatCode>0%</c:formatCode>
                <c:ptCount val="5"/>
                <c:pt idx="0">
                  <c:v>3.2979736515012702E-2</c:v>
                </c:pt>
                <c:pt idx="1">
                  <c:v>3.6550267142266703E-2</c:v>
                </c:pt>
                <c:pt idx="2">
                  <c:v>4.6504450260877302E-2</c:v>
                </c:pt>
                <c:pt idx="3">
                  <c:v>5.1227653421467699E-2</c:v>
                </c:pt>
                <c:pt idx="4">
                  <c:v>5.8452261354746099E-2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520640"/>
        <c:axId val="29522176"/>
      </c:lineChart>
      <c:catAx>
        <c:axId val="295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9522176"/>
        <c:crosses val="autoZero"/>
        <c:auto val="1"/>
        <c:lblAlgn val="ctr"/>
        <c:lblOffset val="100"/>
        <c:noMultiLvlLbl val="0"/>
      </c:catAx>
      <c:valAx>
        <c:axId val="2952217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295206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Кол-во</a:t>
            </a:r>
            <a:r>
              <a:rPr lang="ru-RU" baseline="0"/>
              <a:t> родившихся</a:t>
            </a:r>
            <a:endParaRPr lang="ru-RU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956433518357499"/>
          <c:y val="0.19480351414406499"/>
          <c:w val="0.81345796149345395"/>
          <c:h val="0.63937736949547996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Sheet1!$AN$26:$CL$26</c:f>
              <c:strCach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strCache>
            </c:strRef>
          </c:cat>
          <c:val>
            <c:numRef>
              <c:f>Sheet1!$AN$27:$CL$27</c:f>
              <c:numCache>
                <c:formatCode>_(* #,##0_);_(* \(#,##0\);_(* "-"??_);_(@_)</c:formatCode>
                <c:ptCount val="51"/>
                <c:pt idx="0">
                  <c:v>362231.31472000002</c:v>
                </c:pt>
                <c:pt idx="1">
                  <c:v>366672.9566700001</c:v>
                </c:pt>
                <c:pt idx="2">
                  <c:v>366899.45911200001</c:v>
                </c:pt>
                <c:pt idx="3">
                  <c:v>363048.4052460001</c:v>
                </c:pt>
                <c:pt idx="4">
                  <c:v>356114.85690299992</c:v>
                </c:pt>
                <c:pt idx="5">
                  <c:v>347615.58548100002</c:v>
                </c:pt>
                <c:pt idx="6">
                  <c:v>339296.625206</c:v>
                </c:pt>
                <c:pt idx="7">
                  <c:v>332724.12822000001</c:v>
                </c:pt>
                <c:pt idx="8">
                  <c:v>329016.00477499992</c:v>
                </c:pt>
                <c:pt idx="9">
                  <c:v>328497.06954400003</c:v>
                </c:pt>
                <c:pt idx="10">
                  <c:v>330655.03638800001</c:v>
                </c:pt>
                <c:pt idx="11">
                  <c:v>334134.0077769999</c:v>
                </c:pt>
                <c:pt idx="12">
                  <c:v>337752.52867800009</c:v>
                </c:pt>
                <c:pt idx="13">
                  <c:v>340962.12228000001</c:v>
                </c:pt>
                <c:pt idx="14">
                  <c:v>343646.30585999991</c:v>
                </c:pt>
                <c:pt idx="15">
                  <c:v>345560.87127390481</c:v>
                </c:pt>
                <c:pt idx="16">
                  <c:v>348286.41187064012</c:v>
                </c:pt>
                <c:pt idx="17">
                  <c:v>352197.64020414662</c:v>
                </c:pt>
                <c:pt idx="18">
                  <c:v>353472</c:v>
                </c:pt>
                <c:pt idx="19">
                  <c:v>356070.14070820663</c:v>
                </c:pt>
                <c:pt idx="20">
                  <c:v>367723.47986516048</c:v>
                </c:pt>
                <c:pt idx="21">
                  <c:v>371976.27499522519</c:v>
                </c:pt>
                <c:pt idx="22">
                  <c:v>377820.3785402606</c:v>
                </c:pt>
                <c:pt idx="23">
                  <c:v>397789.53595558851</c:v>
                </c:pt>
                <c:pt idx="24">
                  <c:v>396078.05020000011</c:v>
                </c:pt>
                <c:pt idx="25">
                  <c:v>406939.8833897243</c:v>
                </c:pt>
                <c:pt idx="26">
                  <c:v>411534.88120591198</c:v>
                </c:pt>
                <c:pt idx="27">
                  <c:v>400044.63085241051</c:v>
                </c:pt>
                <c:pt idx="28">
                  <c:v>373738.5</c:v>
                </c:pt>
                <c:pt idx="29">
                  <c:v>354751.6</c:v>
                </c:pt>
                <c:pt idx="30">
                  <c:v>345460.5</c:v>
                </c:pt>
                <c:pt idx="31">
                  <c:v>327137.99390822923</c:v>
                </c:pt>
                <c:pt idx="32">
                  <c:v>303745.79347656132</c:v>
                </c:pt>
                <c:pt idx="33">
                  <c:v>292932.62065814651</c:v>
                </c:pt>
                <c:pt idx="34">
                  <c:v>264120.96058203198</c:v>
                </c:pt>
                <c:pt idx="35">
                  <c:v>247688.51868513931</c:v>
                </c:pt>
                <c:pt idx="36">
                  <c:v>225405.43468852481</c:v>
                </c:pt>
                <c:pt idx="37">
                  <c:v>215519.5917885325</c:v>
                </c:pt>
                <c:pt idx="38">
                  <c:v>211983.64712757251</c:v>
                </c:pt>
                <c:pt idx="39">
                  <c:v>218789.30220000001</c:v>
                </c:pt>
                <c:pt idx="40">
                  <c:v>221389.19149999999</c:v>
                </c:pt>
                <c:pt idx="41">
                  <c:v>216940.64079999999</c:v>
                </c:pt>
                <c:pt idx="42">
                  <c:v>247936.98597000001</c:v>
                </c:pt>
                <c:pt idx="43">
                  <c:v>273086.17895999999</c:v>
                </c:pt>
                <c:pt idx="44">
                  <c:v>279008.27418000001</c:v>
                </c:pt>
                <c:pt idx="45">
                  <c:v>301722.35535000003</c:v>
                </c:pt>
                <c:pt idx="46">
                  <c:v>321916.35168000002</c:v>
                </c:pt>
                <c:pt idx="47">
                  <c:v>356583.47725</c:v>
                </c:pt>
                <c:pt idx="48">
                  <c:v>354056.58199999999</c:v>
                </c:pt>
                <c:pt idx="49">
                  <c:v>367763.65610999998</c:v>
                </c:pt>
                <c:pt idx="50">
                  <c:v>372570.21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530368"/>
        <c:axId val="29536256"/>
      </c:lineChart>
      <c:catAx>
        <c:axId val="295303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9536256"/>
        <c:crosses val="autoZero"/>
        <c:auto val="1"/>
        <c:lblAlgn val="ctr"/>
        <c:lblOffset val="100"/>
        <c:noMultiLvlLbl val="0"/>
      </c:catAx>
      <c:valAx>
        <c:axId val="29536256"/>
        <c:scaling>
          <c:orientation val="minMax"/>
          <c:min val="200000"/>
        </c:scaling>
        <c:delete val="0"/>
        <c:axPos val="l"/>
        <c:majorGridlines/>
        <c:numFmt formatCode="_(* #,##0_);_(* \(#,##0\);_(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295303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Выборка </a:t>
            </a:r>
            <a:r>
              <a:rPr lang="ru-RU" dirty="0" smtClean="0"/>
              <a:t>№3</a:t>
            </a:r>
            <a:endParaRPr lang="ru-RU" dirty="0"/>
          </a:p>
        </c:rich>
      </c:tx>
      <c:layout>
        <c:manualLayout>
          <c:xMode val="edge"/>
          <c:yMode val="edge"/>
          <c:x val="0.38406255468066502"/>
          <c:y val="1.8518518518518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84951881014901"/>
          <c:y val="0.162396106736658"/>
          <c:w val="0.82481714785651805"/>
          <c:h val="0.56151793525809301"/>
        </c:manualLayout>
      </c:layout>
      <c:lineChart>
        <c:grouping val="standard"/>
        <c:varyColors val="0"/>
        <c:ser>
          <c:idx val="0"/>
          <c:order val="0"/>
          <c:tx>
            <c:strRef>
              <c:f>'[DTI тестовый расчет 2.4 - beh sc.xlsx]Лист1'!$CI$2</c:f>
              <c:strCache>
                <c:ptCount val="1"/>
                <c:pt idx="0">
                  <c:v>Прокси а)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'[DTI тестовый расчет 2.4 -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2.4 - beh sc.xlsx]Лист1'!$CI$3:$CI$23</c:f>
              <c:numCache>
                <c:formatCode>0%</c:formatCode>
                <c:ptCount val="21"/>
                <c:pt idx="0">
                  <c:v>9.1005409022472603E-2</c:v>
                </c:pt>
                <c:pt idx="1">
                  <c:v>0.115374841168996</c:v>
                </c:pt>
                <c:pt idx="2">
                  <c:v>0.12717181467181499</c:v>
                </c:pt>
                <c:pt idx="3">
                  <c:v>0.150050352467271</c:v>
                </c:pt>
                <c:pt idx="4">
                  <c:v>0.187856772184743</c:v>
                </c:pt>
                <c:pt idx="5">
                  <c:v>0.20354216230504901</c:v>
                </c:pt>
                <c:pt idx="6">
                  <c:v>0.227490826982783</c:v>
                </c:pt>
                <c:pt idx="7">
                  <c:v>0.23759713090257001</c:v>
                </c:pt>
                <c:pt idx="8">
                  <c:v>0.25060911938739999</c:v>
                </c:pt>
                <c:pt idx="9">
                  <c:v>0.268303186907838</c:v>
                </c:pt>
                <c:pt idx="10">
                  <c:v>0.27566440854611801</c:v>
                </c:pt>
                <c:pt idx="11">
                  <c:v>0.30467762326169401</c:v>
                </c:pt>
                <c:pt idx="12">
                  <c:v>0.29841040462427698</c:v>
                </c:pt>
                <c:pt idx="13">
                  <c:v>0.32218309859154898</c:v>
                </c:pt>
                <c:pt idx="14">
                  <c:v>0.312559923298178</c:v>
                </c:pt>
                <c:pt idx="15">
                  <c:v>0.34456521739130402</c:v>
                </c:pt>
                <c:pt idx="16">
                  <c:v>0.34529702970296999</c:v>
                </c:pt>
                <c:pt idx="17">
                  <c:v>0.32253521126760598</c:v>
                </c:pt>
                <c:pt idx="18">
                  <c:v>0.33441033925686597</c:v>
                </c:pt>
                <c:pt idx="19">
                  <c:v>0.32838589981447103</c:v>
                </c:pt>
                <c:pt idx="20">
                  <c:v>0.33679214041284899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'[DTI тестовый расчет 2.4 - beh sc.xlsx]Лист1'!$CQ$2</c:f>
              <c:strCache>
                <c:ptCount val="1"/>
                <c:pt idx="0">
                  <c:v>Прокси б)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'[DTI тестовый расчет 2.4 -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2.4 - beh sc.xlsx]Лист1'!$CQ$3:$CQ$23</c:f>
              <c:numCache>
                <c:formatCode>0%</c:formatCode>
                <c:ptCount val="21"/>
                <c:pt idx="0">
                  <c:v>9.3412183644919197E-2</c:v>
                </c:pt>
                <c:pt idx="1">
                  <c:v>9.8295248458469403E-2</c:v>
                </c:pt>
                <c:pt idx="2">
                  <c:v>0.134987230937614</c:v>
                </c:pt>
                <c:pt idx="3">
                  <c:v>0.153057617532697</c:v>
                </c:pt>
                <c:pt idx="4">
                  <c:v>0.16545012165450099</c:v>
                </c:pt>
                <c:pt idx="5">
                  <c:v>0.175995211014666</c:v>
                </c:pt>
                <c:pt idx="6">
                  <c:v>0.20811232449298001</c:v>
                </c:pt>
                <c:pt idx="7">
                  <c:v>0.21102723990810601</c:v>
                </c:pt>
                <c:pt idx="8">
                  <c:v>0.24064171122994599</c:v>
                </c:pt>
                <c:pt idx="9">
                  <c:v>0.240109140518417</c:v>
                </c:pt>
                <c:pt idx="10">
                  <c:v>0.245253976398153</c:v>
                </c:pt>
                <c:pt idx="11">
                  <c:v>0.26497838171710902</c:v>
                </c:pt>
                <c:pt idx="12">
                  <c:v>0.233505821474774</c:v>
                </c:pt>
                <c:pt idx="13">
                  <c:v>0.28494208494208501</c:v>
                </c:pt>
                <c:pt idx="14">
                  <c:v>0.27205276174773302</c:v>
                </c:pt>
                <c:pt idx="15">
                  <c:v>0.28135888501742201</c:v>
                </c:pt>
                <c:pt idx="16">
                  <c:v>0.28313891834570498</c:v>
                </c:pt>
                <c:pt idx="17">
                  <c:v>0.29372937293729401</c:v>
                </c:pt>
                <c:pt idx="18">
                  <c:v>0.289976133651551</c:v>
                </c:pt>
                <c:pt idx="19">
                  <c:v>0.29743589743589699</c:v>
                </c:pt>
                <c:pt idx="20">
                  <c:v>0.29683146504244201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'[DTI тестовый расчет 2.4 - beh sc.xlsx]Лист1'!$CY$2</c:f>
              <c:strCache>
                <c:ptCount val="1"/>
                <c:pt idx="0">
                  <c:v>Прокси в)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'[DTI тестовый расчет 2.4 -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2.4 - beh sc.xlsx]Лист1'!$CY$3:$CY$23</c:f>
              <c:numCache>
                <c:formatCode>0%</c:formatCode>
                <c:ptCount val="21"/>
                <c:pt idx="0">
                  <c:v>8.6364274680522393E-2</c:v>
                </c:pt>
                <c:pt idx="1">
                  <c:v>0.13951473136915099</c:v>
                </c:pt>
                <c:pt idx="2">
                  <c:v>0.128174123337364</c:v>
                </c:pt>
                <c:pt idx="3">
                  <c:v>0.15454545454545501</c:v>
                </c:pt>
                <c:pt idx="4">
                  <c:v>0.16393442622950799</c:v>
                </c:pt>
                <c:pt idx="5">
                  <c:v>0.16784313725490199</c:v>
                </c:pt>
                <c:pt idx="6">
                  <c:v>0.18342498036135099</c:v>
                </c:pt>
                <c:pt idx="7">
                  <c:v>0.188820422535211</c:v>
                </c:pt>
                <c:pt idx="8">
                  <c:v>0.19385593220339001</c:v>
                </c:pt>
                <c:pt idx="9">
                  <c:v>0.197910264290105</c:v>
                </c:pt>
                <c:pt idx="10">
                  <c:v>0.216378662659654</c:v>
                </c:pt>
                <c:pt idx="11">
                  <c:v>0.228209191759113</c:v>
                </c:pt>
                <c:pt idx="12">
                  <c:v>0.21836007130124799</c:v>
                </c:pt>
                <c:pt idx="13">
                  <c:v>0.2300796812749</c:v>
                </c:pt>
                <c:pt idx="14">
                  <c:v>0.222587719298246</c:v>
                </c:pt>
                <c:pt idx="15">
                  <c:v>0.23644752018454401</c:v>
                </c:pt>
                <c:pt idx="16">
                  <c:v>0.21103448275862099</c:v>
                </c:pt>
                <c:pt idx="17">
                  <c:v>0.26648721399730801</c:v>
                </c:pt>
                <c:pt idx="18">
                  <c:v>0.24963924963924999</c:v>
                </c:pt>
                <c:pt idx="19">
                  <c:v>0.25600000000000001</c:v>
                </c:pt>
                <c:pt idx="20">
                  <c:v>0.366775025221388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559424"/>
        <c:axId val="29565312"/>
      </c:lineChart>
      <c:catAx>
        <c:axId val="2955942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29565312"/>
        <c:crosses val="autoZero"/>
        <c:auto val="1"/>
        <c:lblAlgn val="ctr"/>
        <c:lblOffset val="100"/>
        <c:noMultiLvlLbl val="0"/>
      </c:catAx>
      <c:valAx>
        <c:axId val="2956531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295594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527493438320201"/>
          <c:y val="0.91628280839895004"/>
          <c:w val="0.65278346456692904"/>
          <c:h val="8.371719160104990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Поведенческий скоринг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5750240594925599"/>
          <c:y val="0.176284995625547"/>
          <c:w val="0.80083092738407702"/>
          <c:h val="0.57772163896179696"/>
        </c:manualLayout>
      </c:layout>
      <c:lineChart>
        <c:grouping val="standard"/>
        <c:varyColors val="0"/>
        <c:ser>
          <c:idx val="1"/>
          <c:order val="0"/>
          <c:tx>
            <c:strRef>
              <c:f>'[DTI тестовый расчет 2.2 - beh sc.xlsx]Лист1'!$DF$2</c:f>
              <c:strCache>
                <c:ptCount val="1"/>
                <c:pt idx="0">
                  <c:v>Выборка 1)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strRef>
              <c:f>'[DTI тестовый расчет 2.2 - beh sc.xlsx]Лист1'!$DB$3:$DB$17</c:f>
              <c:strCache>
                <c:ptCount val="15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B1</c:v>
                </c:pt>
                <c:pt idx="4">
                  <c:v>B2</c:v>
                </c:pt>
                <c:pt idx="5">
                  <c:v>B3</c:v>
                </c:pt>
                <c:pt idx="6">
                  <c:v>C1</c:v>
                </c:pt>
                <c:pt idx="7">
                  <c:v>C2</c:v>
                </c:pt>
                <c:pt idx="8">
                  <c:v>C3</c:v>
                </c:pt>
                <c:pt idx="9">
                  <c:v>D1</c:v>
                </c:pt>
                <c:pt idx="10">
                  <c:v>D2</c:v>
                </c:pt>
                <c:pt idx="11">
                  <c:v>D3</c:v>
                </c:pt>
                <c:pt idx="12">
                  <c:v>E1</c:v>
                </c:pt>
                <c:pt idx="13">
                  <c:v>E2</c:v>
                </c:pt>
                <c:pt idx="14">
                  <c:v>E3</c:v>
                </c:pt>
              </c:strCache>
            </c:strRef>
          </c:cat>
          <c:val>
            <c:numRef>
              <c:f>'[DTI тестовый расчет 2.2 - beh sc.xlsx]Лист1'!$DF$3:$DF$16</c:f>
              <c:numCache>
                <c:formatCode>0%</c:formatCode>
                <c:ptCount val="14"/>
                <c:pt idx="0">
                  <c:v>2.2573363431151201E-3</c:v>
                </c:pt>
                <c:pt idx="1">
                  <c:v>7.5018754688672201E-3</c:v>
                </c:pt>
                <c:pt idx="2">
                  <c:v>1.1565006528632699E-2</c:v>
                </c:pt>
                <c:pt idx="3">
                  <c:v>2.5892857142857099E-2</c:v>
                </c:pt>
                <c:pt idx="4">
                  <c:v>2.54085801838611E-2</c:v>
                </c:pt>
                <c:pt idx="5">
                  <c:v>5.6888544891640899E-2</c:v>
                </c:pt>
                <c:pt idx="6">
                  <c:v>0.12911392405063299</c:v>
                </c:pt>
                <c:pt idx="7">
                  <c:v>0.25</c:v>
                </c:pt>
                <c:pt idx="8">
                  <c:v>0.35</c:v>
                </c:pt>
                <c:pt idx="9">
                  <c:v>0.43</c:v>
                </c:pt>
                <c:pt idx="10">
                  <c:v>0.56999999999999995</c:v>
                </c:pt>
                <c:pt idx="11">
                  <c:v>0.76285963382737598</c:v>
                </c:pt>
                <c:pt idx="12">
                  <c:v>0.88427561837455904</c:v>
                </c:pt>
                <c:pt idx="13">
                  <c:v>0.94910179640718595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'[DTI тестовый расчет 2.2 - beh sc.xlsx]Лист1'!$DG$2</c:f>
              <c:strCache>
                <c:ptCount val="1"/>
                <c:pt idx="0">
                  <c:v>Выборка 2)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strRef>
              <c:f>'[DTI тестовый расчет 2.2 - beh sc.xlsx]Лист1'!$DB$3:$DB$17</c:f>
              <c:strCache>
                <c:ptCount val="15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B1</c:v>
                </c:pt>
                <c:pt idx="4">
                  <c:v>B2</c:v>
                </c:pt>
                <c:pt idx="5">
                  <c:v>B3</c:v>
                </c:pt>
                <c:pt idx="6">
                  <c:v>C1</c:v>
                </c:pt>
                <c:pt idx="7">
                  <c:v>C2</c:v>
                </c:pt>
                <c:pt idx="8">
                  <c:v>C3</c:v>
                </c:pt>
                <c:pt idx="9">
                  <c:v>D1</c:v>
                </c:pt>
                <c:pt idx="10">
                  <c:v>D2</c:v>
                </c:pt>
                <c:pt idx="11">
                  <c:v>D3</c:v>
                </c:pt>
                <c:pt idx="12">
                  <c:v>E1</c:v>
                </c:pt>
                <c:pt idx="13">
                  <c:v>E2</c:v>
                </c:pt>
                <c:pt idx="14">
                  <c:v>E3</c:v>
                </c:pt>
              </c:strCache>
            </c:strRef>
          </c:cat>
          <c:val>
            <c:numRef>
              <c:f>'[DTI тестовый расчет 2.2 - beh sc.xlsx]Лист1'!$DG$3:$DG$17</c:f>
              <c:numCache>
                <c:formatCode>0%</c:formatCode>
                <c:ptCount val="15"/>
                <c:pt idx="0">
                  <c:v>0</c:v>
                </c:pt>
                <c:pt idx="1">
                  <c:v>7.2072072072072099E-3</c:v>
                </c:pt>
                <c:pt idx="2">
                  <c:v>2.0462633451957299E-2</c:v>
                </c:pt>
                <c:pt idx="3">
                  <c:v>3.31098072087175E-2</c:v>
                </c:pt>
                <c:pt idx="4">
                  <c:v>3.8076152304609201E-2</c:v>
                </c:pt>
                <c:pt idx="5">
                  <c:v>7.4645280690931501E-2</c:v>
                </c:pt>
                <c:pt idx="6">
                  <c:v>0.155882352941176</c:v>
                </c:pt>
                <c:pt idx="7">
                  <c:v>0.27</c:v>
                </c:pt>
                <c:pt idx="8">
                  <c:v>0.4</c:v>
                </c:pt>
                <c:pt idx="9">
                  <c:v>0.51</c:v>
                </c:pt>
                <c:pt idx="10">
                  <c:v>0.62</c:v>
                </c:pt>
                <c:pt idx="11">
                  <c:v>0.73151750972762597</c:v>
                </c:pt>
                <c:pt idx="12">
                  <c:v>0.88732394366197198</c:v>
                </c:pt>
                <c:pt idx="13">
                  <c:v>0.95757575757575797</c:v>
                </c:pt>
                <c:pt idx="14">
                  <c:v>0.97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'[DTI тестовый расчет 2.2 - beh sc.xlsx]Лист1'!$DH$2</c:f>
              <c:strCache>
                <c:ptCount val="1"/>
                <c:pt idx="0">
                  <c:v>Выборка 3)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strRef>
              <c:f>'[DTI тестовый расчет 2.2 - beh sc.xlsx]Лист1'!$DB$3:$DB$17</c:f>
              <c:strCache>
                <c:ptCount val="15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B1</c:v>
                </c:pt>
                <c:pt idx="4">
                  <c:v>B2</c:v>
                </c:pt>
                <c:pt idx="5">
                  <c:v>B3</c:v>
                </c:pt>
                <c:pt idx="6">
                  <c:v>C1</c:v>
                </c:pt>
                <c:pt idx="7">
                  <c:v>C2</c:v>
                </c:pt>
                <c:pt idx="8">
                  <c:v>C3</c:v>
                </c:pt>
                <c:pt idx="9">
                  <c:v>D1</c:v>
                </c:pt>
                <c:pt idx="10">
                  <c:v>D2</c:v>
                </c:pt>
                <c:pt idx="11">
                  <c:v>D3</c:v>
                </c:pt>
                <c:pt idx="12">
                  <c:v>E1</c:v>
                </c:pt>
                <c:pt idx="13">
                  <c:v>E2</c:v>
                </c:pt>
                <c:pt idx="14">
                  <c:v>E3</c:v>
                </c:pt>
              </c:strCache>
            </c:strRef>
          </c:cat>
          <c:val>
            <c:numRef>
              <c:f>'[DTI тестовый расчет 2.2 - beh sc.xlsx]Лист1'!$DH$3:$DH$17</c:f>
              <c:numCache>
                <c:formatCode>0%</c:formatCode>
                <c:ptCount val="15"/>
                <c:pt idx="0">
                  <c:v>1.9286403085824501E-3</c:v>
                </c:pt>
                <c:pt idx="1">
                  <c:v>4.5230263157894704E-3</c:v>
                </c:pt>
                <c:pt idx="2">
                  <c:v>6.9426077757207098E-3</c:v>
                </c:pt>
                <c:pt idx="3">
                  <c:v>1.58194892139846E-2</c:v>
                </c:pt>
                <c:pt idx="4">
                  <c:v>1.9080410300552301E-2</c:v>
                </c:pt>
                <c:pt idx="5">
                  <c:v>4.9511002444987802E-2</c:v>
                </c:pt>
                <c:pt idx="6">
                  <c:v>0.13618421052631599</c:v>
                </c:pt>
                <c:pt idx="7">
                  <c:v>0.23</c:v>
                </c:pt>
                <c:pt idx="8">
                  <c:v>0.314472900536033</c:v>
                </c:pt>
                <c:pt idx="9">
                  <c:v>0.4</c:v>
                </c:pt>
                <c:pt idx="10">
                  <c:v>0.54213633923778803</c:v>
                </c:pt>
                <c:pt idx="11">
                  <c:v>0.73805460750853302</c:v>
                </c:pt>
                <c:pt idx="12">
                  <c:v>0.86135563380281699</c:v>
                </c:pt>
                <c:pt idx="13">
                  <c:v>0.895731016244806</c:v>
                </c:pt>
                <c:pt idx="14">
                  <c:v>0.93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577600"/>
        <c:axId val="29579136"/>
      </c:lineChart>
      <c:catAx>
        <c:axId val="29577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9579136"/>
        <c:crosses val="autoZero"/>
        <c:auto val="1"/>
        <c:lblAlgn val="ctr"/>
        <c:lblOffset val="100"/>
        <c:noMultiLvlLbl val="0"/>
      </c:catAx>
      <c:valAx>
        <c:axId val="29579136"/>
        <c:scaling>
          <c:orientation val="minMax"/>
          <c:max val="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295776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Выборка </a:t>
            </a:r>
            <a:r>
              <a:rPr lang="ru-RU" dirty="0" smtClean="0"/>
              <a:t>№1</a:t>
            </a:r>
            <a:endParaRPr lang="ru-RU" dirty="0"/>
          </a:p>
        </c:rich>
      </c:tx>
      <c:layout>
        <c:manualLayout>
          <c:xMode val="edge"/>
          <c:yMode val="edge"/>
          <c:x val="0.38406255468066502"/>
          <c:y val="1.8518518518518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84951881014901"/>
          <c:y val="0.162396106736658"/>
          <c:w val="0.82481714785651805"/>
          <c:h val="0.56151793525809301"/>
        </c:manualLayout>
      </c:layout>
      <c:lineChart>
        <c:grouping val="standard"/>
        <c:varyColors val="0"/>
        <c:ser>
          <c:idx val="0"/>
          <c:order val="0"/>
          <c:tx>
            <c:strRef>
              <c:f>'[DTI тестовый расчет 2.2 - beh sc.xlsx]Лист1'!$CI$2</c:f>
              <c:strCache>
                <c:ptCount val="1"/>
                <c:pt idx="0">
                  <c:v>Прокси а)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'[DTI тестовый расчет 2.2 -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0.94999999999999896</c:v>
                </c:pt>
                <c:pt idx="20">
                  <c:v>0.999999999999999</c:v>
                </c:pt>
              </c:numCache>
            </c:numRef>
          </c:cat>
          <c:val>
            <c:numRef>
              <c:f>'[DTI тестовый расчет 2.2 - beh sc.xlsx]Лист1'!$CI$3:$CI$23</c:f>
              <c:numCache>
                <c:formatCode>0%</c:formatCode>
                <c:ptCount val="21"/>
                <c:pt idx="0">
                  <c:v>7.0729433698438607E-2</c:v>
                </c:pt>
                <c:pt idx="1">
                  <c:v>0.11178247734139</c:v>
                </c:pt>
                <c:pt idx="2">
                  <c:v>0.12471655328798199</c:v>
                </c:pt>
                <c:pt idx="3">
                  <c:v>0.13299086757990899</c:v>
                </c:pt>
                <c:pt idx="4">
                  <c:v>0.16420664206642099</c:v>
                </c:pt>
                <c:pt idx="5">
                  <c:v>0.17388651616839501</c:v>
                </c:pt>
                <c:pt idx="6">
                  <c:v>0.21328903654485001</c:v>
                </c:pt>
                <c:pt idx="7">
                  <c:v>0.21664167916041999</c:v>
                </c:pt>
                <c:pt idx="8">
                  <c:v>0.24761904761904799</c:v>
                </c:pt>
                <c:pt idx="9">
                  <c:v>0.289869608826479</c:v>
                </c:pt>
                <c:pt idx="10">
                  <c:v>0.26335403726708101</c:v>
                </c:pt>
                <c:pt idx="11">
                  <c:v>0.302670623145401</c:v>
                </c:pt>
                <c:pt idx="12">
                  <c:v>0.29861111111111099</c:v>
                </c:pt>
                <c:pt idx="13">
                  <c:v>0.32064128256513003</c:v>
                </c:pt>
                <c:pt idx="14">
                  <c:v>0.31306306306306297</c:v>
                </c:pt>
                <c:pt idx="15">
                  <c:v>0.34699453551912601</c:v>
                </c:pt>
                <c:pt idx="16">
                  <c:v>0.37797619047619002</c:v>
                </c:pt>
                <c:pt idx="17">
                  <c:v>0.30340557275541802</c:v>
                </c:pt>
                <c:pt idx="18">
                  <c:v>0.34798534798534803</c:v>
                </c:pt>
                <c:pt idx="19">
                  <c:v>0.28979591836734703</c:v>
                </c:pt>
                <c:pt idx="20">
                  <c:v>0.33333333333333298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'[DTI тестовый расчет 2.2 - beh sc.xlsx]Лист1'!$CQ$2</c:f>
              <c:strCache>
                <c:ptCount val="1"/>
                <c:pt idx="0">
                  <c:v>Прокси б)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'[DTI тестовый расчет 2.2 -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0.94999999999999896</c:v>
                </c:pt>
                <c:pt idx="20">
                  <c:v>0.999999999999999</c:v>
                </c:pt>
              </c:numCache>
            </c:numRef>
          </c:cat>
          <c:val>
            <c:numRef>
              <c:f>'[DTI тестовый расчет 2.2 - beh sc.xlsx]Лист1'!$CQ$3:$CQ$23</c:f>
              <c:numCache>
                <c:formatCode>0%</c:formatCode>
                <c:ptCount val="21"/>
                <c:pt idx="0">
                  <c:v>7.2032193158953706E-2</c:v>
                </c:pt>
                <c:pt idx="1">
                  <c:v>8.9734386216798301E-2</c:v>
                </c:pt>
                <c:pt idx="2">
                  <c:v>0.13030957523398101</c:v>
                </c:pt>
                <c:pt idx="3">
                  <c:v>0.142540620384047</c:v>
                </c:pt>
                <c:pt idx="4">
                  <c:v>0.15105301379811201</c:v>
                </c:pt>
                <c:pt idx="5">
                  <c:v>0.13918918918918899</c:v>
                </c:pt>
                <c:pt idx="6">
                  <c:v>0.185641769398115</c:v>
                </c:pt>
                <c:pt idx="7">
                  <c:v>0.19203187250996001</c:v>
                </c:pt>
                <c:pt idx="8">
                  <c:v>0.22200956937798999</c:v>
                </c:pt>
                <c:pt idx="9">
                  <c:v>0.257297297297297</c:v>
                </c:pt>
                <c:pt idx="10">
                  <c:v>0.24080664294187401</c:v>
                </c:pt>
                <c:pt idx="11">
                  <c:v>0.26044568245125299</c:v>
                </c:pt>
                <c:pt idx="12">
                  <c:v>0.214067278287462</c:v>
                </c:pt>
                <c:pt idx="13">
                  <c:v>0.28853046594982101</c:v>
                </c:pt>
                <c:pt idx="14">
                  <c:v>0.25393700787401602</c:v>
                </c:pt>
                <c:pt idx="15">
                  <c:v>0.29473684210526302</c:v>
                </c:pt>
                <c:pt idx="16">
                  <c:v>0.32425742574257399</c:v>
                </c:pt>
                <c:pt idx="17">
                  <c:v>0.26170798898071601</c:v>
                </c:pt>
                <c:pt idx="18">
                  <c:v>0.300561797752809</c:v>
                </c:pt>
                <c:pt idx="19">
                  <c:v>0.30172413793103398</c:v>
                </c:pt>
                <c:pt idx="20">
                  <c:v>0.29516915349386902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'[DTI тестовый расчет 2.2 - beh sc.xlsx]Лист1'!$CY$2</c:f>
              <c:strCache>
                <c:ptCount val="1"/>
                <c:pt idx="0">
                  <c:v>Прокси в)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'[DTI тестовый расчет 2.2 -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0.94999999999999896</c:v>
                </c:pt>
                <c:pt idx="20">
                  <c:v>0.999999999999999</c:v>
                </c:pt>
              </c:numCache>
            </c:numRef>
          </c:cat>
          <c:val>
            <c:numRef>
              <c:f>'[DTI тестовый расчет 2.2 - beh sc.xlsx]Лист1'!$CY$3:$CY$23</c:f>
              <c:numCache>
                <c:formatCode>0%</c:formatCode>
                <c:ptCount val="21"/>
                <c:pt idx="0">
                  <c:v>7.1657864761313E-2</c:v>
                </c:pt>
                <c:pt idx="1">
                  <c:v>0.11133333333333301</c:v>
                </c:pt>
                <c:pt idx="2">
                  <c:v>0.101567825494206</c:v>
                </c:pt>
                <c:pt idx="3">
                  <c:v>0.14466292134831499</c:v>
                </c:pt>
                <c:pt idx="4">
                  <c:v>0.15014367816092</c:v>
                </c:pt>
                <c:pt idx="5">
                  <c:v>0.13747954173486099</c:v>
                </c:pt>
                <c:pt idx="6">
                  <c:v>0.160714285714286</c:v>
                </c:pt>
                <c:pt idx="7">
                  <c:v>0.18217821782178201</c:v>
                </c:pt>
                <c:pt idx="8">
                  <c:v>0.19695193434935501</c:v>
                </c:pt>
                <c:pt idx="9">
                  <c:v>0.19310344827586201</c:v>
                </c:pt>
                <c:pt idx="10">
                  <c:v>0.20624999999999999</c:v>
                </c:pt>
                <c:pt idx="11">
                  <c:v>0.23725834797890999</c:v>
                </c:pt>
                <c:pt idx="12">
                  <c:v>0.226843100189036</c:v>
                </c:pt>
                <c:pt idx="13">
                  <c:v>0.23623853211009199</c:v>
                </c:pt>
                <c:pt idx="14">
                  <c:v>0.21962616822429901</c:v>
                </c:pt>
                <c:pt idx="15">
                  <c:v>0.26775956284153002</c:v>
                </c:pt>
                <c:pt idx="16">
                  <c:v>0.21257485029940101</c:v>
                </c:pt>
                <c:pt idx="17">
                  <c:v>0.269230769230769</c:v>
                </c:pt>
                <c:pt idx="18">
                  <c:v>0.24755700325732899</c:v>
                </c:pt>
                <c:pt idx="19">
                  <c:v>0.26996197718631199</c:v>
                </c:pt>
                <c:pt idx="20">
                  <c:v>0.39977973568281899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612288"/>
        <c:axId val="29634560"/>
      </c:lineChart>
      <c:catAx>
        <c:axId val="29612288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29634560"/>
        <c:crosses val="autoZero"/>
        <c:auto val="1"/>
        <c:lblAlgn val="ctr"/>
        <c:lblOffset val="100"/>
        <c:noMultiLvlLbl val="0"/>
      </c:catAx>
      <c:valAx>
        <c:axId val="2963456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296122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527493438320201"/>
          <c:y val="0.91628280839895004"/>
          <c:w val="0.65278346456692904"/>
          <c:h val="8.371719160104990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Выборка </a:t>
            </a:r>
            <a:r>
              <a:rPr lang="ru-RU" dirty="0" smtClean="0"/>
              <a:t>№2</a:t>
            </a:r>
            <a:endParaRPr lang="ru-RU" dirty="0"/>
          </a:p>
        </c:rich>
      </c:tx>
      <c:layout>
        <c:manualLayout>
          <c:xMode val="edge"/>
          <c:yMode val="edge"/>
          <c:x val="0.38406255468066502"/>
          <c:y val="1.8518518518518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84951881014901"/>
          <c:y val="0.162396106736658"/>
          <c:w val="0.82481714785651805"/>
          <c:h val="0.56151793525809301"/>
        </c:manualLayout>
      </c:layout>
      <c:lineChart>
        <c:grouping val="standard"/>
        <c:varyColors val="0"/>
        <c:ser>
          <c:idx val="0"/>
          <c:order val="0"/>
          <c:tx>
            <c:strRef>
              <c:f>'[DTI тестовый расчет 2.3 - beh sc.xlsx]Лист1'!$CI$2</c:f>
              <c:strCache>
                <c:ptCount val="1"/>
                <c:pt idx="0">
                  <c:v>Прокси а)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'[DTI тестовый расчет 2.3 -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2.3 - beh sc.xlsx]Лист1'!$CI$3:$CI$23</c:f>
              <c:numCache>
                <c:formatCode>0%</c:formatCode>
                <c:ptCount val="21"/>
                <c:pt idx="0">
                  <c:v>7.3499999999999996E-2</c:v>
                </c:pt>
                <c:pt idx="1">
                  <c:v>9.30735930735931E-2</c:v>
                </c:pt>
                <c:pt idx="2">
                  <c:v>0.13888888888888901</c:v>
                </c:pt>
                <c:pt idx="3">
                  <c:v>0.12596401028277601</c:v>
                </c:pt>
                <c:pt idx="4">
                  <c:v>0.16111111111111101</c:v>
                </c:pt>
                <c:pt idx="5">
                  <c:v>0.17994858611825201</c:v>
                </c:pt>
                <c:pt idx="6">
                  <c:v>0.22651933701657501</c:v>
                </c:pt>
                <c:pt idx="7">
                  <c:v>0.19745222929936301</c:v>
                </c:pt>
                <c:pt idx="8">
                  <c:v>0.235915492957747</c:v>
                </c:pt>
                <c:pt idx="9">
                  <c:v>0.286885245901639</c:v>
                </c:pt>
                <c:pt idx="10">
                  <c:v>0.245714285714286</c:v>
                </c:pt>
                <c:pt idx="11">
                  <c:v>0.327160493827161</c:v>
                </c:pt>
                <c:pt idx="12">
                  <c:v>0.30434782608695699</c:v>
                </c:pt>
                <c:pt idx="13">
                  <c:v>0.29577464788732399</c:v>
                </c:pt>
                <c:pt idx="14">
                  <c:v>0.32432432432432401</c:v>
                </c:pt>
                <c:pt idx="15">
                  <c:v>0.34146341463414598</c:v>
                </c:pt>
                <c:pt idx="16">
                  <c:v>0.35483870967741898</c:v>
                </c:pt>
                <c:pt idx="17">
                  <c:v>0.3125</c:v>
                </c:pt>
                <c:pt idx="18">
                  <c:v>0.42028985507246402</c:v>
                </c:pt>
                <c:pt idx="19">
                  <c:v>0.30357142857142899</c:v>
                </c:pt>
                <c:pt idx="20">
                  <c:v>0.32860938883968099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'[DTI тестовый расчет 2.3 - beh sc.xlsx]Лист1'!$CQ$2</c:f>
              <c:strCache>
                <c:ptCount val="1"/>
                <c:pt idx="0">
                  <c:v>Прокси б)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'[DTI тестовый расчет 2.3 -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2.3 - beh sc.xlsx]Лист1'!$CQ$3:$CQ$23</c:f>
              <c:numCache>
                <c:formatCode>0%</c:formatCode>
                <c:ptCount val="21"/>
                <c:pt idx="0">
                  <c:v>7.6162790697674398E-2</c:v>
                </c:pt>
                <c:pt idx="1">
                  <c:v>7.9545454545454503E-2</c:v>
                </c:pt>
                <c:pt idx="2">
                  <c:v>0.146964856230032</c:v>
                </c:pt>
                <c:pt idx="3">
                  <c:v>0.118971061093248</c:v>
                </c:pt>
                <c:pt idx="4">
                  <c:v>0.14723926380368099</c:v>
                </c:pt>
                <c:pt idx="5">
                  <c:v>0.15235457063711899</c:v>
                </c:pt>
                <c:pt idx="6">
                  <c:v>0.19375000000000001</c:v>
                </c:pt>
                <c:pt idx="7">
                  <c:v>0.20212765957446799</c:v>
                </c:pt>
                <c:pt idx="8">
                  <c:v>0.22007722007722</c:v>
                </c:pt>
                <c:pt idx="9">
                  <c:v>0.240174672489083</c:v>
                </c:pt>
                <c:pt idx="10">
                  <c:v>0.243523316062176</c:v>
                </c:pt>
                <c:pt idx="11">
                  <c:v>0.26250000000000001</c:v>
                </c:pt>
                <c:pt idx="12">
                  <c:v>0.22516556291390699</c:v>
                </c:pt>
                <c:pt idx="13">
                  <c:v>0.3125</c:v>
                </c:pt>
                <c:pt idx="14">
                  <c:v>0.19841269841269801</c:v>
                </c:pt>
                <c:pt idx="15">
                  <c:v>0.3125</c:v>
                </c:pt>
                <c:pt idx="16">
                  <c:v>0.344444444444444</c:v>
                </c:pt>
                <c:pt idx="17">
                  <c:v>0.22093023255814001</c:v>
                </c:pt>
                <c:pt idx="18">
                  <c:v>0.36734693877551</c:v>
                </c:pt>
                <c:pt idx="19">
                  <c:v>0.25531914893617003</c:v>
                </c:pt>
                <c:pt idx="20">
                  <c:v>0.29717253317945802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'[DTI тестовый расчет 2.3 - beh sc.xlsx]Лист1'!$CY$2</c:f>
              <c:strCache>
                <c:ptCount val="1"/>
                <c:pt idx="0">
                  <c:v>Прокси в)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'[DTI тестовый расчет 2.3 -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2.3 - beh sc.xlsx]Лист1'!$CY$3:$CY$23</c:f>
              <c:numCache>
                <c:formatCode>0%</c:formatCode>
                <c:ptCount val="21"/>
                <c:pt idx="0">
                  <c:v>7.4823943661971801E-2</c:v>
                </c:pt>
                <c:pt idx="1">
                  <c:v>8.7179487179487203E-2</c:v>
                </c:pt>
                <c:pt idx="2">
                  <c:v>0.107954545454545</c:v>
                </c:pt>
                <c:pt idx="3">
                  <c:v>0.120234604105572</c:v>
                </c:pt>
                <c:pt idx="4">
                  <c:v>0.152</c:v>
                </c:pt>
                <c:pt idx="5">
                  <c:v>0.126984126984127</c:v>
                </c:pt>
                <c:pt idx="6">
                  <c:v>0.16339869281045799</c:v>
                </c:pt>
                <c:pt idx="7">
                  <c:v>0.189723320158103</c:v>
                </c:pt>
                <c:pt idx="8">
                  <c:v>0.15920398009950201</c:v>
                </c:pt>
                <c:pt idx="9">
                  <c:v>0.16571428571428601</c:v>
                </c:pt>
                <c:pt idx="10">
                  <c:v>0.27272727272727298</c:v>
                </c:pt>
                <c:pt idx="11">
                  <c:v>0.234848484848485</c:v>
                </c:pt>
                <c:pt idx="12">
                  <c:v>0.218978102189781</c:v>
                </c:pt>
                <c:pt idx="13">
                  <c:v>0.29807692307692302</c:v>
                </c:pt>
                <c:pt idx="14">
                  <c:v>0.2</c:v>
                </c:pt>
                <c:pt idx="15">
                  <c:v>0.33750000000000002</c:v>
                </c:pt>
                <c:pt idx="16">
                  <c:v>0.27906976744186002</c:v>
                </c:pt>
                <c:pt idx="17">
                  <c:v>0.329787234042553</c:v>
                </c:pt>
                <c:pt idx="18">
                  <c:v>0.25</c:v>
                </c:pt>
                <c:pt idx="19">
                  <c:v>0.217391304347826</c:v>
                </c:pt>
                <c:pt idx="20">
                  <c:v>0.42318059299191402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112000"/>
        <c:axId val="34627584"/>
      </c:lineChart>
      <c:catAx>
        <c:axId val="30112000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34627584"/>
        <c:crosses val="autoZero"/>
        <c:auto val="1"/>
        <c:lblAlgn val="ctr"/>
        <c:lblOffset val="100"/>
        <c:noMultiLvlLbl val="0"/>
      </c:catAx>
      <c:valAx>
        <c:axId val="3462758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30112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527493438320201"/>
          <c:y val="0.91628280839895004"/>
          <c:w val="0.65278346456692904"/>
          <c:h val="8.371719160104990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Совокупная задолженность в региональном разрезе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21005588170595599"/>
          <c:y val="1.5673711991184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654010439116301"/>
          <c:y val="2.36271173121686E-2"/>
          <c:w val="0.85545695206757599"/>
          <c:h val="0.643857322086163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рабочий!$H$23</c:f>
              <c:strCache>
                <c:ptCount val="1"/>
                <c:pt idx="0">
                  <c:v>мар.2014</c:v>
                </c:pt>
              </c:strCache>
            </c:strRef>
          </c:tx>
          <c:spPr>
            <a:solidFill>
              <a:srgbClr val="FF9900">
                <a:alpha val="89804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softEdge">
              <a:bevelT w="63500" h="25400"/>
            </a:sp3d>
          </c:spPr>
          <c:invertIfNegative val="0"/>
          <c:cat>
            <c:strRef>
              <c:f>рабочий!$G$24:$G$41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Алматинская </c:v>
                </c:pt>
                <c:pt idx="3">
                  <c:v>Южно-Казахстанская </c:v>
                </c:pt>
                <c:pt idx="4">
                  <c:v>Восточно-Казахстанская </c:v>
                </c:pt>
                <c:pt idx="5">
                  <c:v>Карагандинская </c:v>
                </c:pt>
                <c:pt idx="6">
                  <c:v>Атырауская </c:v>
                </c:pt>
                <c:pt idx="7">
                  <c:v>Актюбинская </c:v>
                </c:pt>
                <c:pt idx="8">
                  <c:v>Мангистауская </c:v>
                </c:pt>
                <c:pt idx="9">
                  <c:v>Павлодарская </c:v>
                </c:pt>
                <c:pt idx="10">
                  <c:v>Жамбылская </c:v>
                </c:pt>
                <c:pt idx="11">
                  <c:v>Костанайская </c:v>
                </c:pt>
                <c:pt idx="12">
                  <c:v>Западно-Казахстанская </c:v>
                </c:pt>
                <c:pt idx="13">
                  <c:v>Акмолинская </c:v>
                </c:pt>
                <c:pt idx="14">
                  <c:v>Кызылординская </c:v>
                </c:pt>
                <c:pt idx="15">
                  <c:v>Северо-Казахстанская </c:v>
                </c:pt>
                <c:pt idx="16">
                  <c:v>нет данных</c:v>
                </c:pt>
              </c:strCache>
            </c:strRef>
          </c:cat>
          <c:val>
            <c:numRef>
              <c:f>рабочий!$H$24:$H$41</c:f>
              <c:numCache>
                <c:formatCode>#,##0</c:formatCode>
                <c:ptCount val="18"/>
                <c:pt idx="0">
                  <c:v>1083</c:v>
                </c:pt>
                <c:pt idx="1">
                  <c:v>375</c:v>
                </c:pt>
                <c:pt idx="2">
                  <c:v>296</c:v>
                </c:pt>
                <c:pt idx="3">
                  <c:v>271</c:v>
                </c:pt>
                <c:pt idx="4">
                  <c:v>246</c:v>
                </c:pt>
                <c:pt idx="5">
                  <c:v>240</c:v>
                </c:pt>
                <c:pt idx="6">
                  <c:v>157</c:v>
                </c:pt>
                <c:pt idx="7">
                  <c:v>157</c:v>
                </c:pt>
                <c:pt idx="8">
                  <c:v>156</c:v>
                </c:pt>
                <c:pt idx="9">
                  <c:v>146</c:v>
                </c:pt>
                <c:pt idx="10">
                  <c:v>119</c:v>
                </c:pt>
                <c:pt idx="11">
                  <c:v>111</c:v>
                </c:pt>
                <c:pt idx="12">
                  <c:v>96</c:v>
                </c:pt>
                <c:pt idx="13">
                  <c:v>93</c:v>
                </c:pt>
                <c:pt idx="14">
                  <c:v>91</c:v>
                </c:pt>
                <c:pt idx="15">
                  <c:v>70</c:v>
                </c:pt>
                <c:pt idx="16">
                  <c:v>64</c:v>
                </c:pt>
              </c:numCache>
            </c:numRef>
          </c:val>
        </c:ser>
        <c:ser>
          <c:idx val="1"/>
          <c:order val="1"/>
          <c:tx>
            <c:strRef>
              <c:f>рабочий!$I$23</c:f>
              <c:strCache>
                <c:ptCount val="1"/>
                <c:pt idx="0">
                  <c:v>мар.2012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25400"/>
            </a:sp3d>
          </c:spPr>
          <c:invertIfNegative val="0"/>
          <c:cat>
            <c:strRef>
              <c:f>рабочий!$G$24:$G$41</c:f>
              <c:strCache>
                <c:ptCount val="17"/>
                <c:pt idx="0">
                  <c:v>Алматы</c:v>
                </c:pt>
                <c:pt idx="1">
                  <c:v>Астана</c:v>
                </c:pt>
                <c:pt idx="2">
                  <c:v>Алматинская </c:v>
                </c:pt>
                <c:pt idx="3">
                  <c:v>Южно-Казахстанская </c:v>
                </c:pt>
                <c:pt idx="4">
                  <c:v>Восточно-Казахстанская </c:v>
                </c:pt>
                <c:pt idx="5">
                  <c:v>Карагандинская </c:v>
                </c:pt>
                <c:pt idx="6">
                  <c:v>Атырауская </c:v>
                </c:pt>
                <c:pt idx="7">
                  <c:v>Актюбинская </c:v>
                </c:pt>
                <c:pt idx="8">
                  <c:v>Мангистауская </c:v>
                </c:pt>
                <c:pt idx="9">
                  <c:v>Павлодарская </c:v>
                </c:pt>
                <c:pt idx="10">
                  <c:v>Жамбылская </c:v>
                </c:pt>
                <c:pt idx="11">
                  <c:v>Костанайская </c:v>
                </c:pt>
                <c:pt idx="12">
                  <c:v>Западно-Казахстанская </c:v>
                </c:pt>
                <c:pt idx="13">
                  <c:v>Акмолинская </c:v>
                </c:pt>
                <c:pt idx="14">
                  <c:v>Кызылординская </c:v>
                </c:pt>
                <c:pt idx="15">
                  <c:v>Северо-Казахстанская </c:v>
                </c:pt>
                <c:pt idx="16">
                  <c:v>нет данных</c:v>
                </c:pt>
              </c:strCache>
            </c:strRef>
          </c:cat>
          <c:val>
            <c:numRef>
              <c:f>рабочий!$I$24:$I$41</c:f>
              <c:numCache>
                <c:formatCode>#,##0</c:formatCode>
                <c:ptCount val="18"/>
                <c:pt idx="0">
                  <c:v>824</c:v>
                </c:pt>
                <c:pt idx="1">
                  <c:v>287</c:v>
                </c:pt>
                <c:pt idx="2">
                  <c:v>196</c:v>
                </c:pt>
                <c:pt idx="3">
                  <c:v>191</c:v>
                </c:pt>
                <c:pt idx="4">
                  <c:v>186</c:v>
                </c:pt>
                <c:pt idx="5">
                  <c:v>193</c:v>
                </c:pt>
                <c:pt idx="6">
                  <c:v>113</c:v>
                </c:pt>
                <c:pt idx="7">
                  <c:v>111</c:v>
                </c:pt>
                <c:pt idx="8">
                  <c:v>112</c:v>
                </c:pt>
                <c:pt idx="9">
                  <c:v>111</c:v>
                </c:pt>
                <c:pt idx="10">
                  <c:v>92</c:v>
                </c:pt>
                <c:pt idx="11">
                  <c:v>85</c:v>
                </c:pt>
                <c:pt idx="12">
                  <c:v>73</c:v>
                </c:pt>
                <c:pt idx="13">
                  <c:v>67</c:v>
                </c:pt>
                <c:pt idx="14">
                  <c:v>62</c:v>
                </c:pt>
                <c:pt idx="15">
                  <c:v>55</c:v>
                </c:pt>
                <c:pt idx="16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99102720"/>
        <c:axId val="99422208"/>
      </c:barChart>
      <c:catAx>
        <c:axId val="9910272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9422208"/>
        <c:crosses val="autoZero"/>
        <c:auto val="1"/>
        <c:lblAlgn val="ctr"/>
        <c:lblOffset val="100"/>
        <c:noMultiLvlLbl val="0"/>
      </c:catAx>
      <c:valAx>
        <c:axId val="994222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dirty="0" smtClean="0">
                    <a:solidFill>
                      <a:schemeClr val="tx1"/>
                    </a:solidFill>
                  </a:rPr>
                  <a:t>Млрд тенге</a:t>
                </a:r>
                <a:endParaRPr lang="ru-RU" sz="1400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0" sourceLinked="0"/>
        <c:majorTickMark val="in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910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949205328631305"/>
          <c:y val="0.24008253193388701"/>
          <c:w val="0.14222638401540999"/>
          <c:h val="0.12080619763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</a:t>
            </a:r>
            <a:r>
              <a:rPr lang="ru-RU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оля </a:t>
            </a: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субъектов от числа экономически активного населения</a:t>
            </a:r>
          </a:p>
        </c:rich>
      </c:tx>
      <c:layout>
        <c:manualLayout>
          <c:xMode val="edge"/>
          <c:yMode val="edge"/>
          <c:x val="0.1917768384569"/>
          <c:y val="2.32052512749218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5199977780246605E-2"/>
          <c:y val="7.3792171472357296E-2"/>
          <c:w val="0.91018534570639897"/>
          <c:h val="0.60208026835300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рабочий!$C$23</c:f>
              <c:strCache>
                <c:ptCount val="1"/>
                <c:pt idx="0">
                  <c:v>мар.2014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dPt>
            <c:idx val="10"/>
            <c:invertIfNegative val="0"/>
            <c:bubble3D val="0"/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рабочий!$B$24:$B$40</c:f>
              <c:strCache>
                <c:ptCount val="17"/>
                <c:pt idx="0">
                  <c:v>Астана</c:v>
                </c:pt>
                <c:pt idx="1">
                  <c:v>Атырауская </c:v>
                </c:pt>
                <c:pt idx="2">
                  <c:v>Мангистауская </c:v>
                </c:pt>
                <c:pt idx="3">
                  <c:v>Алматы</c:v>
                </c:pt>
                <c:pt idx="4">
                  <c:v>Павлодарская </c:v>
                </c:pt>
                <c:pt idx="5">
                  <c:v>Актюбинская </c:v>
                </c:pt>
                <c:pt idx="6">
                  <c:v>Карагандинская </c:v>
                </c:pt>
                <c:pt idx="7">
                  <c:v>Восточно-Казахстанская </c:v>
                </c:pt>
                <c:pt idx="8">
                  <c:v>Западно-Казахстанская </c:v>
                </c:pt>
                <c:pt idx="9">
                  <c:v>Кызылординская </c:v>
                </c:pt>
                <c:pt idx="10">
                  <c:v>Казахстан, всего</c:v>
                </c:pt>
                <c:pt idx="11">
                  <c:v>Костанайская </c:v>
                </c:pt>
                <c:pt idx="12">
                  <c:v>Жамбылская </c:v>
                </c:pt>
                <c:pt idx="13">
                  <c:v>Алматинская </c:v>
                </c:pt>
                <c:pt idx="14">
                  <c:v>Северо-Казахстанская </c:v>
                </c:pt>
                <c:pt idx="15">
                  <c:v>Акмолинская </c:v>
                </c:pt>
                <c:pt idx="16">
                  <c:v>Южно-Казахстанская </c:v>
                </c:pt>
              </c:strCache>
            </c:strRef>
          </c:cat>
          <c:val>
            <c:numRef>
              <c:f>рабочий!$C$24:$C$40</c:f>
              <c:numCache>
                <c:formatCode>0.0%</c:formatCode>
                <c:ptCount val="17"/>
                <c:pt idx="0">
                  <c:v>0.907809479981592</c:v>
                </c:pt>
                <c:pt idx="1">
                  <c:v>0.83916666666666695</c:v>
                </c:pt>
                <c:pt idx="2">
                  <c:v>0.81206746463547297</c:v>
                </c:pt>
                <c:pt idx="3">
                  <c:v>0.80553764794761995</c:v>
                </c:pt>
                <c:pt idx="4">
                  <c:v>0.747702117968572</c:v>
                </c:pt>
                <c:pt idx="5">
                  <c:v>0.74525552486187796</c:v>
                </c:pt>
                <c:pt idx="6">
                  <c:v>0.71142972427706797</c:v>
                </c:pt>
                <c:pt idx="7">
                  <c:v>0.70508621841999697</c:v>
                </c:pt>
                <c:pt idx="8">
                  <c:v>0.68934613077384499</c:v>
                </c:pt>
                <c:pt idx="9">
                  <c:v>0.64550580901105103</c:v>
                </c:pt>
                <c:pt idx="10">
                  <c:v>0.64192526320445897</c:v>
                </c:pt>
                <c:pt idx="11">
                  <c:v>0.52404098994586201</c:v>
                </c:pt>
                <c:pt idx="12">
                  <c:v>0.51998613518197601</c:v>
                </c:pt>
                <c:pt idx="13">
                  <c:v>0.50639809976246997</c:v>
                </c:pt>
                <c:pt idx="14">
                  <c:v>0.47880023296447299</c:v>
                </c:pt>
                <c:pt idx="15">
                  <c:v>0.47763578994816303</c:v>
                </c:pt>
                <c:pt idx="16">
                  <c:v>0.40686838966202798</c:v>
                </c:pt>
              </c:numCache>
            </c:numRef>
          </c:val>
        </c:ser>
        <c:ser>
          <c:idx val="1"/>
          <c:order val="1"/>
          <c:tx>
            <c:strRef>
              <c:f>рабочий!$D$23</c:f>
              <c:strCache>
                <c:ptCount val="1"/>
                <c:pt idx="0">
                  <c:v>мар.2012</c:v>
                </c:pt>
              </c:strCache>
            </c:strRef>
          </c:tx>
          <c:spPr>
            <a:solidFill>
              <a:srgbClr val="FF9900">
                <a:alpha val="80784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31750"/>
            </a:sp3d>
          </c:spPr>
          <c:invertIfNegative val="0"/>
          <c:dPt>
            <c:idx val="10"/>
            <c:invertIfNegative val="0"/>
            <c:bubble3D val="0"/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рабочий!$B$24:$B$40</c:f>
              <c:strCache>
                <c:ptCount val="17"/>
                <c:pt idx="0">
                  <c:v>Астана</c:v>
                </c:pt>
                <c:pt idx="1">
                  <c:v>Атырауская </c:v>
                </c:pt>
                <c:pt idx="2">
                  <c:v>Мангистауская </c:v>
                </c:pt>
                <c:pt idx="3">
                  <c:v>Алматы</c:v>
                </c:pt>
                <c:pt idx="4">
                  <c:v>Павлодарская </c:v>
                </c:pt>
                <c:pt idx="5">
                  <c:v>Актюбинская </c:v>
                </c:pt>
                <c:pt idx="6">
                  <c:v>Карагандинская </c:v>
                </c:pt>
                <c:pt idx="7">
                  <c:v>Восточно-Казахстанская </c:v>
                </c:pt>
                <c:pt idx="8">
                  <c:v>Западно-Казахстанская </c:v>
                </c:pt>
                <c:pt idx="9">
                  <c:v>Кызылординская </c:v>
                </c:pt>
                <c:pt idx="10">
                  <c:v>Казахстан, всего</c:v>
                </c:pt>
                <c:pt idx="11">
                  <c:v>Костанайская </c:v>
                </c:pt>
                <c:pt idx="12">
                  <c:v>Жамбылская </c:v>
                </c:pt>
                <c:pt idx="13">
                  <c:v>Алматинская </c:v>
                </c:pt>
                <c:pt idx="14">
                  <c:v>Северо-Казахстанская </c:v>
                </c:pt>
                <c:pt idx="15">
                  <c:v>Акмолинская </c:v>
                </c:pt>
                <c:pt idx="16">
                  <c:v>Южно-Казахстанская </c:v>
                </c:pt>
              </c:strCache>
            </c:strRef>
          </c:cat>
          <c:val>
            <c:numRef>
              <c:f>рабочий!$D$24:$D$40</c:f>
              <c:numCache>
                <c:formatCode>0.0%</c:formatCode>
                <c:ptCount val="17"/>
                <c:pt idx="0">
                  <c:v>0.57057525415323596</c:v>
                </c:pt>
                <c:pt idx="1">
                  <c:v>0.52726145366861898</c:v>
                </c:pt>
                <c:pt idx="2">
                  <c:v>0.50252004581901499</c:v>
                </c:pt>
                <c:pt idx="3">
                  <c:v>0.51820370370370405</c:v>
                </c:pt>
                <c:pt idx="4">
                  <c:v>0.48533455545371201</c:v>
                </c:pt>
                <c:pt idx="5">
                  <c:v>0.44355039116428902</c:v>
                </c:pt>
                <c:pt idx="6">
                  <c:v>0.48345174901320298</c:v>
                </c:pt>
                <c:pt idx="7">
                  <c:v>0.42921941489361698</c:v>
                </c:pt>
                <c:pt idx="8">
                  <c:v>0.39641010222489498</c:v>
                </c:pt>
                <c:pt idx="9">
                  <c:v>0.35048711413197398</c:v>
                </c:pt>
                <c:pt idx="10">
                  <c:v>0.38493296954998701</c:v>
                </c:pt>
                <c:pt idx="11">
                  <c:v>0.29894902687673802</c:v>
                </c:pt>
                <c:pt idx="12">
                  <c:v>0.265556308213378</c:v>
                </c:pt>
                <c:pt idx="13">
                  <c:v>0.29599616858237598</c:v>
                </c:pt>
                <c:pt idx="14">
                  <c:v>0.31147362385321098</c:v>
                </c:pt>
                <c:pt idx="15">
                  <c:v>0.29838578220511702</c:v>
                </c:pt>
                <c:pt idx="16">
                  <c:v>0.205453151480914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99840000"/>
        <c:axId val="99841536"/>
      </c:barChart>
      <c:catAx>
        <c:axId val="998400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9841536"/>
        <c:crosses val="autoZero"/>
        <c:auto val="1"/>
        <c:lblAlgn val="ctr"/>
        <c:lblOffset val="100"/>
        <c:noMultiLvlLbl val="0"/>
      </c:catAx>
      <c:valAx>
        <c:axId val="99841536"/>
        <c:scaling>
          <c:orientation val="minMax"/>
        </c:scaling>
        <c:delete val="0"/>
        <c:axPos val="l"/>
        <c:numFmt formatCode="0%" sourceLinked="0"/>
        <c:majorTickMark val="in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9840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949205328631305"/>
          <c:y val="0.15400867017897801"/>
          <c:w val="0.14222638401540999"/>
          <c:h val="0.12080619763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218761983352373"/>
          <c:y val="5.9171454207762764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384000"/>
        <c:axId val="104403328"/>
      </c:scatterChart>
      <c:valAx>
        <c:axId val="10438400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4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4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04403328"/>
        <c:crosses val="autoZero"/>
        <c:crossBetween val="midCat"/>
      </c:valAx>
      <c:valAx>
        <c:axId val="104403328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384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(кол-во субъектов), тыс чел.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4588800"/>
        <c:axId val="104842368"/>
      </c:scatterChart>
      <c:valAx>
        <c:axId val="104588800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</a:t>
                </a:r>
                <a:r>
                  <a:rPr lang="ru-RU" sz="11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кол-во субъектов),</a:t>
                </a:r>
                <a:r>
                  <a:rPr lang="ru-RU" sz="1100" b="1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тыс чел.</a:t>
                </a:r>
                <a:endParaRPr lang="ru-RU" sz="11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68553126988218"/>
              <c:y val="0.816597039953338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04842368"/>
        <c:crosses val="autoZero"/>
        <c:crossBetween val="midCat"/>
      </c:valAx>
      <c:valAx>
        <c:axId val="104842368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5888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728.8218622179794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(сумма задолженности),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5206144"/>
        <c:axId val="105208448"/>
      </c:scatterChart>
      <c:valAx>
        <c:axId val="10520614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(сумма задолженности), млрд тенге</a:t>
                </a: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105208448"/>
        <c:crosses val="autoZero"/>
        <c:crossBetween val="midCat"/>
      </c:valAx>
      <c:valAx>
        <c:axId val="105208448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5206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0.56336</cdr:x>
      <cdr:y>0.10921</cdr:y>
    </cdr:from>
    <cdr:to>
      <cdr:x>0.71498</cdr:x>
      <cdr:y>0.21685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63058" y="504625"/>
          <a:ext cx="447563" cy="4973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 smtClean="0">
              <a:solidFill>
                <a:schemeClr val="bg1"/>
              </a:solidFill>
            </a:rPr>
            <a:t>‘14</a:t>
          </a:r>
          <a:endParaRPr lang="ru-RU" sz="1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0.56615</cdr:x>
      <cdr:y>0.59482</cdr:y>
    </cdr:from>
    <cdr:to>
      <cdr:x>0.75635</cdr:x>
      <cdr:y>0.67274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671277" y="2748466"/>
          <a:ext cx="56148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 smtClean="0">
              <a:solidFill>
                <a:schemeClr val="bg1"/>
              </a:solidFill>
            </a:rPr>
            <a:t>‘12</a:t>
          </a:r>
          <a:endParaRPr lang="ru-RU" sz="1400" b="1" dirty="0">
            <a:solidFill>
              <a:schemeClr val="bg1"/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0.27533</cdr:y>
    </cdr:from>
    <cdr:to>
      <cdr:x>0.07843</cdr:x>
      <cdr:y>0.51225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55275"/>
          <a:ext cx="358588" cy="649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 Rate</a:t>
          </a:r>
        </a:p>
      </cdr:txBody>
    </cdr:sp>
  </cdr:relSizeAnchor>
  <cdr:relSizeAnchor xmlns:cdr="http://schemas.openxmlformats.org/drawingml/2006/chartDrawing">
    <cdr:from>
      <cdr:x>0.46691</cdr:x>
      <cdr:y>0.83497</cdr:y>
    </cdr:from>
    <cdr:to>
      <cdr:x>0.57966</cdr:x>
      <cdr:y>0.9085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4719" y="2290483"/>
          <a:ext cx="515471" cy="201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/>
            <a:t>КДН</a:t>
          </a:r>
          <a:endParaRPr lang="en-US" sz="110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0.36111</cdr:y>
    </cdr:from>
    <cdr:to>
      <cdr:x>0.06373</cdr:x>
      <cdr:y>0.62255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990600"/>
          <a:ext cx="291354" cy="717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</a:t>
          </a:r>
          <a:r>
            <a:rPr lang="en-US" sz="1100" baseline="0"/>
            <a:t> Rate</a:t>
          </a:r>
          <a:endParaRPr lang="en-US" sz="110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0.27533</cdr:y>
    </cdr:from>
    <cdr:to>
      <cdr:x>0.07843</cdr:x>
      <cdr:y>0.51225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55275"/>
          <a:ext cx="358588" cy="649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 Rate</a:t>
          </a:r>
        </a:p>
      </cdr:txBody>
    </cdr:sp>
  </cdr:relSizeAnchor>
  <cdr:relSizeAnchor xmlns:cdr="http://schemas.openxmlformats.org/drawingml/2006/chartDrawing">
    <cdr:from>
      <cdr:x>0.46691</cdr:x>
      <cdr:y>0.83497</cdr:y>
    </cdr:from>
    <cdr:to>
      <cdr:x>0.57966</cdr:x>
      <cdr:y>0.9085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4719" y="2290483"/>
          <a:ext cx="515471" cy="201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/>
            <a:t>КДН</a:t>
          </a:r>
          <a:endParaRPr lang="en-US" sz="110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0.27533</cdr:y>
    </cdr:from>
    <cdr:to>
      <cdr:x>0.07843</cdr:x>
      <cdr:y>0.51225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55275"/>
          <a:ext cx="358588" cy="649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 Rate</a:t>
          </a:r>
        </a:p>
      </cdr:txBody>
    </cdr:sp>
  </cdr:relSizeAnchor>
  <cdr:relSizeAnchor xmlns:cdr="http://schemas.openxmlformats.org/drawingml/2006/chartDrawing">
    <cdr:from>
      <cdr:x>0.46691</cdr:x>
      <cdr:y>0.83497</cdr:y>
    </cdr:from>
    <cdr:to>
      <cdr:x>0.57966</cdr:x>
      <cdr:y>0.9085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4719" y="2290483"/>
          <a:ext cx="515471" cy="201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/>
            <a:t>КДН</a:t>
          </a:r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0.58588</cdr:x>
      <cdr:y>0.84494</cdr:y>
    </cdr:from>
    <cdr:to>
      <cdr:x>0.77165</cdr:x>
      <cdr:y>0.90309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52328" y="3139020"/>
          <a:ext cx="936104" cy="21602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29BCDB-2EBF-4945-AD79-B70B210601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351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2F9A97-5B89-48BE-B76D-E73A25459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6333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14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40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545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48298-12CE-4A9B-97CE-84DE704E2458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75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826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F7C15-0298-4DC9-B491-7F907F57B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79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E7CE4-5F22-4A6B-A8F3-C9F43E3B4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5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E955B-596E-4CF5-ACB1-BB286DF67B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6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35312-BB18-45E1-9E5A-61E18B6E7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73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A64B3-3638-47A9-8409-74F42E8636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87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56665-C779-452A-A8CF-6981D7F451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22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2219D-AA9D-403A-B967-1F9602FFB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20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B9D14-C8E6-4250-ACEC-2519E8B6E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50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A1599-CEDD-46D0-9FF0-F1D998E3D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3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C897B-BD28-4407-9410-AF23DD0B7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15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7E800-9A57-4783-8A0A-C96583F400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EA776A-5C78-49E4-BEC6-E142A2475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6.xml"/><Relationship Id="rId5" Type="http://schemas.openxmlformats.org/officeDocument/2006/relationships/image" Target="../media/image3.png"/><Relationship Id="rId4" Type="http://schemas.openxmlformats.org/officeDocument/2006/relationships/chart" Target="../charts/char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7" Type="http://schemas.openxmlformats.org/officeDocument/2006/relationships/chart" Target="../charts/chart21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7.xml"/><Relationship Id="rId3" Type="http://schemas.openxmlformats.org/officeDocument/2006/relationships/chart" Target="../charts/chart23.xml"/><Relationship Id="rId7" Type="http://schemas.openxmlformats.org/officeDocument/2006/relationships/image" Target="../media/image3.pn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6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29.xml"/><Relationship Id="rId7" Type="http://schemas.openxmlformats.org/officeDocument/2006/relationships/chart" Target="../charts/chart33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2.xml"/><Relationship Id="rId5" Type="http://schemas.openxmlformats.org/officeDocument/2006/relationships/chart" Target="../charts/chart31.xml"/><Relationship Id="rId4" Type="http://schemas.openxmlformats.org/officeDocument/2006/relationships/chart" Target="../charts/chart30.xml"/><Relationship Id="rId9" Type="http://schemas.openxmlformats.org/officeDocument/2006/relationships/chart" Target="../charts/chart3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1.xml"/><Relationship Id="rId3" Type="http://schemas.openxmlformats.org/officeDocument/2006/relationships/chart" Target="../charts/chart36.xml"/><Relationship Id="rId7" Type="http://schemas.openxmlformats.org/officeDocument/2006/relationships/chart" Target="../charts/chart40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9.xml"/><Relationship Id="rId5" Type="http://schemas.openxmlformats.org/officeDocument/2006/relationships/chart" Target="../charts/chart38.xml"/><Relationship Id="rId4" Type="http://schemas.openxmlformats.org/officeDocument/2006/relationships/chart" Target="../charts/chart37.xml"/><Relationship Id="rId9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9.xml"/><Relationship Id="rId5" Type="http://schemas.openxmlformats.org/officeDocument/2006/relationships/chart" Target="../charts/chart48.xml"/><Relationship Id="rId4" Type="http://schemas.openxmlformats.org/officeDocument/2006/relationships/chart" Target="../charts/chart4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FCB_Template_ppt_cover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18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429643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00925" y="6021288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2303688" y="1398089"/>
            <a:ext cx="4320480" cy="4585292"/>
            <a:chOff x="1248568" y="1395853"/>
            <a:chExt cx="1427560" cy="3243880"/>
          </a:xfrm>
        </p:grpSpPr>
        <p:graphicFrame>
          <p:nvGraphicFramePr>
            <p:cNvPr id="26" name="Диаграмма 2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37012201"/>
                </p:ext>
              </p:extLst>
            </p:nvPr>
          </p:nvGraphicFramePr>
          <p:xfrm>
            <a:off x="1248568" y="1395853"/>
            <a:ext cx="1427560" cy="32438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2" name="TextBox 57"/>
            <p:cNvSpPr txBox="1"/>
            <p:nvPr/>
          </p:nvSpPr>
          <p:spPr>
            <a:xfrm>
              <a:off x="2200872" y="2590720"/>
              <a:ext cx="325079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200" b="1" dirty="0"/>
                <a:t>+54%</a:t>
              </a:r>
            </a:p>
          </p:txBody>
        </p:sp>
        <p:sp>
          <p:nvSpPr>
            <p:cNvPr id="52" name="TextBox 1"/>
            <p:cNvSpPr txBox="1"/>
            <p:nvPr/>
          </p:nvSpPr>
          <p:spPr>
            <a:xfrm>
              <a:off x="2152349" y="2112344"/>
              <a:ext cx="17880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‘14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TextBox 1"/>
            <p:cNvSpPr txBox="1"/>
            <p:nvPr/>
          </p:nvSpPr>
          <p:spPr>
            <a:xfrm>
              <a:off x="1842531" y="2806979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b="1" dirty="0" smtClean="0">
                  <a:solidFill>
                    <a:schemeClr val="bg1"/>
                  </a:solidFill>
                </a:rPr>
                <a:t>‘12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sp>
          <p:nvSpPr>
            <p:cNvPr id="66" name="TextBox 1"/>
            <p:cNvSpPr txBox="1"/>
            <p:nvPr/>
          </p:nvSpPr>
          <p:spPr>
            <a:xfrm>
              <a:off x="2143471" y="3102254"/>
              <a:ext cx="163890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</a:t>
              </a:r>
              <a:r>
                <a:rPr lang="ru-RU" sz="1400" b="1" dirty="0" smtClean="0">
                  <a:solidFill>
                    <a:schemeClr val="bg1"/>
                  </a:solidFill>
                </a:rPr>
                <a:t>2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71" name="Прямая со стрелкой 70"/>
            <p:cNvCxnSpPr/>
            <p:nvPr/>
          </p:nvCxnSpPr>
          <p:spPr>
            <a:xfrm flipH="1" flipV="1">
              <a:off x="2200411" y="2462584"/>
              <a:ext cx="922" cy="55154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429643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051737"/>
              </p:ext>
            </p:extLst>
          </p:nvPr>
        </p:nvGraphicFramePr>
        <p:xfrm>
          <a:off x="1248568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2145119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47656" y="6021288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819021" y="261293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999739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70" name="TextBox 1"/>
          <p:cNvSpPr txBox="1"/>
          <p:nvPr/>
        </p:nvSpPr>
        <p:spPr>
          <a:xfrm>
            <a:off x="3131151" y="292740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2200411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3059832" y="1423646"/>
            <a:ext cx="2808122" cy="4309610"/>
            <a:chOff x="7184311" y="1340393"/>
            <a:chExt cx="1444244" cy="3233764"/>
          </a:xfrm>
        </p:grpSpPr>
        <p:graphicFrame>
          <p:nvGraphicFramePr>
            <p:cNvPr id="31" name="Диаграмма 3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03269695"/>
                </p:ext>
              </p:extLst>
            </p:nvPr>
          </p:nvGraphicFramePr>
          <p:xfrm>
            <a:off x="7184311" y="1340393"/>
            <a:ext cx="1444244" cy="32337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47" name="TextBox 62"/>
            <p:cNvSpPr txBox="1"/>
            <p:nvPr/>
          </p:nvSpPr>
          <p:spPr>
            <a:xfrm>
              <a:off x="8046381" y="2590720"/>
              <a:ext cx="495300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400" b="1" dirty="0"/>
                <a:t>+34%</a:t>
              </a:r>
            </a:p>
          </p:txBody>
        </p:sp>
        <p:sp>
          <p:nvSpPr>
            <p:cNvPr id="64" name="TextBox 1"/>
            <p:cNvSpPr txBox="1"/>
            <p:nvPr/>
          </p:nvSpPr>
          <p:spPr>
            <a:xfrm>
              <a:off x="7947189" y="308253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‘12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1"/>
            <p:cNvSpPr txBox="1"/>
            <p:nvPr/>
          </p:nvSpPr>
          <p:spPr>
            <a:xfrm>
              <a:off x="7947189" y="2107334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‘14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76" name="Прямая со стрелкой 75"/>
            <p:cNvCxnSpPr/>
            <p:nvPr/>
          </p:nvCxnSpPr>
          <p:spPr>
            <a:xfrm flipH="1" flipV="1">
              <a:off x="8051004" y="2477803"/>
              <a:ext cx="4617" cy="491175"/>
            </a:xfrm>
            <a:prstGeom prst="straightConnector1">
              <a:avLst/>
            </a:prstGeom>
            <a:ln w="28575">
              <a:solidFill>
                <a:srgbClr val="00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429643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051737"/>
              </p:ext>
            </p:extLst>
          </p:nvPr>
        </p:nvGraphicFramePr>
        <p:xfrm>
          <a:off x="1248568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9128017"/>
              </p:ext>
            </p:extLst>
          </p:nvPr>
        </p:nvGraphicFramePr>
        <p:xfrm>
          <a:off x="7184311" y="1340393"/>
          <a:ext cx="1444244" cy="323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2145119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47" name="TextBox 62"/>
          <p:cNvSpPr txBox="1"/>
          <p:nvPr/>
        </p:nvSpPr>
        <p:spPr>
          <a:xfrm>
            <a:off x="8046381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+34%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47656" y="6093296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819021" y="261293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7904074" y="308253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7904074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999739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2200411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2987824" y="1427443"/>
            <a:ext cx="2952328" cy="4521837"/>
            <a:chOff x="6050974" y="1427443"/>
            <a:chExt cx="1367036" cy="3223482"/>
          </a:xfrm>
        </p:grpSpPr>
        <p:graphicFrame>
          <p:nvGraphicFramePr>
            <p:cNvPr id="30" name="Диаграмма 2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2932938"/>
                </p:ext>
              </p:extLst>
            </p:nvPr>
          </p:nvGraphicFramePr>
          <p:xfrm>
            <a:off x="6050974" y="1427443"/>
            <a:ext cx="1367036" cy="322348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46" name="TextBox 61"/>
            <p:cNvSpPr txBox="1"/>
            <p:nvPr/>
          </p:nvSpPr>
          <p:spPr>
            <a:xfrm>
              <a:off x="6817848" y="2550224"/>
              <a:ext cx="495300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400" b="1" dirty="0"/>
                <a:t>+69%</a:t>
              </a:r>
            </a:p>
          </p:txBody>
        </p:sp>
        <p:sp>
          <p:nvSpPr>
            <p:cNvPr id="62" name="TextBox 1"/>
            <p:cNvSpPr txBox="1"/>
            <p:nvPr/>
          </p:nvSpPr>
          <p:spPr>
            <a:xfrm>
              <a:off x="6098441" y="1817069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 smtClean="0">
                  <a:solidFill>
                    <a:schemeClr val="bg1"/>
                  </a:solidFill>
                </a:rPr>
                <a:t>‘14</a:t>
              </a:r>
              <a:endParaRPr lang="ru-RU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TextBox 1"/>
            <p:cNvSpPr txBox="1"/>
            <p:nvPr/>
          </p:nvSpPr>
          <p:spPr>
            <a:xfrm>
              <a:off x="6104086" y="3312847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 smtClean="0">
                  <a:solidFill>
                    <a:schemeClr val="bg1"/>
                  </a:solidFill>
                </a:rPr>
                <a:t>‘12</a:t>
              </a:r>
              <a:endParaRPr lang="ru-RU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67" name="TextBox 1"/>
            <p:cNvSpPr txBox="1"/>
            <p:nvPr/>
          </p:nvSpPr>
          <p:spPr>
            <a:xfrm>
              <a:off x="6717821" y="190312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‘14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9" name="TextBox 1"/>
            <p:cNvSpPr txBox="1"/>
            <p:nvPr/>
          </p:nvSpPr>
          <p:spPr>
            <a:xfrm>
              <a:off x="6728275" y="339390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‘12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75" name="Прямая со стрелкой 74"/>
            <p:cNvCxnSpPr/>
            <p:nvPr/>
          </p:nvCxnSpPr>
          <p:spPr>
            <a:xfrm flipV="1">
              <a:off x="6817848" y="2241032"/>
              <a:ext cx="0" cy="1036975"/>
            </a:xfrm>
            <a:prstGeom prst="straightConnector1">
              <a:avLst/>
            </a:prstGeom>
            <a:ln w="28575">
              <a:solidFill>
                <a:srgbClr val="00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Прямая со стрелкой 75"/>
          <p:cNvCxnSpPr/>
          <p:nvPr/>
        </p:nvCxnSpPr>
        <p:spPr>
          <a:xfrm flipH="1" flipV="1">
            <a:off x="8100805" y="2477803"/>
            <a:ext cx="4617" cy="4911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429643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051737"/>
              </p:ext>
            </p:extLst>
          </p:nvPr>
        </p:nvGraphicFramePr>
        <p:xfrm>
          <a:off x="1248568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4970230"/>
              </p:ext>
            </p:extLst>
          </p:nvPr>
        </p:nvGraphicFramePr>
        <p:xfrm>
          <a:off x="6056037" y="1490513"/>
          <a:ext cx="1367036" cy="322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9128017"/>
              </p:ext>
            </p:extLst>
          </p:nvPr>
        </p:nvGraphicFramePr>
        <p:xfrm>
          <a:off x="7184311" y="1340393"/>
          <a:ext cx="1444244" cy="323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2145119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46" name="TextBox 61"/>
          <p:cNvSpPr txBox="1"/>
          <p:nvPr/>
        </p:nvSpPr>
        <p:spPr>
          <a:xfrm>
            <a:off x="6841822" y="2550224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+69%</a:t>
            </a:r>
          </a:p>
        </p:txBody>
      </p:sp>
      <p:sp>
        <p:nvSpPr>
          <p:cNvPr id="47" name="TextBox 62"/>
          <p:cNvSpPr txBox="1"/>
          <p:nvPr/>
        </p:nvSpPr>
        <p:spPr>
          <a:xfrm>
            <a:off x="8046381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+34%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703" y="5733256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7904074" y="308253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7904074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999739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7" name="TextBox 1"/>
          <p:cNvSpPr txBox="1"/>
          <p:nvPr/>
        </p:nvSpPr>
        <p:spPr>
          <a:xfrm>
            <a:off x="6667750" y="198159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9" name="TextBox 1"/>
          <p:cNvSpPr txBox="1"/>
          <p:nvPr/>
        </p:nvSpPr>
        <p:spPr>
          <a:xfrm>
            <a:off x="6684577" y="342900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2200411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3154418" y="1412776"/>
            <a:ext cx="2592288" cy="4709778"/>
            <a:chOff x="4856301" y="1441373"/>
            <a:chExt cx="1288146" cy="3232591"/>
          </a:xfrm>
        </p:grpSpPr>
        <p:graphicFrame>
          <p:nvGraphicFramePr>
            <p:cNvPr id="29" name="Диаграмма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91699729"/>
                </p:ext>
              </p:extLst>
            </p:nvPr>
          </p:nvGraphicFramePr>
          <p:xfrm>
            <a:off x="4856301" y="1441373"/>
            <a:ext cx="1288146" cy="32325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61" name="TextBox 1"/>
            <p:cNvSpPr txBox="1"/>
            <p:nvPr/>
          </p:nvSpPr>
          <p:spPr>
            <a:xfrm>
              <a:off x="5543413" y="1712918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‘14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TextBox 60"/>
            <p:cNvSpPr txBox="1"/>
            <p:nvPr/>
          </p:nvSpPr>
          <p:spPr>
            <a:xfrm>
              <a:off x="5649147" y="2453128"/>
              <a:ext cx="495300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400" b="1" dirty="0"/>
                <a:t>+71%</a:t>
              </a:r>
            </a:p>
          </p:txBody>
        </p:sp>
        <p:sp>
          <p:nvSpPr>
            <p:cNvPr id="68" name="TextBox 1"/>
            <p:cNvSpPr txBox="1"/>
            <p:nvPr/>
          </p:nvSpPr>
          <p:spPr>
            <a:xfrm>
              <a:off x="5560718" y="330038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‘12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74" name="Прямая со стрелкой 73"/>
            <p:cNvCxnSpPr/>
            <p:nvPr/>
          </p:nvCxnSpPr>
          <p:spPr>
            <a:xfrm flipV="1">
              <a:off x="5649216" y="2117243"/>
              <a:ext cx="0" cy="1036975"/>
            </a:xfrm>
            <a:prstGeom prst="straightConnector1">
              <a:avLst/>
            </a:prstGeom>
            <a:ln w="28575">
              <a:solidFill>
                <a:srgbClr val="00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Прямая со стрелкой 74"/>
          <p:cNvCxnSpPr/>
          <p:nvPr/>
        </p:nvCxnSpPr>
        <p:spPr>
          <a:xfrm flipV="1">
            <a:off x="6877536" y="2241032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 flipV="1">
            <a:off x="8100805" y="2477803"/>
            <a:ext cx="4617" cy="4911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264242" y="1441373"/>
            <a:ext cx="1288146" cy="3232591"/>
            <a:chOff x="4496579" y="1382269"/>
            <a:chExt cx="1288146" cy="3232591"/>
          </a:xfrm>
        </p:grpSpPr>
        <p:graphicFrame>
          <p:nvGraphicFramePr>
            <p:cNvPr id="29" name="Диаграмма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31869908"/>
                </p:ext>
              </p:extLst>
            </p:nvPr>
          </p:nvGraphicFramePr>
          <p:xfrm>
            <a:off x="4496579" y="1382269"/>
            <a:ext cx="1288146" cy="32325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1" name="TextBox 1"/>
            <p:cNvSpPr txBox="1"/>
            <p:nvPr/>
          </p:nvSpPr>
          <p:spPr>
            <a:xfrm>
              <a:off x="5105357" y="162128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chemeClr val="bg1"/>
                  </a:solidFill>
                </a:rPr>
                <a:t>‘14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429643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051737"/>
              </p:ext>
            </p:extLst>
          </p:nvPr>
        </p:nvGraphicFramePr>
        <p:xfrm>
          <a:off x="1248568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165995"/>
              </p:ext>
            </p:extLst>
          </p:nvPr>
        </p:nvGraphicFramePr>
        <p:xfrm>
          <a:off x="6458915" y="1427443"/>
          <a:ext cx="1367036" cy="322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0721857"/>
              </p:ext>
            </p:extLst>
          </p:nvPr>
        </p:nvGraphicFramePr>
        <p:xfrm>
          <a:off x="7592252" y="1340393"/>
          <a:ext cx="1444244" cy="323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2145119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45" name="TextBox 60"/>
          <p:cNvSpPr txBox="1"/>
          <p:nvPr/>
        </p:nvSpPr>
        <p:spPr>
          <a:xfrm>
            <a:off x="5998055" y="2453128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+71%</a:t>
            </a:r>
          </a:p>
        </p:txBody>
      </p:sp>
      <p:sp>
        <p:nvSpPr>
          <p:cNvPr id="46" name="TextBox 61"/>
          <p:cNvSpPr txBox="1"/>
          <p:nvPr/>
        </p:nvSpPr>
        <p:spPr>
          <a:xfrm>
            <a:off x="7249763" y="2550224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+69%</a:t>
            </a:r>
          </a:p>
        </p:txBody>
      </p:sp>
      <p:sp>
        <p:nvSpPr>
          <p:cNvPr id="47" name="TextBox 62"/>
          <p:cNvSpPr txBox="1"/>
          <p:nvPr/>
        </p:nvSpPr>
        <p:spPr>
          <a:xfrm>
            <a:off x="8454322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+34%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26960" y="4710534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819021" y="261293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7" name="TextBox 1"/>
          <p:cNvSpPr txBox="1"/>
          <p:nvPr/>
        </p:nvSpPr>
        <p:spPr>
          <a:xfrm>
            <a:off x="3160145" y="222448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8" name="TextBox 1"/>
          <p:cNvSpPr txBox="1"/>
          <p:nvPr/>
        </p:nvSpPr>
        <p:spPr>
          <a:xfrm>
            <a:off x="4644917" y="1867253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9" name="TextBox 1"/>
          <p:cNvSpPr txBox="1"/>
          <p:nvPr/>
        </p:nvSpPr>
        <p:spPr>
          <a:xfrm>
            <a:off x="4639202" y="290620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0" name="TextBox 1"/>
          <p:cNvSpPr txBox="1"/>
          <p:nvPr/>
        </p:nvSpPr>
        <p:spPr>
          <a:xfrm>
            <a:off x="5332338" y="291209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2" name="TextBox 1"/>
          <p:cNvSpPr txBox="1"/>
          <p:nvPr/>
        </p:nvSpPr>
        <p:spPr>
          <a:xfrm>
            <a:off x="6506382" y="181706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3" name="TextBox 1"/>
          <p:cNvSpPr txBox="1"/>
          <p:nvPr/>
        </p:nvSpPr>
        <p:spPr>
          <a:xfrm>
            <a:off x="6512027" y="331284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8312015" y="308253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8312015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999739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7" name="TextBox 1"/>
          <p:cNvSpPr txBox="1"/>
          <p:nvPr/>
        </p:nvSpPr>
        <p:spPr>
          <a:xfrm>
            <a:off x="7075691" y="18804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8" name="TextBox 1"/>
          <p:cNvSpPr txBox="1"/>
          <p:nvPr/>
        </p:nvSpPr>
        <p:spPr>
          <a:xfrm>
            <a:off x="5873021" y="327800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9" name="TextBox 1"/>
          <p:cNvSpPr txBox="1"/>
          <p:nvPr/>
        </p:nvSpPr>
        <p:spPr>
          <a:xfrm>
            <a:off x="7092518" y="3377805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70" name="TextBox 1"/>
          <p:cNvSpPr txBox="1"/>
          <p:nvPr/>
        </p:nvSpPr>
        <p:spPr>
          <a:xfrm>
            <a:off x="3131151" y="292740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2200411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V="1">
            <a:off x="6057157" y="2117243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flipV="1">
            <a:off x="7285477" y="2241032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 flipV="1">
            <a:off x="8508746" y="2477803"/>
            <a:ext cx="4617" cy="4911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grpSp>
        <p:nvGrpSpPr>
          <p:cNvPr id="80" name="Группа 79"/>
          <p:cNvGrpSpPr/>
          <p:nvPr/>
        </p:nvGrpSpPr>
        <p:grpSpPr>
          <a:xfrm>
            <a:off x="2543098" y="1436462"/>
            <a:ext cx="2942501" cy="4831047"/>
            <a:chOff x="2543098" y="1436462"/>
            <a:chExt cx="1214573" cy="3255170"/>
          </a:xfrm>
        </p:grpSpPr>
        <p:graphicFrame>
          <p:nvGraphicFramePr>
            <p:cNvPr id="81" name="Диаграмма 8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80512937"/>
                </p:ext>
              </p:extLst>
            </p:nvPr>
          </p:nvGraphicFramePr>
          <p:xfrm>
            <a:off x="2543098" y="1436462"/>
            <a:ext cx="1214573" cy="32551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82" name="TextBox 58"/>
            <p:cNvSpPr txBox="1"/>
            <p:nvPr/>
          </p:nvSpPr>
          <p:spPr>
            <a:xfrm>
              <a:off x="3341511" y="2539161"/>
              <a:ext cx="280887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000" b="1" dirty="0"/>
                <a:t>-</a:t>
              </a:r>
              <a:r>
                <a:rPr lang="ru-RU" sz="1400" b="1" dirty="0"/>
                <a:t>21%</a:t>
              </a:r>
            </a:p>
          </p:txBody>
        </p:sp>
        <p:sp>
          <p:nvSpPr>
            <p:cNvPr id="83" name="TextBox 1"/>
            <p:cNvSpPr txBox="1"/>
            <p:nvPr/>
          </p:nvSpPr>
          <p:spPr>
            <a:xfrm>
              <a:off x="2819021" y="2612936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50" b="1" dirty="0" smtClean="0">
                  <a:solidFill>
                    <a:schemeClr val="bg1"/>
                  </a:solidFill>
                </a:rPr>
                <a:t>‘14</a:t>
              </a:r>
              <a:endParaRPr lang="ru-RU" sz="1050" b="1" dirty="0">
                <a:solidFill>
                  <a:schemeClr val="bg1"/>
                </a:solidFill>
              </a:endParaRPr>
            </a:p>
          </p:txBody>
        </p:sp>
        <p:sp>
          <p:nvSpPr>
            <p:cNvPr id="84" name="TextBox 1"/>
            <p:cNvSpPr txBox="1"/>
            <p:nvPr/>
          </p:nvSpPr>
          <p:spPr>
            <a:xfrm>
              <a:off x="3235980" y="2243886"/>
              <a:ext cx="211062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‘12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TextBox 1"/>
            <p:cNvSpPr txBox="1"/>
            <p:nvPr/>
          </p:nvSpPr>
          <p:spPr>
            <a:xfrm>
              <a:off x="3225945" y="2927406"/>
              <a:ext cx="211062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‘14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6" name="Прямая со стрелкой 85"/>
            <p:cNvCxnSpPr/>
            <p:nvPr/>
          </p:nvCxnSpPr>
          <p:spPr>
            <a:xfrm>
              <a:off x="3307140" y="2558608"/>
              <a:ext cx="3773" cy="263614"/>
            </a:xfrm>
            <a:prstGeom prst="straightConnector1">
              <a:avLst/>
            </a:prstGeom>
            <a:ln w="28575">
              <a:solidFill>
                <a:srgbClr val="00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41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336250" y="1441373"/>
            <a:ext cx="1288146" cy="3232591"/>
            <a:chOff x="4496579" y="1382269"/>
            <a:chExt cx="1288146" cy="3232591"/>
          </a:xfrm>
        </p:grpSpPr>
        <p:graphicFrame>
          <p:nvGraphicFramePr>
            <p:cNvPr id="29" name="Диаграмма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62798667"/>
                </p:ext>
              </p:extLst>
            </p:nvPr>
          </p:nvGraphicFramePr>
          <p:xfrm>
            <a:off x="4496579" y="1382269"/>
            <a:ext cx="1288146" cy="32325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1" name="TextBox 1"/>
            <p:cNvSpPr txBox="1"/>
            <p:nvPr/>
          </p:nvSpPr>
          <p:spPr>
            <a:xfrm>
              <a:off x="5105357" y="162128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chemeClr val="bg1"/>
                  </a:solidFill>
                </a:rPr>
                <a:t>‘14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4533035"/>
              </p:ext>
            </p:extLst>
          </p:nvPr>
        </p:nvGraphicFramePr>
        <p:xfrm>
          <a:off x="35496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3230823"/>
              </p:ext>
            </p:extLst>
          </p:nvPr>
        </p:nvGraphicFramePr>
        <p:xfrm>
          <a:off x="973709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6448616"/>
              </p:ext>
            </p:extLst>
          </p:nvPr>
        </p:nvGraphicFramePr>
        <p:xfrm>
          <a:off x="2268239" y="1436462"/>
          <a:ext cx="1214573" cy="3255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3753508"/>
              </p:ext>
            </p:extLst>
          </p:nvPr>
        </p:nvGraphicFramePr>
        <p:xfrm>
          <a:off x="6530923" y="1427443"/>
          <a:ext cx="1367036" cy="322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8572488"/>
              </p:ext>
            </p:extLst>
          </p:nvPr>
        </p:nvGraphicFramePr>
        <p:xfrm>
          <a:off x="7664260" y="1340393"/>
          <a:ext cx="1444244" cy="323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727116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1870260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43" name="TextBox 58"/>
          <p:cNvSpPr txBox="1"/>
          <p:nvPr/>
        </p:nvSpPr>
        <p:spPr>
          <a:xfrm>
            <a:off x="3026524" y="251420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-21%</a:t>
            </a:r>
          </a:p>
        </p:txBody>
      </p:sp>
      <p:sp>
        <p:nvSpPr>
          <p:cNvPr id="45" name="TextBox 60"/>
          <p:cNvSpPr txBox="1"/>
          <p:nvPr/>
        </p:nvSpPr>
        <p:spPr>
          <a:xfrm>
            <a:off x="6070063" y="2453128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+71%</a:t>
            </a:r>
          </a:p>
        </p:txBody>
      </p:sp>
      <p:sp>
        <p:nvSpPr>
          <p:cNvPr id="46" name="TextBox 61"/>
          <p:cNvSpPr txBox="1"/>
          <p:nvPr/>
        </p:nvSpPr>
        <p:spPr>
          <a:xfrm>
            <a:off x="7321771" y="2550224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+69%</a:t>
            </a:r>
          </a:p>
        </p:txBody>
      </p:sp>
      <p:sp>
        <p:nvSpPr>
          <p:cNvPr id="47" name="TextBox 62"/>
          <p:cNvSpPr txBox="1"/>
          <p:nvPr/>
        </p:nvSpPr>
        <p:spPr>
          <a:xfrm>
            <a:off x="8526330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+34%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98968" y="4710534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1735897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567672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544162" y="261293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7" name="TextBox 1"/>
          <p:cNvSpPr txBox="1"/>
          <p:nvPr/>
        </p:nvSpPr>
        <p:spPr>
          <a:xfrm>
            <a:off x="2885286" y="222448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0" name="TextBox 1"/>
          <p:cNvSpPr txBox="1"/>
          <p:nvPr/>
        </p:nvSpPr>
        <p:spPr>
          <a:xfrm>
            <a:off x="5404346" y="291209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2" name="TextBox 1"/>
          <p:cNvSpPr txBox="1"/>
          <p:nvPr/>
        </p:nvSpPr>
        <p:spPr>
          <a:xfrm>
            <a:off x="6578390" y="181706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3" name="TextBox 1"/>
          <p:cNvSpPr txBox="1"/>
          <p:nvPr/>
        </p:nvSpPr>
        <p:spPr>
          <a:xfrm>
            <a:off x="6584035" y="331284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8384023" y="308253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8384023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724880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7" name="TextBox 1"/>
          <p:cNvSpPr txBox="1"/>
          <p:nvPr/>
        </p:nvSpPr>
        <p:spPr>
          <a:xfrm>
            <a:off x="7147699" y="18804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8" name="TextBox 1"/>
          <p:cNvSpPr txBox="1"/>
          <p:nvPr/>
        </p:nvSpPr>
        <p:spPr>
          <a:xfrm>
            <a:off x="5945029" y="327800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9" name="TextBox 1"/>
          <p:cNvSpPr txBox="1"/>
          <p:nvPr/>
        </p:nvSpPr>
        <p:spPr>
          <a:xfrm>
            <a:off x="7164526" y="3377805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70" name="TextBox 1"/>
          <p:cNvSpPr txBox="1"/>
          <p:nvPr/>
        </p:nvSpPr>
        <p:spPr>
          <a:xfrm>
            <a:off x="2856292" y="292740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802308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1925552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062879" y="2558608"/>
            <a:ext cx="3773" cy="263614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6"/>
          <p:cNvGrpSpPr/>
          <p:nvPr/>
        </p:nvGrpSpPr>
        <p:grpSpPr>
          <a:xfrm>
            <a:off x="3454902" y="1484784"/>
            <a:ext cx="2341234" cy="4517664"/>
            <a:chOff x="3704286" y="1430084"/>
            <a:chExt cx="1371770" cy="3255169"/>
          </a:xfrm>
        </p:grpSpPr>
        <p:graphicFrame>
          <p:nvGraphicFramePr>
            <p:cNvPr id="28" name="Диаграмма 2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82253443"/>
                </p:ext>
              </p:extLst>
            </p:nvPr>
          </p:nvGraphicFramePr>
          <p:xfrm>
            <a:off x="3704286" y="1430084"/>
            <a:ext cx="1371770" cy="325516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sp>
          <p:nvSpPr>
            <p:cNvPr id="44" name="TextBox 59"/>
            <p:cNvSpPr txBox="1"/>
            <p:nvPr/>
          </p:nvSpPr>
          <p:spPr>
            <a:xfrm>
              <a:off x="4411993" y="2388619"/>
              <a:ext cx="495300" cy="32566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400" b="1" dirty="0"/>
                <a:t>-33%</a:t>
              </a:r>
            </a:p>
          </p:txBody>
        </p:sp>
        <p:sp>
          <p:nvSpPr>
            <p:cNvPr id="58" name="TextBox 1"/>
            <p:cNvSpPr txBox="1"/>
            <p:nvPr/>
          </p:nvSpPr>
          <p:spPr>
            <a:xfrm>
              <a:off x="4300891" y="1883521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‘12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1"/>
            <p:cNvSpPr txBox="1"/>
            <p:nvPr/>
          </p:nvSpPr>
          <p:spPr>
            <a:xfrm>
              <a:off x="4274432" y="2934744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b="1" dirty="0" smtClean="0">
                  <a:solidFill>
                    <a:schemeClr val="bg1"/>
                  </a:solidFill>
                </a:rPr>
                <a:t>‘14</a:t>
              </a:r>
              <a:endParaRPr lang="ru-R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73" name="Прямая со стрелкой 72"/>
            <p:cNvCxnSpPr/>
            <p:nvPr/>
          </p:nvCxnSpPr>
          <p:spPr>
            <a:xfrm flipH="1">
              <a:off x="4426555" y="2225407"/>
              <a:ext cx="2226" cy="569901"/>
            </a:xfrm>
            <a:prstGeom prst="straightConnector1">
              <a:avLst/>
            </a:prstGeom>
            <a:ln w="28575">
              <a:solidFill>
                <a:srgbClr val="0099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Прямая со стрелкой 73"/>
          <p:cNvCxnSpPr/>
          <p:nvPr/>
        </p:nvCxnSpPr>
        <p:spPr>
          <a:xfrm flipV="1">
            <a:off x="6129165" y="2117243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flipV="1">
            <a:off x="7357485" y="2241032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 flipV="1">
            <a:off x="8580754" y="2477803"/>
            <a:ext cx="4617" cy="4911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9551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179388" y="4924643"/>
            <a:ext cx="88571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/>
              <a:t>Просроченные кредиты (</a:t>
            </a:r>
            <a:r>
              <a:rPr lang="en-US" sz="1600" b="1" dirty="0"/>
              <a:t>NPL&gt;90</a:t>
            </a:r>
            <a:r>
              <a:rPr lang="ru-RU" sz="1600" b="1" dirty="0"/>
              <a:t> дней</a:t>
            </a:r>
            <a:r>
              <a:rPr lang="ru-RU" sz="1600" b="1" dirty="0" smtClean="0"/>
              <a:t>) </a:t>
            </a:r>
            <a:r>
              <a:rPr lang="ru-RU" sz="1600" dirty="0" smtClean="0"/>
              <a:t>по числу субъектов увеличились на 109%, рост по сумме задолженности составил 54%.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smtClean="0"/>
              <a:t>Количество контрактов </a:t>
            </a:r>
            <a:r>
              <a:rPr lang="ru-RU" sz="1600" dirty="0" smtClean="0"/>
              <a:t>выросло на 71%, количество субъектов на 69%.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 smtClean="0"/>
              <a:t>Размер средней задолженности</a:t>
            </a:r>
            <a:r>
              <a:rPr lang="ru-RU" sz="1600" dirty="0" smtClean="0"/>
              <a:t> снизился на 21%, соотношение «</a:t>
            </a:r>
            <a:r>
              <a:rPr lang="ru-RU" sz="1600" b="1" dirty="0" smtClean="0"/>
              <a:t>задолженность</a:t>
            </a:r>
            <a:r>
              <a:rPr lang="en-US" sz="1600" b="1" dirty="0" smtClean="0"/>
              <a:t>/</a:t>
            </a:r>
            <a:r>
              <a:rPr lang="ru-RU" sz="1600" b="1" dirty="0" smtClean="0"/>
              <a:t>заработная</a:t>
            </a:r>
            <a:r>
              <a:rPr lang="ru-RU" sz="1600" dirty="0" smtClean="0"/>
              <a:t> </a:t>
            </a:r>
            <a:r>
              <a:rPr lang="ru-RU" sz="1600" b="1" dirty="0" smtClean="0"/>
              <a:t>плата» </a:t>
            </a:r>
            <a:r>
              <a:rPr lang="ru-RU" sz="1600" dirty="0" smtClean="0"/>
              <a:t>упала на 33%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4856301" y="1441373"/>
            <a:ext cx="1288146" cy="3232591"/>
            <a:chOff x="4496579" y="1382269"/>
            <a:chExt cx="1288146" cy="3232591"/>
          </a:xfrm>
        </p:grpSpPr>
        <p:graphicFrame>
          <p:nvGraphicFramePr>
            <p:cNvPr id="29" name="Диаграмма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7621174"/>
                </p:ext>
              </p:extLst>
            </p:nvPr>
          </p:nvGraphicFramePr>
          <p:xfrm>
            <a:off x="4496579" y="1382269"/>
            <a:ext cx="1288146" cy="32325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1" name="TextBox 1"/>
            <p:cNvSpPr txBox="1"/>
            <p:nvPr/>
          </p:nvSpPr>
          <p:spPr>
            <a:xfrm>
              <a:off x="5105357" y="162128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chemeClr val="bg1"/>
                  </a:solidFill>
                </a:rPr>
                <a:t>‘14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306626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314610"/>
              </p:ext>
            </p:extLst>
          </p:nvPr>
        </p:nvGraphicFramePr>
        <p:xfrm>
          <a:off x="1248568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378004"/>
              </p:ext>
            </p:extLst>
          </p:nvPr>
        </p:nvGraphicFramePr>
        <p:xfrm>
          <a:off x="2543098" y="1436462"/>
          <a:ext cx="1214573" cy="3255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6655407"/>
              </p:ext>
            </p:extLst>
          </p:nvPr>
        </p:nvGraphicFramePr>
        <p:xfrm>
          <a:off x="3704286" y="1430084"/>
          <a:ext cx="1371770" cy="3255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6292157"/>
              </p:ext>
            </p:extLst>
          </p:nvPr>
        </p:nvGraphicFramePr>
        <p:xfrm>
          <a:off x="6050974" y="1427443"/>
          <a:ext cx="1367036" cy="322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056020"/>
              </p:ext>
            </p:extLst>
          </p:nvPr>
        </p:nvGraphicFramePr>
        <p:xfrm>
          <a:off x="7184311" y="1340393"/>
          <a:ext cx="1444244" cy="323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2145119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43" name="TextBox 58"/>
          <p:cNvSpPr txBox="1"/>
          <p:nvPr/>
        </p:nvSpPr>
        <p:spPr>
          <a:xfrm>
            <a:off x="3301383" y="251420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-21%</a:t>
            </a:r>
          </a:p>
        </p:txBody>
      </p:sp>
      <p:sp>
        <p:nvSpPr>
          <p:cNvPr id="44" name="TextBox 59"/>
          <p:cNvSpPr txBox="1"/>
          <p:nvPr/>
        </p:nvSpPr>
        <p:spPr>
          <a:xfrm>
            <a:off x="4366090" y="2388619"/>
            <a:ext cx="495300" cy="32566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-33%</a:t>
            </a:r>
          </a:p>
        </p:txBody>
      </p:sp>
      <p:sp>
        <p:nvSpPr>
          <p:cNvPr id="45" name="TextBox 60"/>
          <p:cNvSpPr txBox="1"/>
          <p:nvPr/>
        </p:nvSpPr>
        <p:spPr>
          <a:xfrm>
            <a:off x="5590114" y="2453128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+71%</a:t>
            </a:r>
          </a:p>
        </p:txBody>
      </p:sp>
      <p:sp>
        <p:nvSpPr>
          <p:cNvPr id="46" name="TextBox 61"/>
          <p:cNvSpPr txBox="1"/>
          <p:nvPr/>
        </p:nvSpPr>
        <p:spPr>
          <a:xfrm>
            <a:off x="6841822" y="2550224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+69%</a:t>
            </a:r>
          </a:p>
        </p:txBody>
      </p:sp>
      <p:sp>
        <p:nvSpPr>
          <p:cNvPr id="47" name="TextBox 62"/>
          <p:cNvSpPr txBox="1"/>
          <p:nvPr/>
        </p:nvSpPr>
        <p:spPr>
          <a:xfrm>
            <a:off x="8046381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+34%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19019" y="4710534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819021" y="261293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7" name="TextBox 1"/>
          <p:cNvSpPr txBox="1"/>
          <p:nvPr/>
        </p:nvSpPr>
        <p:spPr>
          <a:xfrm>
            <a:off x="3160145" y="222448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8" name="TextBox 1"/>
          <p:cNvSpPr txBox="1"/>
          <p:nvPr/>
        </p:nvSpPr>
        <p:spPr>
          <a:xfrm>
            <a:off x="4236976" y="1867253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9" name="TextBox 1"/>
          <p:cNvSpPr txBox="1"/>
          <p:nvPr/>
        </p:nvSpPr>
        <p:spPr>
          <a:xfrm>
            <a:off x="4231261" y="290620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0" name="TextBox 1"/>
          <p:cNvSpPr txBox="1"/>
          <p:nvPr/>
        </p:nvSpPr>
        <p:spPr>
          <a:xfrm>
            <a:off x="4924397" y="291209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2" name="TextBox 1"/>
          <p:cNvSpPr txBox="1"/>
          <p:nvPr/>
        </p:nvSpPr>
        <p:spPr>
          <a:xfrm>
            <a:off x="6098441" y="181706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3" name="TextBox 1"/>
          <p:cNvSpPr txBox="1"/>
          <p:nvPr/>
        </p:nvSpPr>
        <p:spPr>
          <a:xfrm>
            <a:off x="6104086" y="331284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7904074" y="308253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7904074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999739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7" name="TextBox 1"/>
          <p:cNvSpPr txBox="1"/>
          <p:nvPr/>
        </p:nvSpPr>
        <p:spPr>
          <a:xfrm>
            <a:off x="6667750" y="18804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8" name="TextBox 1"/>
          <p:cNvSpPr txBox="1"/>
          <p:nvPr/>
        </p:nvSpPr>
        <p:spPr>
          <a:xfrm>
            <a:off x="5465080" y="327800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9" name="TextBox 1"/>
          <p:cNvSpPr txBox="1"/>
          <p:nvPr/>
        </p:nvSpPr>
        <p:spPr>
          <a:xfrm>
            <a:off x="6684577" y="3377805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70" name="TextBox 1"/>
          <p:cNvSpPr txBox="1"/>
          <p:nvPr/>
        </p:nvSpPr>
        <p:spPr>
          <a:xfrm>
            <a:off x="3131151" y="292740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2200411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337738" y="2558608"/>
            <a:ext cx="3773" cy="263614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flipH="1">
            <a:off x="4426555" y="2225407"/>
            <a:ext cx="2226" cy="569901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V="1">
            <a:off x="5649216" y="2117243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flipV="1">
            <a:off x="6877536" y="2241032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 flipV="1">
            <a:off x="8100805" y="2477803"/>
            <a:ext cx="4617" cy="4911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1710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5616" y="1290246"/>
            <a:ext cx="28761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Страновое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сравнение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244750"/>
              </p:ext>
            </p:extLst>
          </p:nvPr>
        </p:nvGraphicFramePr>
        <p:xfrm>
          <a:off x="683568" y="1628800"/>
          <a:ext cx="3060700" cy="25603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16224"/>
                <a:gridCol w="104447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Страна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DTI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Казахстан*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52,1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Россия*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Европа (17 стран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)**, в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т.ч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98,3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Литва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37,7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Польша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Чехия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Венгрия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Италия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65,8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Франция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83,3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Германия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84,5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Великобритания</a:t>
                      </a: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131,9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736739"/>
              </p:ext>
            </p:extLst>
          </p:nvPr>
        </p:nvGraphicFramePr>
        <p:xfrm>
          <a:off x="3779912" y="1298092"/>
          <a:ext cx="5039095" cy="3715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821745" y="5157192"/>
            <a:ext cx="3193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данные ПКБ, Агентство 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РК по статистике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6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11560" y="4205406"/>
            <a:ext cx="31683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</a:t>
            </a:r>
            <a:r>
              <a:rPr lang="ru-RU" sz="1000" dirty="0" err="1" smtClean="0"/>
              <a:t>Евростат</a:t>
            </a:r>
            <a:r>
              <a:rPr lang="ru-RU" sz="1000" dirty="0" smtClean="0"/>
              <a:t>, </a:t>
            </a:r>
            <a:r>
              <a:rPr lang="ru-RU" sz="1000" dirty="0" err="1" smtClean="0"/>
              <a:t>Госстат</a:t>
            </a:r>
            <a:r>
              <a:rPr lang="ru-RU" sz="1000" dirty="0" smtClean="0"/>
              <a:t> РФ, Агентство РК по статистики</a:t>
            </a:r>
          </a:p>
          <a:p>
            <a:endParaRPr lang="ru-RU" sz="500" dirty="0" smtClean="0"/>
          </a:p>
          <a:p>
            <a:r>
              <a:rPr lang="ru-RU" sz="1000" dirty="0" smtClean="0"/>
              <a:t>Предположение: </a:t>
            </a:r>
            <a:r>
              <a:rPr lang="en-US" sz="1000" dirty="0" smtClean="0"/>
              <a:t>DTI </a:t>
            </a:r>
            <a:r>
              <a:rPr lang="ru-RU" sz="1000" dirty="0" smtClean="0"/>
              <a:t>рассчитывается как соотношение общей задолженности физических лиц к располагаемым доходам всех домохозяйств.  </a:t>
            </a:r>
          </a:p>
          <a:p>
            <a:r>
              <a:rPr lang="ru-RU" sz="1000" dirty="0" smtClean="0"/>
              <a:t>* Данные за 2013 год. Размер доходов домохозяйств в Казахстане – 3,5 человека. В России - 2,7 человека. </a:t>
            </a:r>
          </a:p>
          <a:p>
            <a:r>
              <a:rPr lang="ru-RU" sz="1000" dirty="0" smtClean="0"/>
              <a:t>** Данные </a:t>
            </a:r>
            <a:r>
              <a:rPr lang="ru-RU" sz="1000" dirty="0"/>
              <a:t>по </a:t>
            </a:r>
            <a:r>
              <a:rPr lang="ru-RU" sz="1000" dirty="0" smtClean="0"/>
              <a:t>странам Европы за </a:t>
            </a:r>
            <a:r>
              <a:rPr lang="ru-RU" sz="1000" dirty="0"/>
              <a:t>2012 год. </a:t>
            </a:r>
          </a:p>
          <a:p>
            <a:endParaRPr lang="ru-RU" sz="1000" dirty="0" smtClean="0"/>
          </a:p>
          <a:p>
            <a:endParaRPr lang="ru-RU" sz="1000" dirty="0"/>
          </a:p>
          <a:p>
            <a:endParaRPr lang="ru-RU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3528" y="5740474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 Казахстане соотношение «задолженность</a:t>
            </a:r>
            <a:r>
              <a:rPr lang="en-US" sz="2000" dirty="0" smtClean="0"/>
              <a:t>/</a:t>
            </a:r>
            <a:r>
              <a:rPr lang="ru-RU" sz="2000" dirty="0" smtClean="0"/>
              <a:t>доходы домохозяйств» </a:t>
            </a:r>
            <a:r>
              <a:rPr lang="ru-RU" sz="2000" b="1" dirty="0" smtClean="0"/>
              <a:t>меньше</a:t>
            </a:r>
            <a:r>
              <a:rPr lang="ru-RU" sz="2000" dirty="0" smtClean="0"/>
              <a:t>, чем в странах Европы и России.   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26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48264" y="4885710"/>
            <a:ext cx="273630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</a:t>
            </a:r>
            <a:r>
              <a:rPr lang="ru-RU" sz="1000" dirty="0"/>
              <a:t>: Агентство РК по статистике</a:t>
            </a:r>
            <a:endParaRPr lang="en-US" sz="1000" dirty="0"/>
          </a:p>
          <a:p>
            <a:r>
              <a:rPr lang="ru-RU" sz="1000" dirty="0" smtClean="0"/>
              <a:t> </a:t>
            </a:r>
            <a:endParaRPr lang="ru-RU" sz="1000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039287"/>
              </p:ext>
            </p:extLst>
          </p:nvPr>
        </p:nvGraphicFramePr>
        <p:xfrm>
          <a:off x="29402" y="1412776"/>
          <a:ext cx="900709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92092" y="5278973"/>
            <a:ext cx="88444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данным Агентства </a:t>
            </a:r>
            <a:r>
              <a:rPr lang="ru-RU" dirty="0"/>
              <a:t>РК по </a:t>
            </a:r>
            <a:r>
              <a:rPr lang="ru-RU" dirty="0" smtClean="0"/>
              <a:t>статистике доля расходов на погашение кредита в общих расходах домохозяйств </a:t>
            </a:r>
            <a:r>
              <a:rPr lang="ru-RU" b="1" dirty="0" smtClean="0"/>
              <a:t>выросла до 3,7%</a:t>
            </a:r>
            <a:r>
              <a:rPr lang="ru-RU" dirty="0" smtClean="0"/>
              <a:t>, но это меньше максимальных значений в 2009 году.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986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 txBox="1">
            <a:spLocks/>
          </p:cNvSpPr>
          <p:nvPr/>
        </p:nvSpPr>
        <p:spPr>
          <a:xfrm>
            <a:off x="1859280" y="274638"/>
            <a:ext cx="6827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Фундаментальный драйвер роста кредитного портфеля в 2013 году</a:t>
            </a:r>
            <a:endParaRPr lang="ru-RU" sz="28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350263"/>
              </p:ext>
            </p:extLst>
          </p:nvPr>
        </p:nvGraphicFramePr>
        <p:xfrm>
          <a:off x="179388" y="39973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4342278"/>
              </p:ext>
            </p:extLst>
          </p:nvPr>
        </p:nvGraphicFramePr>
        <p:xfrm>
          <a:off x="48759" y="1313609"/>
          <a:ext cx="470262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авая фигурная скобка 1"/>
          <p:cNvSpPr/>
          <p:nvPr/>
        </p:nvSpPr>
        <p:spPr>
          <a:xfrm rot="5400000">
            <a:off x="2377440" y="2280621"/>
            <a:ext cx="236668" cy="68849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936866" y="2667895"/>
            <a:ext cx="1451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00B050"/>
                </a:solidFill>
              </a:rPr>
              <a:t>Поколение </a:t>
            </a:r>
            <a:r>
              <a:rPr lang="en-US" sz="1400" dirty="0" smtClean="0">
                <a:solidFill>
                  <a:srgbClr val="00B050"/>
                </a:solidFill>
              </a:rPr>
              <a:t>Y</a:t>
            </a:r>
            <a:endParaRPr lang="ru-RU" sz="14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8819" y="1341463"/>
            <a:ext cx="43148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Заемщики которым сейчас до 30 лет были рождены в момент демографической волны 80-х (было рождено около 3,8 млн. человек).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Фундаментальный спрос на кредиты появляется в возрасте от 25 – 30 лет, связано с сменой семейного положения.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Феномен Поколения </a:t>
            </a:r>
            <a:r>
              <a:rPr lang="en-US" dirty="0" smtClean="0"/>
              <a:t>Y</a:t>
            </a:r>
            <a:r>
              <a:rPr lang="ru-RU" dirty="0" smtClean="0"/>
              <a:t>, Поколения «здесь и сейчас».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670607" y="4458474"/>
            <a:ext cx="43148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В период с 2009 по 2013 год, доля заемщиков в возрасте до 30 лет увеличилась с 29% до 34%, в то время как доля остальных категорий уменьшилась, либо существенно не менялась.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1780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FCB_Template_ppt_pag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763688" y="3068960"/>
            <a:ext cx="685165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6453336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Апрель 2014</a:t>
            </a:r>
            <a:endParaRPr lang="ru-RU" sz="1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F7C15-0298-4DC9-B491-7F907F57B7A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92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Высокие темпы роста кредитования в 2013 году?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Да, </a:t>
            </a:r>
            <a:r>
              <a:rPr lang="ru-RU" dirty="0" err="1" smtClean="0"/>
              <a:t>беспрецендентный</a:t>
            </a:r>
            <a:r>
              <a:rPr lang="ru-RU" dirty="0" smtClean="0"/>
              <a:t> рост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Чем вызван данный рост?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«Безответственным» </a:t>
            </a:r>
            <a:r>
              <a:rPr lang="ru-RU" dirty="0" err="1" smtClean="0"/>
              <a:t>перекредитованием</a:t>
            </a:r>
            <a:r>
              <a:rPr lang="ru-RU" dirty="0" smtClean="0"/>
              <a:t> БВУ?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Отложенным спросом с периода затишья 2008 – 2010 годов?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Наличием фундаментального спроса поколения </a:t>
            </a:r>
            <a:r>
              <a:rPr lang="en-US" dirty="0" smtClean="0"/>
              <a:t>Y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Необходимо дальнейшее исследование данного вопроса</a:t>
            </a:r>
            <a:r>
              <a:rPr lang="en-US" b="1" dirty="0" smtClean="0"/>
              <a:t>!!!</a:t>
            </a:r>
            <a:endParaRPr lang="ru-RU" b="1" dirty="0" smtClean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1859280" y="274638"/>
            <a:ext cx="6827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Основные выводы исследования взаимосвязи КДН и дефолта заемщика</a:t>
            </a:r>
            <a:endParaRPr 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0598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CB_Template_ppt_pag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685800" y="2709545"/>
            <a:ext cx="7772400" cy="1470025"/>
          </a:xfrm>
        </p:spPr>
        <p:txBody>
          <a:bodyPr/>
          <a:lstStyle/>
          <a:p>
            <a:r>
              <a:rPr lang="ru-RU" dirty="0" smtClean="0"/>
              <a:t>Исследование </a:t>
            </a:r>
            <a:r>
              <a:rPr lang="ru-RU" dirty="0"/>
              <a:t>взаимосвязи КДН </a:t>
            </a:r>
            <a:r>
              <a:rPr lang="ru-RU" dirty="0" smtClean="0"/>
              <a:t>и дефолта заемщика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6453336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Апрель 2014</a:t>
            </a:r>
            <a:endParaRPr lang="ru-RU" sz="1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F7C15-0298-4DC9-B491-7F907F57B7A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34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2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Методология</a:t>
            </a:r>
            <a:r>
              <a:rPr lang="ru-RU" sz="2800" dirty="0"/>
              <a:t>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23520" y="1531541"/>
            <a:ext cx="8666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Цель исследования </a:t>
            </a:r>
            <a:r>
              <a:rPr lang="ru-RU" dirty="0" smtClean="0"/>
              <a:t>– оценить </a:t>
            </a:r>
            <a:r>
              <a:rPr lang="ru-RU" dirty="0" err="1" smtClean="0"/>
              <a:t>предиктивность</a:t>
            </a:r>
            <a:r>
              <a:rPr lang="ru-RU" dirty="0" smtClean="0"/>
              <a:t> КДН при прогнозе дефолта заемщика</a:t>
            </a:r>
          </a:p>
          <a:p>
            <a:endParaRPr lang="ru-RU" dirty="0" smtClean="0"/>
          </a:p>
          <a:p>
            <a:r>
              <a:rPr lang="ru-RU" dirty="0" smtClean="0"/>
              <a:t>Для оценки </a:t>
            </a:r>
            <a:r>
              <a:rPr lang="ru-RU" dirty="0" err="1" smtClean="0"/>
              <a:t>предиктивности</a:t>
            </a:r>
            <a:r>
              <a:rPr lang="ru-RU" dirty="0" smtClean="0"/>
              <a:t> использованы индексы </a:t>
            </a:r>
            <a:r>
              <a:rPr lang="en-US" dirty="0" err="1" smtClean="0"/>
              <a:t>Gini</a:t>
            </a:r>
            <a:r>
              <a:rPr lang="ru-RU" dirty="0" smtClean="0"/>
              <a:t> и Колмогорова-Смирнова</a:t>
            </a:r>
          </a:p>
          <a:p>
            <a:endParaRPr lang="ru-RU" dirty="0" smtClean="0"/>
          </a:p>
          <a:p>
            <a:r>
              <a:rPr lang="ru-RU" b="1" dirty="0" smtClean="0"/>
              <a:t>Дефолт</a:t>
            </a:r>
            <a:r>
              <a:rPr lang="ru-RU" dirty="0" smtClean="0"/>
              <a:t> </a:t>
            </a:r>
            <a:r>
              <a:rPr lang="ru-RU" dirty="0"/>
              <a:t>– факт выхода заемщика на просрочку </a:t>
            </a:r>
            <a:r>
              <a:rPr lang="en-US" dirty="0"/>
              <a:t>&gt;=</a:t>
            </a:r>
            <a:r>
              <a:rPr lang="ru-RU" dirty="0"/>
              <a:t>90 дней по любому займу хотя бы один раз за всю историю обслуживания займа</a:t>
            </a:r>
          </a:p>
          <a:p>
            <a:endParaRPr lang="ru-RU" dirty="0" smtClean="0"/>
          </a:p>
          <a:p>
            <a:r>
              <a:rPr lang="ru-RU" dirty="0" smtClean="0"/>
              <a:t>Случайные выборки из базы данных кредитных историй ПКБ заемщиков, </a:t>
            </a:r>
            <a:r>
              <a:rPr lang="ru-RU" dirty="0"/>
              <a:t>получивших </a:t>
            </a:r>
            <a:r>
              <a:rPr lang="ru-RU" dirty="0" err="1"/>
              <a:t>беззалоговые</a:t>
            </a:r>
            <a:r>
              <a:rPr lang="ru-RU" dirty="0"/>
              <a:t> </a:t>
            </a:r>
            <a:r>
              <a:rPr lang="ru-RU" dirty="0" smtClean="0"/>
              <a:t>займы:</a:t>
            </a:r>
          </a:p>
          <a:p>
            <a:endParaRPr lang="ru-RU" dirty="0" smtClean="0"/>
          </a:p>
          <a:p>
            <a:pPr marL="444500" indent="-266700">
              <a:buAutoNum type="arabicParenR"/>
            </a:pPr>
            <a:r>
              <a:rPr lang="ru-RU" dirty="0" smtClean="0"/>
              <a:t>в период с </a:t>
            </a:r>
            <a:r>
              <a:rPr lang="ru-RU" dirty="0"/>
              <a:t>01.03.2012 </a:t>
            </a:r>
            <a:r>
              <a:rPr lang="ru-RU" dirty="0" smtClean="0"/>
              <a:t>по 01.03.2013 – «Выборка №1»</a:t>
            </a:r>
            <a:r>
              <a:rPr lang="en-US" dirty="0" smtClean="0"/>
              <a:t> </a:t>
            </a:r>
            <a:r>
              <a:rPr lang="ru-RU" dirty="0" smtClean="0"/>
              <a:t>или «Полная выборка»</a:t>
            </a:r>
          </a:p>
          <a:p>
            <a:pPr marL="444500" indent="-266700">
              <a:buAutoNum type="arabicParenR"/>
            </a:pPr>
            <a:r>
              <a:rPr lang="ru-RU" dirty="0" smtClean="0"/>
              <a:t>в </a:t>
            </a:r>
            <a:r>
              <a:rPr lang="ru-RU" dirty="0"/>
              <a:t>течение февраля 2013 года – «Выборка </a:t>
            </a:r>
            <a:r>
              <a:rPr lang="ru-RU" dirty="0" smtClean="0"/>
              <a:t>№2» или «Февральская выборка»</a:t>
            </a:r>
          </a:p>
          <a:p>
            <a:pPr marL="444500" indent="-266700">
              <a:buFontTx/>
              <a:buAutoNum type="arabicParenR"/>
            </a:pPr>
            <a:r>
              <a:rPr lang="ru-RU" dirty="0" smtClean="0"/>
              <a:t>в </a:t>
            </a:r>
            <a:r>
              <a:rPr lang="ru-RU" dirty="0"/>
              <a:t>период </a:t>
            </a:r>
            <a:r>
              <a:rPr lang="ru-RU" dirty="0" smtClean="0"/>
              <a:t>с 01.03.2012 по 01.03.2013 и с доходом </a:t>
            </a:r>
            <a:r>
              <a:rPr lang="en-US" dirty="0" smtClean="0"/>
              <a:t>&lt;</a:t>
            </a:r>
            <a:r>
              <a:rPr lang="ru-RU" dirty="0" smtClean="0"/>
              <a:t> 210 000 тенге</a:t>
            </a:r>
            <a:r>
              <a:rPr lang="ru-RU" dirty="0"/>
              <a:t> – «Выборка </a:t>
            </a:r>
            <a:r>
              <a:rPr lang="ru-RU" dirty="0" smtClean="0"/>
              <a:t>№3» или «Небогатая выборка»</a:t>
            </a:r>
          </a:p>
          <a:p>
            <a:pPr marL="444500" indent="-266700">
              <a:buFontTx/>
              <a:buAutoNum type="arabicParenR"/>
            </a:pPr>
            <a:endParaRPr lang="ru-RU" dirty="0"/>
          </a:p>
          <a:p>
            <a:r>
              <a:rPr lang="ru-RU" dirty="0" smtClean="0"/>
              <a:t>Информация </a:t>
            </a:r>
            <a:r>
              <a:rPr lang="ru-RU" dirty="0"/>
              <a:t>по всем кредитам, действующим на дату выдачи </a:t>
            </a:r>
            <a:r>
              <a:rPr lang="ru-RU" dirty="0" err="1"/>
              <a:t>беззалогового</a:t>
            </a:r>
            <a:r>
              <a:rPr lang="ru-RU" dirty="0"/>
              <a:t> </a:t>
            </a:r>
            <a:r>
              <a:rPr lang="ru-RU" dirty="0" smtClean="0"/>
              <a:t>займа.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816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/>
              <a:t>Методология 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3520" y="1531541"/>
            <a:ext cx="8666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Расчет </a:t>
            </a:r>
            <a:r>
              <a:rPr lang="ru-RU" dirty="0"/>
              <a:t>КДН строго в соответствии с требованиями НБРК осуществить </a:t>
            </a:r>
            <a:r>
              <a:rPr lang="ru-RU" dirty="0" smtClean="0"/>
              <a:t>невозможно, так как архитектура базы данных кредитных историй ПКБ не предусматривает поля «сумма вознаграждения по займу»</a:t>
            </a:r>
          </a:p>
          <a:p>
            <a:endParaRPr lang="ru-RU" dirty="0"/>
          </a:p>
          <a:p>
            <a:pPr marL="285750" indent="-285750">
              <a:buFont typeface="Symbol"/>
              <a:buChar char="Þ"/>
            </a:pPr>
            <a:r>
              <a:rPr lang="ru-RU" dirty="0" smtClean="0"/>
              <a:t>использованы </a:t>
            </a:r>
            <a:r>
              <a:rPr lang="ru-RU" dirty="0"/>
              <a:t>прокси </a:t>
            </a:r>
            <a:r>
              <a:rPr lang="ru-RU" dirty="0" smtClean="0"/>
              <a:t>показателя среднемесячный платеж:</a:t>
            </a:r>
          </a:p>
          <a:p>
            <a:endParaRPr lang="ru-RU" dirty="0"/>
          </a:p>
          <a:p>
            <a:r>
              <a:rPr lang="ru-RU" dirty="0" smtClean="0"/>
              <a:t>Прокси А   </a:t>
            </a:r>
            <a:r>
              <a:rPr lang="ru-RU" b="1" dirty="0" smtClean="0"/>
              <a:t>для займов</a:t>
            </a:r>
            <a:r>
              <a:rPr lang="ru-RU" dirty="0" smtClean="0"/>
              <a:t>: сумма ежемесячного платежа, согласно графику</a:t>
            </a:r>
          </a:p>
          <a:p>
            <a:r>
              <a:rPr lang="ru-RU" dirty="0" smtClean="0"/>
              <a:t>	   </a:t>
            </a:r>
            <a:r>
              <a:rPr lang="ru-RU" b="1" dirty="0" smtClean="0"/>
              <a:t>для кредитных карт</a:t>
            </a:r>
            <a:r>
              <a:rPr lang="ru-RU" dirty="0" smtClean="0"/>
              <a:t>: сумма </a:t>
            </a:r>
            <a:r>
              <a:rPr lang="ru-RU" dirty="0"/>
              <a:t>платежа равна 5% от кредитного </a:t>
            </a:r>
            <a:r>
              <a:rPr lang="ru-RU" dirty="0" smtClean="0"/>
              <a:t>лимита</a:t>
            </a:r>
          </a:p>
          <a:p>
            <a:endParaRPr lang="ru-RU" dirty="0"/>
          </a:p>
          <a:p>
            <a:r>
              <a:rPr lang="ru-RU" dirty="0" smtClean="0"/>
              <a:t>Прокси Б  </a:t>
            </a:r>
            <a:r>
              <a:rPr lang="ru-RU" b="1" dirty="0" smtClean="0"/>
              <a:t>для займов</a:t>
            </a:r>
            <a:r>
              <a:rPr lang="ru-RU" dirty="0" smtClean="0"/>
              <a:t>: </a:t>
            </a:r>
            <a:r>
              <a:rPr lang="ru-RU" dirty="0"/>
              <a:t>сумма ежемесячного платежа, согласно графику</a:t>
            </a:r>
            <a:endParaRPr lang="ru-RU" dirty="0" smtClean="0"/>
          </a:p>
          <a:p>
            <a:r>
              <a:rPr lang="ru-RU" dirty="0" smtClean="0"/>
              <a:t>	 </a:t>
            </a:r>
            <a:r>
              <a:rPr lang="ru-RU" b="1" dirty="0" smtClean="0"/>
              <a:t> для </a:t>
            </a:r>
            <a:r>
              <a:rPr lang="ru-RU" b="1" dirty="0"/>
              <a:t>кредитных карт</a:t>
            </a:r>
            <a:r>
              <a:rPr lang="ru-RU" dirty="0"/>
              <a:t>: </a:t>
            </a:r>
            <a:r>
              <a:rPr lang="ru-RU" dirty="0" smtClean="0"/>
              <a:t>сумма </a:t>
            </a:r>
            <a:r>
              <a:rPr lang="ru-RU" dirty="0"/>
              <a:t>платежа равна 10% от кредитного </a:t>
            </a:r>
            <a:r>
              <a:rPr lang="ru-RU" dirty="0" smtClean="0"/>
              <a:t>лимита</a:t>
            </a:r>
          </a:p>
          <a:p>
            <a:endParaRPr lang="ru-RU" dirty="0"/>
          </a:p>
          <a:p>
            <a:r>
              <a:rPr lang="ru-RU" dirty="0" smtClean="0"/>
              <a:t>Прокси В  </a:t>
            </a:r>
            <a:r>
              <a:rPr lang="ru-RU" b="1" dirty="0"/>
              <a:t>для займов</a:t>
            </a:r>
            <a:r>
              <a:rPr lang="ru-RU" dirty="0"/>
              <a:t>: </a:t>
            </a:r>
            <a:r>
              <a:rPr lang="ru-RU" dirty="0" smtClean="0"/>
              <a:t>основная </a:t>
            </a:r>
            <a:r>
              <a:rPr lang="ru-RU" dirty="0"/>
              <a:t>задолженность / срок в </a:t>
            </a:r>
            <a:r>
              <a:rPr lang="ru-RU" dirty="0" smtClean="0"/>
              <a:t>месяцах</a:t>
            </a:r>
          </a:p>
          <a:p>
            <a:r>
              <a:rPr lang="ru-RU" dirty="0" smtClean="0"/>
              <a:t>	  </a:t>
            </a:r>
            <a:r>
              <a:rPr lang="ru-RU" b="1" dirty="0" smtClean="0"/>
              <a:t>для </a:t>
            </a:r>
            <a:r>
              <a:rPr lang="ru-RU" b="1" dirty="0"/>
              <a:t>кредитных карт</a:t>
            </a:r>
            <a:r>
              <a:rPr lang="ru-RU" dirty="0"/>
              <a:t>: </a:t>
            </a:r>
            <a:r>
              <a:rPr lang="ru-RU" dirty="0" smtClean="0"/>
              <a:t>сумма </a:t>
            </a:r>
            <a:r>
              <a:rPr lang="ru-RU" dirty="0"/>
              <a:t>кредитного лимита / срок в </a:t>
            </a:r>
            <a:r>
              <a:rPr lang="ru-RU" dirty="0" smtClean="0"/>
              <a:t>месяцах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870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239135"/>
              </p:ext>
            </p:extLst>
          </p:nvPr>
        </p:nvGraphicFramePr>
        <p:xfrm>
          <a:off x="-60960" y="4160838"/>
          <a:ext cx="4572000" cy="2651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Результат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268769"/>
              </p:ext>
            </p:extLst>
          </p:nvPr>
        </p:nvGraphicFramePr>
        <p:xfrm>
          <a:off x="4511040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539941"/>
              </p:ext>
            </p:extLst>
          </p:nvPr>
        </p:nvGraphicFramePr>
        <p:xfrm>
          <a:off x="-60960" y="14176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8733503"/>
              </p:ext>
            </p:extLst>
          </p:nvPr>
        </p:nvGraphicFramePr>
        <p:xfrm>
          <a:off x="4511040" y="14176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833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Результат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300769"/>
              </p:ext>
            </p:extLst>
          </p:nvPr>
        </p:nvGraphicFramePr>
        <p:xfrm>
          <a:off x="179389" y="1484784"/>
          <a:ext cx="880427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307"/>
                <a:gridCol w="1514984"/>
                <a:gridCol w="1738504"/>
                <a:gridCol w="1910068"/>
                <a:gridCol w="1984411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Прокси а)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9900"/>
                          </a:solidFill>
                        </a:rPr>
                        <a:t>Прокси б)</a:t>
                      </a:r>
                      <a:endParaRPr lang="ru-RU" b="1" dirty="0">
                        <a:solidFill>
                          <a:srgbClr val="FF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Прокси в)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Поведенческий Скоринг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Выборка №1</a:t>
                      </a:r>
                    </a:p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«Полная выборка»</a:t>
                      </a:r>
                      <a:endParaRPr lang="ru-RU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31,32</a:t>
                      </a:r>
                      <a:endParaRPr lang="en-US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22,25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27,55</a:t>
                      </a:r>
                      <a:endParaRPr lang="en-US" b="1" i="0" u="none" dirty="0" smtClean="0">
                        <a:solidFill>
                          <a:srgbClr val="FF99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19,91</a:t>
                      </a:r>
                      <a:endParaRPr lang="ru-RU" b="1" i="0" u="none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34,61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24,53</a:t>
                      </a:r>
                      <a:endParaRPr lang="ru-RU" b="1" i="0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B05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B050"/>
                          </a:solidFill>
                        </a:rPr>
                        <a:t> 76,98</a:t>
                      </a:r>
                      <a:endParaRPr lang="en-US" b="1" i="0" u="none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B05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B050"/>
                          </a:solidFill>
                        </a:rPr>
                        <a:t> 68,75</a:t>
                      </a:r>
                      <a:endParaRPr lang="ru-RU" b="1" i="0" u="none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372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Результат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622509"/>
              </p:ext>
            </p:extLst>
          </p:nvPr>
        </p:nvGraphicFramePr>
        <p:xfrm>
          <a:off x="179389" y="1503104"/>
          <a:ext cx="880427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307"/>
                <a:gridCol w="1514984"/>
                <a:gridCol w="1738504"/>
                <a:gridCol w="1910068"/>
                <a:gridCol w="1984411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Прокси а)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9900"/>
                          </a:solidFill>
                        </a:rPr>
                        <a:t>Прокси б)</a:t>
                      </a:r>
                      <a:endParaRPr lang="ru-RU" b="1" dirty="0">
                        <a:solidFill>
                          <a:srgbClr val="FF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Прокси в)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Поведенческий Скоринг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Выборка №2</a:t>
                      </a:r>
                    </a:p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«Февральская выборка»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 31,24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23,97</a:t>
                      </a:r>
                      <a:endParaRPr lang="ru-RU" b="1" i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 27,59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 21,73</a:t>
                      </a:r>
                      <a:endParaRPr lang="ru-RU" b="1" i="0" u="none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 35,90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en-US" b="1" i="0" u="none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b="1" i="0" u="none" baseline="0" dirty="0" smtClean="0">
                          <a:solidFill>
                            <a:srgbClr val="0070C0"/>
                          </a:solidFill>
                        </a:rPr>
                        <a:t>27,93</a:t>
                      </a:r>
                      <a:endParaRPr lang="ru-RU" b="1" i="0" u="none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 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7</a:t>
                      </a:r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2,45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en-US" b="1" i="0" u="none" baseline="0" dirty="0">
                          <a:solidFill>
                            <a:srgbClr val="FF9900"/>
                          </a:solidFill>
                        </a:rPr>
                        <a:t> </a:t>
                      </a:r>
                      <a:r>
                        <a:rPr lang="ru-RU" b="1" i="0" u="none" baseline="0" dirty="0" smtClean="0">
                          <a:solidFill>
                            <a:srgbClr val="FF9900"/>
                          </a:solidFill>
                        </a:rPr>
                        <a:t>6</a:t>
                      </a:r>
                      <a:r>
                        <a:rPr lang="en-US" b="1" i="0" u="none" baseline="0" dirty="0" smtClean="0">
                          <a:solidFill>
                            <a:srgbClr val="FF9900"/>
                          </a:solidFill>
                        </a:rPr>
                        <a:t>2,21</a:t>
                      </a:r>
                      <a:endParaRPr lang="ru-RU" b="1" i="0" u="none" dirty="0" smtClean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372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Результат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758200"/>
              </p:ext>
            </p:extLst>
          </p:nvPr>
        </p:nvGraphicFramePr>
        <p:xfrm>
          <a:off x="179389" y="1503104"/>
          <a:ext cx="8804274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307"/>
                <a:gridCol w="1514984"/>
                <a:gridCol w="1738504"/>
                <a:gridCol w="1910068"/>
                <a:gridCol w="1984411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Прокси а)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9900"/>
                          </a:solidFill>
                        </a:rPr>
                        <a:t>Прокси б)</a:t>
                      </a:r>
                      <a:endParaRPr lang="ru-RU" b="1" dirty="0">
                        <a:solidFill>
                          <a:srgbClr val="FF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Прокси в)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Поведенческий Скоринг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Выборка №3 «Небогатая выборка»</a:t>
                      </a:r>
                      <a:endParaRPr lang="ru-RU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26,16</a:t>
                      </a:r>
                      <a:endParaRPr lang="en-US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18,43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22,15</a:t>
                      </a:r>
                      <a:endParaRPr lang="en-US" b="1" i="0" u="none" dirty="0" smtClean="0">
                        <a:solidFill>
                          <a:srgbClr val="FF99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15,81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28,38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19,08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77,66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60,22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372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305" y="4040080"/>
            <a:ext cx="89083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Выводы: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Gini</a:t>
            </a:r>
            <a:r>
              <a:rPr lang="en-US" dirty="0" smtClean="0"/>
              <a:t> =</a:t>
            </a:r>
            <a:r>
              <a:rPr lang="ru-RU" dirty="0" smtClean="0"/>
              <a:t> 22,15</a:t>
            </a:r>
            <a:r>
              <a:rPr lang="en-US" dirty="0" smtClean="0"/>
              <a:t> -</a:t>
            </a:r>
            <a:r>
              <a:rPr lang="ru-RU" dirty="0" smtClean="0"/>
              <a:t> </a:t>
            </a:r>
            <a:r>
              <a:rPr lang="en-US" dirty="0" smtClean="0"/>
              <a:t>35,90 &amp;</a:t>
            </a:r>
            <a:r>
              <a:rPr lang="ru-RU" dirty="0" smtClean="0"/>
              <a:t> </a:t>
            </a:r>
            <a:r>
              <a:rPr lang="en-US" dirty="0" smtClean="0"/>
              <a:t>KS = 15,81 – 27,93 =&gt; </a:t>
            </a:r>
            <a:r>
              <a:rPr lang="ru-RU" dirty="0" smtClean="0"/>
              <a:t>КДН не обладает достаточной разделительной силой при идентификации дефолта заемщика, но потенциально полезен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Показатели Выборки №2 отличаются от Выборки №1 =</a:t>
            </a:r>
            <a:r>
              <a:rPr lang="en-US" dirty="0" smtClean="0"/>
              <a:t>&gt;</a:t>
            </a:r>
            <a:r>
              <a:rPr lang="ru-RU" dirty="0" smtClean="0"/>
              <a:t> КДН подвержен влиянию сезонного фактора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Показатели Выборки №3 ниже чем в Выборке №1 =</a:t>
            </a:r>
            <a:r>
              <a:rPr lang="en-US" dirty="0" smtClean="0"/>
              <a:t>&gt; </a:t>
            </a:r>
            <a:r>
              <a:rPr lang="ru-RU" dirty="0" smtClean="0"/>
              <a:t>ограничение двукратной средней республиканской зарплатой требует доработки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Поведенческий скоринг обладает очень высокой </a:t>
            </a:r>
            <a:r>
              <a:rPr lang="ru-RU" dirty="0"/>
              <a:t>разделительной силой при идентификации дефолта заемщика</a:t>
            </a:r>
          </a:p>
        </p:txBody>
      </p:sp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Результат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989614"/>
              </p:ext>
            </p:extLst>
          </p:nvPr>
        </p:nvGraphicFramePr>
        <p:xfrm>
          <a:off x="179389" y="1503104"/>
          <a:ext cx="880427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307"/>
                <a:gridCol w="1514984"/>
                <a:gridCol w="1738504"/>
                <a:gridCol w="1910068"/>
                <a:gridCol w="1984411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Прокси а)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9900"/>
                          </a:solidFill>
                        </a:rPr>
                        <a:t>Прокси б)</a:t>
                      </a:r>
                      <a:endParaRPr lang="ru-RU" b="1" dirty="0">
                        <a:solidFill>
                          <a:srgbClr val="FF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Прокси в)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Поведенческий Скоринг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Выборка №1</a:t>
                      </a:r>
                      <a:endParaRPr lang="ru-RU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31,32</a:t>
                      </a:r>
                      <a:endParaRPr lang="en-US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22,25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27,55</a:t>
                      </a:r>
                      <a:endParaRPr lang="en-US" b="1" i="0" u="none" dirty="0" smtClean="0">
                        <a:solidFill>
                          <a:srgbClr val="FF99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19,91</a:t>
                      </a:r>
                      <a:endParaRPr lang="ru-RU" b="1" i="0" u="none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34,61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24,53</a:t>
                      </a:r>
                      <a:endParaRPr lang="ru-RU" b="1" i="0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B05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B050"/>
                          </a:solidFill>
                        </a:rPr>
                        <a:t> 76,98</a:t>
                      </a:r>
                      <a:endParaRPr lang="en-US" b="1" i="0" u="none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B05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B050"/>
                          </a:solidFill>
                        </a:rPr>
                        <a:t> 68,75</a:t>
                      </a:r>
                      <a:endParaRPr lang="ru-RU" b="1" i="0" u="none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Выборка №2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 31,24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23,97</a:t>
                      </a:r>
                      <a:endParaRPr lang="ru-RU" b="1" i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 27,59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 21,73</a:t>
                      </a:r>
                      <a:endParaRPr lang="ru-RU" b="1" i="0" u="none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 35,90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en-US" b="1" i="0" u="none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b="1" i="0" u="none" baseline="0" dirty="0" smtClean="0">
                          <a:solidFill>
                            <a:srgbClr val="0070C0"/>
                          </a:solidFill>
                        </a:rPr>
                        <a:t>27,93</a:t>
                      </a:r>
                      <a:endParaRPr lang="ru-RU" b="1" i="0" u="none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 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7</a:t>
                      </a:r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2,45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en-US" b="1" i="0" u="none" baseline="0" dirty="0">
                          <a:solidFill>
                            <a:srgbClr val="FF9900"/>
                          </a:solidFill>
                        </a:rPr>
                        <a:t> </a:t>
                      </a:r>
                      <a:r>
                        <a:rPr lang="ru-RU" b="1" i="0" u="none" baseline="0" dirty="0" smtClean="0">
                          <a:solidFill>
                            <a:srgbClr val="FF9900"/>
                          </a:solidFill>
                        </a:rPr>
                        <a:t>6</a:t>
                      </a:r>
                      <a:r>
                        <a:rPr lang="en-US" b="1" i="0" u="none" baseline="0" dirty="0" smtClean="0">
                          <a:solidFill>
                            <a:srgbClr val="FF9900"/>
                          </a:solidFill>
                        </a:rPr>
                        <a:t>2,21</a:t>
                      </a:r>
                      <a:endParaRPr lang="ru-RU" b="1" i="0" u="none" dirty="0" smtClean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Выборка №3</a:t>
                      </a:r>
                      <a:endParaRPr lang="ru-RU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26,16</a:t>
                      </a:r>
                      <a:endParaRPr lang="en-US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18,43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22,15</a:t>
                      </a:r>
                      <a:endParaRPr lang="en-US" b="1" i="0" u="none" dirty="0" smtClean="0">
                        <a:solidFill>
                          <a:srgbClr val="FF99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15,81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28,38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19,08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77,66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60,22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369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Особенность КДН:</a:t>
            </a:r>
          </a:p>
          <a:p>
            <a:pPr marL="0" indent="0">
              <a:buNone/>
            </a:pPr>
            <a:r>
              <a:rPr lang="ru-RU" dirty="0" smtClean="0"/>
              <a:t>учитывает </a:t>
            </a:r>
            <a:r>
              <a:rPr lang="ru-RU" dirty="0"/>
              <a:t>только договорные отношения БВУ и заемщика, без учета иных жизненных </a:t>
            </a:r>
            <a:r>
              <a:rPr lang="ru-RU" dirty="0" smtClean="0"/>
              <a:t>обстоятельств. Подушка безопасности, которую обеспечивает КДН не всегда достаточна для непредвиденных обстоятельств.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Особенность поведенческого скоринга:</a:t>
            </a:r>
          </a:p>
          <a:p>
            <a:pPr marL="0" indent="0">
              <a:buNone/>
            </a:pPr>
            <a:r>
              <a:rPr lang="ru-RU" dirty="0" smtClean="0"/>
              <a:t>в случае появления каких-либо жизненных затруднений у заемщика, это сказывается на кредитной дисциплине и соответственно отражается в скорбалле. Также скорбалл использует информацию за длительный период по каждому конкретному заемщику, и учитывает его подверженность непредвиденным обстоятельствам.</a:t>
            </a:r>
          </a:p>
          <a:p>
            <a:endParaRPr lang="ru-RU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Основные выводы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708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388" y="4943890"/>
            <a:ext cx="88571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Темпы роста розничного кредитования</a:t>
            </a:r>
            <a:r>
              <a:rPr lang="ru-RU" sz="2000" dirty="0"/>
              <a:t>,</a:t>
            </a:r>
            <a:r>
              <a:rPr lang="ru-RU" sz="2000" dirty="0" smtClean="0"/>
              <a:t> в целом, опережают темпы роста корпоративного кредитования, о чем говорит рост доли кредитов физических лиц в совокупном объеме кредитов. Преломление данного тренда в феврале 2014 года произошло на фоне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/>
              <a:t>девальвации тенге.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7308304" y="4697669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НБ РК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7333189"/>
              </p:ext>
            </p:extLst>
          </p:nvPr>
        </p:nvGraphicFramePr>
        <p:xfrm>
          <a:off x="218724" y="1304037"/>
          <a:ext cx="8778436" cy="3675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031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Основные выводы </a:t>
            </a:r>
            <a:r>
              <a:rPr lang="ru-RU" sz="2800" b="1" dirty="0"/>
              <a:t>исследования взаимосвязи КДН и </a:t>
            </a:r>
            <a:r>
              <a:rPr lang="ru-RU" sz="2800" b="1" dirty="0" smtClean="0"/>
              <a:t>дефолта заемщика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9387" y="1433413"/>
            <a:ext cx="8804275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/>
              <a:t>Гипотеза</a:t>
            </a:r>
            <a:r>
              <a:rPr lang="ru-RU" b="1" dirty="0" smtClean="0"/>
              <a:t>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500" dirty="0"/>
              <a:t>помимо кредитов у заемщика есть иные более приоритетные обязательные платежи, которые могут приводить к просрочкам по кредитам: например обучение ребенка в ВУЗе, расходы на здравоохранение, автомобильные аварии, общий рост уровня цен при фиксированной заработной плате и т.д.</a:t>
            </a:r>
          </a:p>
          <a:p>
            <a:endParaRPr lang="ru-RU" dirty="0" smtClean="0"/>
          </a:p>
          <a:p>
            <a:r>
              <a:rPr lang="ru-RU" sz="2500" b="1" dirty="0"/>
              <a:t>Рекомендации</a:t>
            </a:r>
            <a:r>
              <a:rPr lang="ru-RU" dirty="0" smtClean="0"/>
              <a:t>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sz="2500" dirty="0"/>
              <a:t>при </a:t>
            </a:r>
            <a:r>
              <a:rPr lang="ru-RU" sz="2500" dirty="0" smtClean="0"/>
              <a:t>наличии, </a:t>
            </a:r>
            <a:r>
              <a:rPr lang="ru-RU" sz="2500" dirty="0"/>
              <a:t>лучше использовать метрики имеющие поведенческую составляющую, чем </a:t>
            </a:r>
            <a:r>
              <a:rPr lang="ru-RU" sz="2500" dirty="0" smtClean="0"/>
              <a:t>КДН;</a:t>
            </a:r>
            <a:endParaRPr lang="ru-RU" sz="25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sz="2500" dirty="0"/>
              <a:t>лучше использовать годовой КДН домохозяйств, чем персональный месячный КДН </a:t>
            </a:r>
            <a:r>
              <a:rPr lang="ru-RU" sz="2500" dirty="0" smtClean="0"/>
              <a:t>(Приложение №1, рекомендации </a:t>
            </a:r>
            <a:r>
              <a:rPr lang="ru-RU" sz="2500" dirty="0" err="1"/>
              <a:t>ЕвроСтат</a:t>
            </a:r>
            <a:r>
              <a:rPr lang="ru-RU" sz="2500" dirty="0" smtClean="0"/>
              <a:t>);</a:t>
            </a:r>
            <a:endParaRPr lang="ru-RU" sz="25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u-RU" sz="2500" dirty="0"/>
              <a:t>также, использование годового КДН домохозяйств позволит делать сравнительный анализ с другими </a:t>
            </a:r>
            <a:r>
              <a:rPr lang="ru-RU" sz="2500" dirty="0" smtClean="0"/>
              <a:t>странами.</a:t>
            </a: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56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4252" y="1693336"/>
            <a:ext cx="880427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smtClean="0"/>
              <a:t>Объектом </a:t>
            </a:r>
            <a:r>
              <a:rPr lang="ru-RU" sz="2000" dirty="0"/>
              <a:t>измерения является домохозяйство, а </a:t>
            </a:r>
            <a:r>
              <a:rPr lang="ru-RU" sz="2000" dirty="0" smtClean="0"/>
              <a:t>не индивид</a:t>
            </a:r>
            <a:r>
              <a:rPr lang="ru-RU" sz="2000" dirty="0"/>
              <a:t>, поскольку доходы и расходы индивидов, </a:t>
            </a:r>
            <a:r>
              <a:rPr lang="ru-RU" sz="2000" dirty="0" smtClean="0"/>
              <a:t>живущих </a:t>
            </a:r>
            <a:r>
              <a:rPr lang="ru-RU" sz="2000" dirty="0"/>
              <a:t>в одном домохозяйстве, объединены.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smtClean="0"/>
              <a:t>Показатели </a:t>
            </a:r>
            <a:r>
              <a:rPr lang="ru-RU" sz="2000" dirty="0"/>
              <a:t>должны учитывать все </a:t>
            </a:r>
            <a:r>
              <a:rPr lang="ru-RU" sz="2000" dirty="0" smtClean="0"/>
              <a:t>финансовые обязательства </a:t>
            </a:r>
            <a:r>
              <a:rPr lang="ru-RU" sz="2000" dirty="0"/>
              <a:t>домохозяйств: ипотеку, потребительские кредиты, оплату аренды, коммунальных услуг и т. п. – не ограничиваться только одним видом задолженности.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smtClean="0"/>
              <a:t>Индикаторы </a:t>
            </a:r>
            <a:r>
              <a:rPr lang="ru-RU" sz="2000" dirty="0" err="1"/>
              <a:t>перекредитованности</a:t>
            </a:r>
            <a:r>
              <a:rPr lang="ru-RU" sz="2000" dirty="0"/>
              <a:t> должны отражать долговременный, а не эпизодический характер неспособности расплатиться с долгами.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000" dirty="0" smtClean="0"/>
              <a:t>Из </a:t>
            </a:r>
            <a:r>
              <a:rPr lang="ru-RU" sz="2000" dirty="0"/>
              <a:t>состояния </a:t>
            </a:r>
            <a:r>
              <a:rPr lang="ru-RU" sz="2000" dirty="0" err="1"/>
              <a:t>перекредитованности</a:t>
            </a:r>
            <a:r>
              <a:rPr lang="ru-RU" sz="2000" dirty="0"/>
              <a:t> невозможно выйти, делая новые долги, чтобы расплатиться по старым.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 smtClean="0"/>
              <a:t>Если </a:t>
            </a:r>
            <a:r>
              <a:rPr lang="ru-RU" sz="2000" dirty="0"/>
              <a:t>для </a:t>
            </a:r>
            <a:r>
              <a:rPr lang="ru-RU" sz="2000" dirty="0" smtClean="0"/>
              <a:t>того, </a:t>
            </a:r>
            <a:r>
              <a:rPr lang="ru-RU" sz="2000" dirty="0"/>
              <a:t>чтобы расплатиться с существующими долгами, домохозяйства должны значительно сократить текущее потребление – это также свидетельствует </a:t>
            </a:r>
            <a:r>
              <a:rPr lang="ru-RU" sz="2000" dirty="0" smtClean="0"/>
              <a:t>о </a:t>
            </a:r>
            <a:r>
              <a:rPr lang="ru-RU" sz="2000" dirty="0" err="1" smtClean="0"/>
              <a:t>перекредитованности</a:t>
            </a:r>
            <a:r>
              <a:rPr lang="ru-RU" sz="2000" dirty="0"/>
              <a:t>.</a:t>
            </a:r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 smtClean="0"/>
              <a:t>Приложение №1</a:t>
            </a:r>
            <a:br>
              <a:rPr lang="ru-RU" sz="2800" b="1" dirty="0" smtClean="0"/>
            </a:br>
            <a:r>
              <a:rPr lang="ru-RU" sz="2800" b="1" dirty="0" smtClean="0"/>
              <a:t>Рекомендации </a:t>
            </a:r>
            <a:r>
              <a:rPr lang="ru-RU" sz="2800" b="1" dirty="0" err="1" smtClean="0"/>
              <a:t>ЕвроСтат</a:t>
            </a:r>
            <a:r>
              <a:rPr lang="ru-RU" sz="2800" b="1" dirty="0" smtClean="0"/>
              <a:t> по использованию годового </a:t>
            </a:r>
            <a:r>
              <a:rPr lang="ru-RU" sz="2800" b="1" dirty="0"/>
              <a:t>КДН домохозяйств</a:t>
            </a: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6392817"/>
            <a:ext cx="8746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Кузина О.Е. «Анализ динамика пользования кредитами и долговой нагрузки россиян», Деньги и кредит 11</a:t>
            </a:r>
            <a:r>
              <a:rPr lang="en-US" sz="1000" dirty="0" smtClean="0"/>
              <a:t>/2013</a:t>
            </a:r>
            <a:r>
              <a:rPr lang="ru-RU" sz="1000" dirty="0" smtClean="0"/>
              <a:t>; </a:t>
            </a:r>
            <a:r>
              <a:rPr lang="en-US" sz="1000" i="1" dirty="0"/>
              <a:t>www.cbr.ru/</a:t>
            </a:r>
            <a:r>
              <a:rPr lang="en-US" sz="1000" i="1" dirty="0" err="1"/>
              <a:t>publ</a:t>
            </a:r>
            <a:r>
              <a:rPr lang="en-US" sz="1000" i="1" dirty="0"/>
              <a:t>/</a:t>
            </a:r>
            <a:r>
              <a:rPr lang="en-US" sz="1000" i="1" dirty="0" err="1"/>
              <a:t>MoneyAndCredit</a:t>
            </a:r>
            <a:r>
              <a:rPr lang="en-US" sz="1000" i="1" dirty="0"/>
              <a:t>/kuzina_11_13.pdf</a:t>
            </a:r>
            <a:r>
              <a:rPr lang="en-US" sz="1000" dirty="0"/>
              <a:t>‎</a:t>
            </a:r>
          </a:p>
          <a:p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76243"/>
            <a:ext cx="2133600" cy="365125"/>
          </a:xfrm>
        </p:spPr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31</a:t>
            </a:fld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620320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CB_Template_ppt_pag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685800" y="2709545"/>
            <a:ext cx="7772400" cy="1470025"/>
          </a:xfrm>
        </p:spPr>
        <p:txBody>
          <a:bodyPr/>
          <a:lstStyle/>
          <a:p>
            <a:r>
              <a:rPr lang="ru-RU" dirty="0" smtClean="0"/>
              <a:t>Благодарим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31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74702"/>
              </p:ext>
            </p:extLst>
          </p:nvPr>
        </p:nvGraphicFramePr>
        <p:xfrm>
          <a:off x="584947" y="1124744"/>
          <a:ext cx="8206279" cy="458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619596" y="5151492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данные ПКБ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5" name="Picture 2" descr="FCB_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46664" y="5370274"/>
            <a:ext cx="8785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Доля просроченных кредитов (</a:t>
            </a:r>
            <a:r>
              <a:rPr lang="en-US" sz="2000" dirty="0" smtClean="0"/>
              <a:t>NPL &gt; 90 </a:t>
            </a:r>
            <a:r>
              <a:rPr lang="ru-RU" sz="2000" dirty="0" smtClean="0"/>
              <a:t>дней) увеличилась за два года почти по всем регионам, наибольшее значение наблюдается в г. Алматы и </a:t>
            </a:r>
            <a:r>
              <a:rPr lang="ru-RU" sz="2000" dirty="0" err="1" smtClean="0"/>
              <a:t>Алматинской</a:t>
            </a:r>
            <a:r>
              <a:rPr lang="ru-RU" sz="2000" dirty="0" smtClean="0"/>
              <a:t> области – 42,9% и 42,5%, соответственно. В целом по Казахстану </a:t>
            </a:r>
            <a:r>
              <a:rPr lang="en-US" sz="2000" dirty="0"/>
              <a:t>NPL &gt; 90 </a:t>
            </a:r>
            <a:r>
              <a:rPr lang="ru-RU" sz="2000" dirty="0" smtClean="0"/>
              <a:t>дней на март 2014 года составил </a:t>
            </a:r>
            <a:r>
              <a:rPr lang="ru-RU" sz="2000" b="1" dirty="0" smtClean="0"/>
              <a:t>29,8%</a:t>
            </a:r>
            <a:r>
              <a:rPr lang="ru-RU" sz="2000" dirty="0" smtClean="0"/>
              <a:t>. 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678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Средний уровень задолженности </a:t>
            </a:r>
            <a:r>
              <a:rPr lang="ru-RU" sz="2800" b="1" dirty="0" smtClean="0"/>
              <a:t>экономически </a:t>
            </a:r>
            <a:r>
              <a:rPr lang="ru-RU" sz="2800" b="1" dirty="0" smtClean="0"/>
              <a:t>активного населения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140291"/>
              </p:ext>
            </p:extLst>
          </p:nvPr>
        </p:nvGraphicFramePr>
        <p:xfrm>
          <a:off x="0" y="1268760"/>
          <a:ext cx="9036496" cy="5471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11760" y="2023680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Размер средней задолженности, как и отношение задолженности к среднемесячной заработной плате увеличился за последние два года.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Приведенные расчеты отражают сопоставление совокупной задолженности с числом экономически активного населения.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620943" y="5954653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рассчитано по данным ПКБ и Агентства 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РК по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статистике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832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3437585"/>
              </p:ext>
            </p:extLst>
          </p:nvPr>
        </p:nvGraphicFramePr>
        <p:xfrm>
          <a:off x="16343" y="1124744"/>
          <a:ext cx="9020153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/>
              <a:t>Средний уровень задолженности С</a:t>
            </a:r>
            <a:r>
              <a:rPr lang="ru-RU" sz="2800" b="1" dirty="0" smtClean="0"/>
              <a:t>убъектов (заемщиков – физических лиц)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83968" y="1844824"/>
            <a:ext cx="41448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Показатель средней задолженности, рассчитанный по числу заемщиков, напротив, </a:t>
            </a:r>
            <a:r>
              <a:rPr lang="ru-RU" sz="1400" b="1" dirty="0" smtClean="0"/>
              <a:t>снизился</a:t>
            </a:r>
            <a:r>
              <a:rPr lang="ru-RU" sz="1400" dirty="0" smtClean="0"/>
              <a:t> относительно 2012-го года во всех регионах страны, аналогично повел себя показатель «задолженность </a:t>
            </a:r>
            <a:r>
              <a:rPr lang="en-US" sz="1400" dirty="0" smtClean="0"/>
              <a:t>/ </a:t>
            </a:r>
            <a:r>
              <a:rPr lang="ru-RU" sz="1400" dirty="0" smtClean="0"/>
              <a:t>среднемесячная заработная плата». Данная тенденция объясняется быстрым ростом </a:t>
            </a:r>
            <a:r>
              <a:rPr lang="ru-RU" sz="1400" b="1" dirty="0" smtClean="0"/>
              <a:t>числа</a:t>
            </a:r>
            <a:r>
              <a:rPr lang="ru-RU" sz="1400" dirty="0" smtClean="0"/>
              <a:t> заемщиков, при уменьшении суммы кредитов.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6585261" y="6138802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рассчитано по данным ПКБ и Агентства </a:t>
            </a:r>
            <a:r>
              <a:rPr lang="ru-RU" sz="1000" dirty="0"/>
              <a:t>РК по </a:t>
            </a:r>
            <a:r>
              <a:rPr lang="ru-RU" sz="1000" dirty="0" smtClean="0"/>
              <a:t>статистике</a:t>
            </a:r>
            <a:endParaRPr lang="en-US" sz="10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8100392" y="3573016"/>
            <a:ext cx="0" cy="36004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668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9313036"/>
              </p:ext>
            </p:extLst>
          </p:nvPr>
        </p:nvGraphicFramePr>
        <p:xfrm>
          <a:off x="117298" y="1450960"/>
          <a:ext cx="891919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68344" y="4712038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данные ПКБ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5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7504" y="5278973"/>
            <a:ext cx="8928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b="1" dirty="0" smtClean="0"/>
              <a:t>Совокупная задолженность растет медленнее, чем количество субъектов </a:t>
            </a:r>
          </a:p>
          <a:p>
            <a:endParaRPr lang="ru-RU" sz="2000" dirty="0" smtClean="0"/>
          </a:p>
          <a:p>
            <a:r>
              <a:rPr lang="ru-RU" sz="2000" dirty="0" smtClean="0"/>
              <a:t>За последние два года сумма задолженности в целом по Казахстану выросла на 34%, наибольший рост был отмечен в </a:t>
            </a:r>
            <a:r>
              <a:rPr lang="ru-RU" sz="2000" dirty="0" err="1" smtClean="0"/>
              <a:t>Алматинской</a:t>
            </a:r>
            <a:r>
              <a:rPr lang="ru-RU" sz="2000" dirty="0" smtClean="0"/>
              <a:t> области (+51%).  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57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869160"/>
            <a:ext cx="903649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 </a:t>
            </a:r>
            <a:r>
              <a:rPr lang="ru-RU" sz="1600" dirty="0"/>
              <a:t>то же время </a:t>
            </a:r>
            <a:r>
              <a:rPr lang="ru-RU" sz="1600" dirty="0" smtClean="0"/>
              <a:t>количество </a:t>
            </a:r>
            <a:r>
              <a:rPr lang="ru-RU" sz="1600" dirty="0"/>
              <a:t>субъектов-физических лиц </a:t>
            </a:r>
            <a:r>
              <a:rPr lang="ru-RU" sz="1600" dirty="0" smtClean="0"/>
              <a:t>увеличилось на </a:t>
            </a:r>
            <a:r>
              <a:rPr lang="ru-RU" sz="1600" dirty="0"/>
              <a:t>69% - таким </a:t>
            </a:r>
            <a:r>
              <a:rPr lang="ru-RU" sz="1600" dirty="0" smtClean="0"/>
              <a:t>образом, </a:t>
            </a:r>
            <a:r>
              <a:rPr lang="ru-RU" sz="1600" dirty="0"/>
              <a:t>средний размер задолженности уменьшился в целом по Казахстану на 21%. Снижение показателя было отмечено во всех регионах. </a:t>
            </a:r>
            <a:r>
              <a:rPr lang="ru-RU" sz="1600" dirty="0" smtClean="0"/>
              <a:t>Наибольший рост числа заемщиков наблюдается в г. Астана (на март 2014 г. </a:t>
            </a:r>
            <a:r>
              <a:rPr lang="ru-RU" sz="1600" dirty="0"/>
              <a:t>ч</a:t>
            </a:r>
            <a:r>
              <a:rPr lang="ru-RU" sz="1600" dirty="0" smtClean="0"/>
              <a:t>исло заемщиков достигло 91% от всего экономически активного населения региона.</a:t>
            </a:r>
          </a:p>
          <a:p>
            <a:endParaRPr lang="ru-RU" sz="5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/>
              <a:t>Более значительный рост количества субъектов по сравнению с совокупной задолженностью  отражает факт, что потребители стали брать более меньшие по размеру кредиты, а также согласно нашей гипотезе больше использовать кредитные карты.</a:t>
            </a:r>
            <a:endParaRPr lang="ru-RU" sz="1600" dirty="0"/>
          </a:p>
          <a:p>
            <a:endParaRPr lang="ru-RU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Обзор рынка розничного кредитования</a:t>
            </a:r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293542"/>
              </p:ext>
            </p:extLst>
          </p:nvPr>
        </p:nvGraphicFramePr>
        <p:xfrm>
          <a:off x="179388" y="1255409"/>
          <a:ext cx="8785100" cy="361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84168" y="4637010"/>
            <a:ext cx="2952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данные ПКБ, Агентство 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РК по статистике</a:t>
            </a:r>
          </a:p>
        </p:txBody>
      </p:sp>
      <p:pic>
        <p:nvPicPr>
          <p:cNvPr id="15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80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ru-RU" sz="2800" b="1" dirty="0" smtClean="0"/>
              <a:t>Основные тренды рынка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01760" y="6093296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8" name="TextBox 1"/>
          <p:cNvSpPr txBox="1"/>
          <p:nvPr/>
        </p:nvSpPr>
        <p:spPr>
          <a:xfrm>
            <a:off x="4236976" y="1867253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2" name="TextBox 1"/>
          <p:cNvSpPr txBox="1"/>
          <p:nvPr/>
        </p:nvSpPr>
        <p:spPr>
          <a:xfrm>
            <a:off x="6098441" y="181706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3" name="TextBox 1"/>
          <p:cNvSpPr txBox="1"/>
          <p:nvPr/>
        </p:nvSpPr>
        <p:spPr>
          <a:xfrm>
            <a:off x="6104086" y="331284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7904074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7" name="TextBox 1"/>
          <p:cNvSpPr txBox="1"/>
          <p:nvPr/>
        </p:nvSpPr>
        <p:spPr>
          <a:xfrm>
            <a:off x="6667750" y="18804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8" name="TextBox 1"/>
          <p:cNvSpPr txBox="1"/>
          <p:nvPr/>
        </p:nvSpPr>
        <p:spPr>
          <a:xfrm>
            <a:off x="5465080" y="327800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9" name="TextBox 1"/>
          <p:cNvSpPr txBox="1"/>
          <p:nvPr/>
        </p:nvSpPr>
        <p:spPr>
          <a:xfrm>
            <a:off x="6684577" y="3377805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987824" y="1400614"/>
            <a:ext cx="2952012" cy="4620674"/>
            <a:chOff x="310355" y="1400614"/>
            <a:chExt cx="1227357" cy="3272985"/>
          </a:xfrm>
        </p:grpSpPr>
        <p:graphicFrame>
          <p:nvGraphicFramePr>
            <p:cNvPr id="25" name="Диаграмма 2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79391583"/>
                </p:ext>
              </p:extLst>
            </p:nvPr>
          </p:nvGraphicFramePr>
          <p:xfrm>
            <a:off x="310355" y="1400614"/>
            <a:ext cx="1227357" cy="32729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1" name="TextBox 56"/>
            <p:cNvSpPr txBox="1"/>
            <p:nvPr/>
          </p:nvSpPr>
          <p:spPr>
            <a:xfrm>
              <a:off x="1077166" y="2547513"/>
              <a:ext cx="263156" cy="2952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200" b="1" dirty="0"/>
                <a:t>+109%</a:t>
              </a: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 flipV="1">
              <a:off x="1077167" y="2118271"/>
              <a:ext cx="0" cy="10369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58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7444</TotalTime>
  <Words>2481</Words>
  <Application>Microsoft Office PowerPoint</Application>
  <PresentationFormat>Экран (4:3)</PresentationFormat>
  <Paragraphs>504</Paragraphs>
  <Slides>32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Презентация PowerPoint</vt:lpstr>
      <vt:lpstr>Презентация PowerPoint</vt:lpstr>
      <vt:lpstr>Обзор рынка розничного кредитования</vt:lpstr>
      <vt:lpstr>Обзор рынка розничного кредитования</vt:lpstr>
      <vt:lpstr>Средний уровень задолженности экономически активного населения</vt:lpstr>
      <vt:lpstr>Средний уровень задолженности Субъектов (заемщиков – физических лиц)</vt:lpstr>
      <vt:lpstr>Обзор рынка розничного кредитования</vt:lpstr>
      <vt:lpstr>Обзор рынка розничного кредитования</vt:lpstr>
      <vt:lpstr>Основные тренды рынка</vt:lpstr>
      <vt:lpstr>Основные тренды рынка</vt:lpstr>
      <vt:lpstr>Основные тренды рынка</vt:lpstr>
      <vt:lpstr>Основные тренды рынка</vt:lpstr>
      <vt:lpstr>Основные тренды рынка</vt:lpstr>
      <vt:lpstr>Основные тренды рынка</vt:lpstr>
      <vt:lpstr>Основные тренды рынка</vt:lpstr>
      <vt:lpstr>Основные тренды рынка</vt:lpstr>
      <vt:lpstr>Обзор рынка розничного кредитования</vt:lpstr>
      <vt:lpstr>Обзор рынка розничного кредитования</vt:lpstr>
      <vt:lpstr>Презентация PowerPoint</vt:lpstr>
      <vt:lpstr>Презентация PowerPoint</vt:lpstr>
      <vt:lpstr>Исследование взаимосвязи КДН и дефолта заемщика</vt:lpstr>
      <vt:lpstr>Методология исследования взаимосвязи КДН и дефолта заемщика</vt:lpstr>
      <vt:lpstr>Методология исследования взаимосвязи КДН и дефолта заемщика</vt:lpstr>
      <vt:lpstr>Результат исследования взаимосвязи КДН и дефолта заемщика</vt:lpstr>
      <vt:lpstr>Результат исследования взаимосвязи КДН и дефолта заемщика</vt:lpstr>
      <vt:lpstr>Результат исследования взаимосвязи КДН и дефолта заемщика</vt:lpstr>
      <vt:lpstr>Результат исследования взаимосвязи КДН и дефолта заемщика</vt:lpstr>
      <vt:lpstr>Результат исследования взаимосвязи КДН и дефолта заемщика</vt:lpstr>
      <vt:lpstr>Основные выводы исследования взаимосвязи КДН и дефолта заемщика</vt:lpstr>
      <vt:lpstr>Основные выводы исследования взаимосвязи КДН и дефолта заемщика</vt:lpstr>
      <vt:lpstr>Приложение №1 Рекомендации ЕвроСтат по использованию годового КДН домохозяйств </vt:lpstr>
      <vt:lpstr>Благодарим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Kanat Khalilov</cp:lastModifiedBy>
  <cp:revision>362</cp:revision>
  <cp:lastPrinted>2014-04-08T06:50:39Z</cp:lastPrinted>
  <dcterms:created xsi:type="dcterms:W3CDTF">2012-12-23T12:23:31Z</dcterms:created>
  <dcterms:modified xsi:type="dcterms:W3CDTF">2014-04-10T12:48:17Z</dcterms:modified>
</cp:coreProperties>
</file>