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8" r:id="rId1"/>
  </p:sldMasterIdLst>
  <p:notesMasterIdLst>
    <p:notesMasterId r:id="rId22"/>
  </p:notesMasterIdLst>
  <p:sldIdLst>
    <p:sldId id="279" r:id="rId2"/>
    <p:sldId id="280" r:id="rId3"/>
    <p:sldId id="295" r:id="rId4"/>
    <p:sldId id="282" r:id="rId5"/>
    <p:sldId id="285" r:id="rId6"/>
    <p:sldId id="281" r:id="rId7"/>
    <p:sldId id="284" r:id="rId8"/>
    <p:sldId id="283" r:id="rId9"/>
    <p:sldId id="296" r:id="rId10"/>
    <p:sldId id="286" r:id="rId11"/>
    <p:sldId id="287" r:id="rId12"/>
    <p:sldId id="290" r:id="rId13"/>
    <p:sldId id="291" r:id="rId14"/>
    <p:sldId id="289" r:id="rId15"/>
    <p:sldId id="288" r:id="rId16"/>
    <p:sldId id="292" r:id="rId17"/>
    <p:sldId id="294" r:id="rId18"/>
    <p:sldId id="293" r:id="rId19"/>
    <p:sldId id="297" r:id="rId20"/>
    <p:sldId id="299" r:id="rId21"/>
  </p:sldIdLst>
  <p:sldSz cx="1219835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50C0"/>
    <a:srgbClr val="81B1E5"/>
    <a:srgbClr val="C70F11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85403" autoAdjust="0"/>
  </p:normalViewPr>
  <p:slideViewPr>
    <p:cSldViewPr snapToGrid="0" snapToObjects="1">
      <p:cViewPr varScale="1">
        <p:scale>
          <a:sx n="59" d="100"/>
          <a:sy n="59" d="100"/>
        </p:scale>
        <p:origin x="-1026" y="-72"/>
      </p:cViewPr>
      <p:guideLst>
        <p:guide orient="horz" pos="2160"/>
        <p:guide pos="3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194B8-2BD1-334F-BF1D-FB0CFB27AE8F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s-IS" smtClean="0"/>
              <a:t>Click to edit Master text styles</a:t>
            </a:r>
          </a:p>
          <a:p>
            <a:pPr lvl="1"/>
            <a:r>
              <a:rPr lang="is-IS" smtClean="0"/>
              <a:t>Second level</a:t>
            </a:r>
          </a:p>
          <a:p>
            <a:pPr lvl="2"/>
            <a:r>
              <a:rPr lang="is-IS" smtClean="0"/>
              <a:t>Third level</a:t>
            </a:r>
          </a:p>
          <a:p>
            <a:pPr lvl="3"/>
            <a:r>
              <a:rPr lang="is-IS" smtClean="0"/>
              <a:t>Fourth level</a:t>
            </a:r>
          </a:p>
          <a:p>
            <a:pPr lvl="4"/>
            <a:r>
              <a:rPr lang="is-I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8D939-807C-154D-AD4C-C5ED23DBA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0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8D939-807C-154D-AD4C-C5ED23DBA0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77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8D939-807C-154D-AD4C-C5ED23DBA0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67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8D939-807C-154D-AD4C-C5ED23DBA09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5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5312" y="2870869"/>
            <a:ext cx="6840000" cy="1470025"/>
          </a:xfrm>
        </p:spPr>
        <p:txBody>
          <a:bodyPr anchor="b">
            <a:normAutofit/>
          </a:bodyPr>
          <a:lstStyle>
            <a:lvl1pPr>
              <a:defRPr sz="3200" b="0" i="0" baseline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r>
              <a:rPr lang="is-I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5312" y="4378214"/>
            <a:ext cx="6840000" cy="396986"/>
          </a:xfrm>
        </p:spPr>
        <p:txBody>
          <a:bodyPr>
            <a:normAutofit/>
          </a:bodyPr>
          <a:lstStyle>
            <a:lvl1pPr marL="0" indent="0" algn="l">
              <a:buNone/>
              <a:defRPr sz="2200" b="1" i="0">
                <a:solidFill>
                  <a:schemeClr val="tx2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dirty="0"/>
              <a:t>Click to edit Master subtitle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135312" y="4978400"/>
            <a:ext cx="6840000" cy="0"/>
          </a:xfrm>
          <a:prstGeom prst="line">
            <a:avLst/>
          </a:prstGeom>
          <a:ln w="12700" cmpd="sng">
            <a:solidFill>
              <a:srgbClr val="32323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135563" y="5065476"/>
            <a:ext cx="6839749" cy="624124"/>
          </a:xfrm>
        </p:spPr>
        <p:txBody>
          <a:bodyPr>
            <a:normAutofit/>
          </a:bodyPr>
          <a:lstStyle>
            <a:lvl1pPr algn="l">
              <a:defRPr sz="1600"/>
            </a:lvl1pPr>
          </a:lstStyle>
          <a:p>
            <a:pPr lvl="0"/>
            <a:r>
              <a:rPr lang="is-I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281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12" y="3889375"/>
            <a:ext cx="6120000" cy="1470025"/>
          </a:xfrm>
        </p:spPr>
        <p:txBody>
          <a:bodyPr anchor="b">
            <a:normAutofit/>
          </a:bodyPr>
          <a:lstStyle>
            <a:lvl1pPr>
              <a:defRPr sz="3000" b="0" i="0" baseline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r>
              <a:rPr lang="is-I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12" y="5511020"/>
            <a:ext cx="6120000" cy="396986"/>
          </a:xfrm>
        </p:spPr>
        <p:txBody>
          <a:bodyPr>
            <a:normAutofit/>
          </a:bodyPr>
          <a:lstStyle>
            <a:lvl1pPr marL="0" indent="0" algn="l">
              <a:buNone/>
              <a:defRPr sz="2000" b="1" i="0">
                <a:solidFill>
                  <a:schemeClr val="tx2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 dirty="0"/>
              <a:t>Click to edit Master subtitle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76013" y="5437424"/>
            <a:ext cx="6119999" cy="0"/>
          </a:xfrm>
          <a:prstGeom prst="line">
            <a:avLst/>
          </a:prstGeom>
          <a:ln w="12700" cmpd="sng">
            <a:solidFill>
              <a:srgbClr val="32323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718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3082953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418" y="295286"/>
            <a:ext cx="9961200" cy="974618"/>
          </a:xfrm>
        </p:spPr>
        <p:txBody>
          <a:bodyPr/>
          <a:lstStyle/>
          <a:p>
            <a:r>
              <a:rPr lang="is-I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4000" y="1728000"/>
            <a:ext cx="4656223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0"/>
          </p:nvPr>
        </p:nvSpPr>
        <p:spPr>
          <a:xfrm>
            <a:off x="6425101" y="1728000"/>
            <a:ext cx="4656223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50984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418" y="295286"/>
            <a:ext cx="9961200" cy="974618"/>
          </a:xfrm>
        </p:spPr>
        <p:txBody>
          <a:bodyPr/>
          <a:lstStyle/>
          <a:p>
            <a:r>
              <a:rPr lang="is-I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9418" y="2172500"/>
            <a:ext cx="4680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0"/>
          </p:nvPr>
        </p:nvSpPr>
        <p:spPr>
          <a:xfrm>
            <a:off x="6398418" y="2172500"/>
            <a:ext cx="4680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1"/>
          </p:nvPr>
        </p:nvSpPr>
        <p:spPr>
          <a:xfrm>
            <a:off x="1119418" y="1370749"/>
            <a:ext cx="4679999" cy="639762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2000" b="1" u="none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119418" y="2070900"/>
            <a:ext cx="4680000" cy="0"/>
          </a:xfrm>
          <a:prstGeom prst="line">
            <a:avLst/>
          </a:prstGeom>
          <a:ln w="3175" cmpd="sng">
            <a:solidFill>
              <a:schemeClr val="bg2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idx="12"/>
          </p:nvPr>
        </p:nvSpPr>
        <p:spPr>
          <a:xfrm>
            <a:off x="6398418" y="1370749"/>
            <a:ext cx="4679999" cy="639762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2000" b="1" u="none">
                <a:effectLst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98418" y="2070900"/>
            <a:ext cx="4680000" cy="0"/>
          </a:xfrm>
          <a:prstGeom prst="line">
            <a:avLst/>
          </a:prstGeom>
          <a:ln w="3175" cmpd="sng">
            <a:solidFill>
              <a:schemeClr val="bg2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29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496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73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ay box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953000" cy="68505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1221" y="295286"/>
            <a:ext cx="5652000" cy="974618"/>
          </a:xfrm>
        </p:spPr>
        <p:txBody>
          <a:bodyPr/>
          <a:lstStyle/>
          <a:p>
            <a:r>
              <a:rPr lang="is-I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6937" y="1727999"/>
            <a:ext cx="5652000" cy="4342601"/>
          </a:xfrm>
        </p:spPr>
        <p:txBody>
          <a:bodyPr/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53000" y="787899"/>
            <a:ext cx="838200" cy="57150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 flipH="1">
            <a:off x="6071223" y="1378449"/>
            <a:ext cx="5652000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02800" y="6163649"/>
            <a:ext cx="20955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49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ay box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953000" cy="68505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903" y="1024291"/>
            <a:ext cx="4117195" cy="97461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is-I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500" y="2457005"/>
            <a:ext cx="4212000" cy="4032696"/>
          </a:xfrm>
        </p:spPr>
        <p:txBody>
          <a:bodyPr/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370500" y="2107454"/>
            <a:ext cx="4212000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02800" y="6163649"/>
            <a:ext cx="20955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7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98025" y="6067425"/>
            <a:ext cx="2298700" cy="6350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1118224" y="1378449"/>
            <a:ext cx="9961904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8221" y="295286"/>
            <a:ext cx="9961906" cy="974618"/>
          </a:xfrm>
          <a:prstGeom prst="rect">
            <a:avLst/>
          </a:prstGeom>
        </p:spPr>
        <p:txBody>
          <a:bodyPr vert="horz" lIns="0" tIns="45720" rIns="91440" bIns="0" rtlCol="0" anchor="b">
            <a:normAutofit/>
          </a:bodyPr>
          <a:lstStyle/>
          <a:p>
            <a:r>
              <a:rPr lang="is-I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937" y="1728000"/>
            <a:ext cx="9961906" cy="47594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is-IS"/>
              <a:t>Click to edit Master text styles</a:t>
            </a:r>
          </a:p>
          <a:p>
            <a:pPr lvl="1"/>
            <a:r>
              <a:rPr lang="is-IS"/>
              <a:t>Second level</a:t>
            </a:r>
          </a:p>
          <a:p>
            <a:pPr lvl="2"/>
            <a:r>
              <a:rPr lang="is-IS"/>
              <a:t>Third level</a:t>
            </a:r>
          </a:p>
          <a:p>
            <a:pPr lvl="3"/>
            <a:r>
              <a:rPr lang="is-IS"/>
              <a:t>Fourth level</a:t>
            </a:r>
          </a:p>
          <a:p>
            <a:pPr lvl="4"/>
            <a:r>
              <a:rPr lang="is-IS"/>
              <a:t>Fifth level</a:t>
            </a:r>
          </a:p>
          <a:p>
            <a:pPr lvl="5"/>
            <a:r>
              <a:rPr lang="is-IS"/>
              <a:t>Sixth level</a:t>
            </a:r>
          </a:p>
          <a:p>
            <a:pPr lvl="6"/>
            <a:r>
              <a:rPr lang="is-IS"/>
              <a:t>Seventh level</a:t>
            </a:r>
          </a:p>
          <a:p>
            <a:pPr lvl="7"/>
            <a:r>
              <a:rPr lang="en-US"/>
              <a:t>Eighth</a:t>
            </a:r>
            <a:r>
              <a:rPr lang="is-IS"/>
              <a:t> level</a:t>
            </a:r>
          </a:p>
          <a:p>
            <a:pPr lvl="8"/>
            <a:r>
              <a:rPr lang="en-US"/>
              <a:t>Ninth</a:t>
            </a:r>
            <a:r>
              <a:rPr lang="is-IS"/>
              <a:t> level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118224" y="1378449"/>
            <a:ext cx="9961904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>
            <a:off x="1118223" y="1378449"/>
            <a:ext cx="9961904" cy="0"/>
          </a:xfrm>
          <a:prstGeom prst="line">
            <a:avLst/>
          </a:prstGeom>
          <a:ln w="12700" cmpd="sng">
            <a:solidFill>
              <a:schemeClr val="tx2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787899"/>
            <a:ext cx="8382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333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13" r:id="rId2"/>
    <p:sldLayoutId id="2147483700" r:id="rId3"/>
    <p:sldLayoutId id="2147483702" r:id="rId4"/>
    <p:sldLayoutId id="2147483709" r:id="rId5"/>
    <p:sldLayoutId id="2147483706" r:id="rId6"/>
    <p:sldLayoutId id="2147483707" r:id="rId7"/>
    <p:sldLayoutId id="2147483711" r:id="rId8"/>
    <p:sldLayoutId id="2147483712" r:id="rId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000" kern="1200" spc="-9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Tx/>
        <a:buNone/>
        <a:defRPr sz="2000" b="0" i="0" kern="1200" spc="-40">
          <a:solidFill>
            <a:schemeClr val="tx2"/>
          </a:solidFill>
          <a:latin typeface="Calibri"/>
          <a:ea typeface="+mn-ea"/>
          <a:cs typeface="Calibri"/>
        </a:defRPr>
      </a:lvl1pPr>
      <a:lvl2pPr marL="361950" indent="-185738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Clr>
          <a:schemeClr val="accent1"/>
        </a:buClr>
        <a:buSzPct val="90000"/>
        <a:buFont typeface="Arial"/>
        <a:buChar char="•"/>
        <a:defRPr sz="1800" kern="1200" spc="-40">
          <a:solidFill>
            <a:schemeClr val="tx2"/>
          </a:solidFill>
          <a:latin typeface="+mn-lt"/>
          <a:ea typeface="+mn-ea"/>
          <a:cs typeface="+mn-cs"/>
        </a:defRPr>
      </a:lvl2pPr>
      <a:lvl3pPr marL="536575" indent="-174625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Font typeface="Lucida Grande"/>
        <a:buChar char="-"/>
        <a:defRPr sz="1600" kern="1200" spc="-40">
          <a:solidFill>
            <a:schemeClr val="tx2"/>
          </a:solidFill>
          <a:latin typeface="+mn-lt"/>
          <a:ea typeface="+mn-ea"/>
          <a:cs typeface="+mn-cs"/>
        </a:defRPr>
      </a:lvl3pPr>
      <a:lvl4pPr marL="712788" indent="-176213" algn="l" defTabSz="457200" rtl="0" eaLnBrk="1" latinLnBrk="0" hangingPunct="1">
        <a:lnSpc>
          <a:spcPct val="90000"/>
        </a:lnSpc>
        <a:spcBef>
          <a:spcPts val="400"/>
        </a:spcBef>
        <a:spcAft>
          <a:spcPts val="400"/>
        </a:spcAft>
        <a:buSzPct val="80000"/>
        <a:buFont typeface="Arial"/>
        <a:buChar char="•"/>
        <a:defRPr sz="1600" kern="1200" spc="-4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457200" rtl="0" eaLnBrk="1" latinLnBrk="0" hangingPunct="1">
        <a:lnSpc>
          <a:spcPct val="80000"/>
        </a:lnSpc>
        <a:spcBef>
          <a:spcPts val="1500"/>
        </a:spcBef>
        <a:spcAft>
          <a:spcPts val="300"/>
        </a:spcAft>
        <a:buFontTx/>
        <a:buNone/>
        <a:defRPr sz="2000" b="1" kern="1200" spc="-40">
          <a:solidFill>
            <a:schemeClr val="tx2"/>
          </a:solidFill>
          <a:latin typeface="+mn-lt"/>
          <a:ea typeface="+mn-ea"/>
          <a:cs typeface="+mn-cs"/>
        </a:defRPr>
      </a:lvl5pPr>
      <a:lvl6pPr marL="234000" indent="-23400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Clr>
          <a:schemeClr val="tx2"/>
        </a:buClr>
        <a:buFont typeface="Arial"/>
        <a:buChar char="•"/>
        <a:defRPr sz="2000" b="0" i="0" kern="1200" spc="-40">
          <a:solidFill>
            <a:schemeClr val="tx2"/>
          </a:solidFill>
          <a:latin typeface="Calibri"/>
          <a:ea typeface="+mn-ea"/>
          <a:cs typeface="Calibri"/>
        </a:defRPr>
      </a:lvl6pPr>
      <a:lvl7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 typeface="Arial"/>
        <a:buNone/>
        <a:defRPr sz="2000" b="0" i="0" kern="1200" spc="-40" baseline="0">
          <a:solidFill>
            <a:schemeClr val="tx2"/>
          </a:solidFill>
          <a:latin typeface="Calibri"/>
          <a:ea typeface="+mn-ea"/>
          <a:cs typeface="Calibri"/>
        </a:defRPr>
      </a:lvl7pPr>
      <a:lvl8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 typeface="Arial"/>
        <a:buNone/>
        <a:defRPr sz="2000" b="0" i="0" kern="1200" spc="-40" baseline="0">
          <a:solidFill>
            <a:schemeClr val="tx2"/>
          </a:solidFill>
          <a:latin typeface="Calibri"/>
          <a:ea typeface="+mn-ea"/>
          <a:cs typeface="Calibri"/>
        </a:defRPr>
      </a:lvl8pPr>
      <a:lvl9pPr marL="0" indent="0" algn="l" defTabSz="457200" rtl="0" eaLnBrk="1" latinLnBrk="0" hangingPunct="1">
        <a:lnSpc>
          <a:spcPct val="90000"/>
        </a:lnSpc>
        <a:spcBef>
          <a:spcPts val="800"/>
        </a:spcBef>
        <a:spcAft>
          <a:spcPts val="500"/>
        </a:spcAft>
        <a:buFont typeface="Arial"/>
        <a:buNone/>
        <a:defRPr sz="2000" b="0" i="0" kern="1200" spc="-40" baseline="0">
          <a:solidFill>
            <a:schemeClr val="tx2"/>
          </a:solidFill>
          <a:latin typeface="Calibri"/>
          <a:ea typeface="+mn-ea"/>
          <a:cs typeface="Calibri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135563" y="1400844"/>
            <a:ext cx="6840000" cy="1470025"/>
          </a:xfrm>
        </p:spPr>
        <p:txBody>
          <a:bodyPr>
            <a:normAutofit fontScale="90000"/>
          </a:bodyPr>
          <a:lstStyle/>
          <a:p>
            <a:r>
              <a:rPr lang="is-IS" dirty="0"/>
              <a:t/>
            </a:r>
            <a:br>
              <a:rPr lang="is-IS" dirty="0"/>
            </a:br>
            <a:r>
              <a:rPr lang="is-IS" sz="4400" b="1" dirty="0"/>
              <a:t>ENTERPRISE RISK MANAGEMENT</a:t>
            </a:r>
            <a:r>
              <a:rPr lang="is-IS" dirty="0"/>
              <a:t/>
            </a:r>
            <a:br>
              <a:rPr lang="is-IS" dirty="0"/>
            </a:br>
            <a:endParaRPr lang="is-I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s-IS" sz="2800" dirty="0"/>
              <a:t>PRESENTATION TO THE CREDITINFO ACADEMY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spc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Megan Deane, </a:t>
            </a:r>
            <a:r>
              <a:rPr lang="en-US" b="1" spc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CEO </a:t>
            </a:r>
          </a:p>
          <a:p>
            <a:r>
              <a:rPr lang="en-US" b="1" spc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spc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CREDITINFO </a:t>
            </a:r>
            <a:r>
              <a:rPr lang="en-US" b="1" spc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JAMAICA LIMITED</a:t>
            </a: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78004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95286"/>
            <a:ext cx="10993581" cy="974618"/>
          </a:xfrm>
        </p:spPr>
        <p:txBody>
          <a:bodyPr>
            <a:noAutofit/>
          </a:bodyPr>
          <a:lstStyle/>
          <a:p>
            <a:r>
              <a:rPr lang="en-JM" sz="4800" b="1" dirty="0" smtClean="0"/>
              <a:t>Assessment Of Organisational Impact</a:t>
            </a:r>
            <a:endParaRPr lang="en-JM" sz="4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116153"/>
              </p:ext>
            </p:extLst>
          </p:nvPr>
        </p:nvGraphicFramePr>
        <p:xfrm>
          <a:off x="498764" y="1474788"/>
          <a:ext cx="11409218" cy="5313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442"/>
                <a:gridCol w="2277587"/>
                <a:gridCol w="749734"/>
                <a:gridCol w="6338455"/>
              </a:tblGrid>
              <a:tr h="370840">
                <a:tc>
                  <a:txBody>
                    <a:bodyPr/>
                    <a:lstStyle/>
                    <a:p>
                      <a:endParaRPr lang="en-J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J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J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JM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Grading </a:t>
                      </a:r>
                      <a:endParaRPr lang="en-JM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Description - Financial</a:t>
                      </a:r>
                      <a:endParaRPr lang="en-JM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 /Or </a:t>
                      </a:r>
                      <a:endParaRPr lang="en-JM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Description – Non-financial </a:t>
                      </a:r>
                      <a:endParaRPr lang="en-JM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 – </a:t>
                      </a:r>
                      <a:r>
                        <a:rPr lang="en-JM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Catastrophic </a:t>
                      </a:r>
                      <a:endParaRPr lang="en-JM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Greater than &gt; </a:t>
                      </a:r>
                      <a:r>
                        <a:rPr lang="en-JM" sz="2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€s/$s??? </a:t>
                      </a:r>
                      <a:endParaRPr lang="en-JM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JM" sz="24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</a:t>
                      </a:r>
                      <a:endParaRPr lang="en-JM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Loss of ability to sustain on-going operations. A situation that would cause CIJ to cease operations for a sustained period, with grave adverse effects on its customers and other key stakeholders </a:t>
                      </a:r>
                      <a:endParaRPr lang="en-JM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–</a:t>
                      </a:r>
                      <a:r>
                        <a:rPr lang="en-JM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Major </a:t>
                      </a:r>
                      <a:endParaRPr lang="en-JM" sz="3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Greater than </a:t>
                      </a:r>
                      <a:r>
                        <a:rPr lang="en-JM" sz="2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&gt; </a:t>
                      </a:r>
                      <a:r>
                        <a:rPr kumimoji="0" lang="en-JM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€s/$s??? </a:t>
                      </a:r>
                      <a:endParaRPr lang="en-JM" sz="3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JM" sz="2400" b="1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endParaRPr lang="en-JM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Reduced ability to achieve business objectives (i.e. loss of key suppliers, loss of key employees, short term loss of production capability, and reduction in quality.) </a:t>
                      </a:r>
                      <a:endParaRPr lang="en-JM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89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964" y="295286"/>
            <a:ext cx="10827327" cy="974618"/>
          </a:xfrm>
        </p:spPr>
        <p:txBody>
          <a:bodyPr>
            <a:normAutofit/>
          </a:bodyPr>
          <a:lstStyle/>
          <a:p>
            <a:r>
              <a:rPr lang="en-JM" sz="4800" b="1" dirty="0">
                <a:solidFill>
                  <a:srgbClr val="323232"/>
                </a:solidFill>
              </a:rPr>
              <a:t>ASSESSMENT OF ORGANISATIONAL IMPACT</a:t>
            </a:r>
            <a:endParaRPr lang="en-JM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684578"/>
              </p:ext>
            </p:extLst>
          </p:nvPr>
        </p:nvGraphicFramePr>
        <p:xfrm>
          <a:off x="727364" y="1310747"/>
          <a:ext cx="11055927" cy="5663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59"/>
                <a:gridCol w="2098570"/>
                <a:gridCol w="670925"/>
                <a:gridCol w="6546273"/>
              </a:tblGrid>
              <a:tr h="370840">
                <a:tc>
                  <a:txBody>
                    <a:bodyPr/>
                    <a:lstStyle/>
                    <a:p>
                      <a:endParaRPr lang="en-JM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J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JM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JM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Grading </a:t>
                      </a:r>
                      <a:endParaRPr lang="en-JM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Description - Financial</a:t>
                      </a:r>
                      <a:endParaRPr lang="en-JM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 /Or </a:t>
                      </a:r>
                      <a:endParaRPr lang="en-JM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Description – Non-financial </a:t>
                      </a:r>
                      <a:endParaRPr lang="en-JM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–</a:t>
                      </a: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Moderate </a:t>
                      </a:r>
                      <a:endParaRPr lang="en-JM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JM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Between </a:t>
                      </a:r>
                      <a:r>
                        <a:rPr kumimoji="0" lang="en-JM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 </a:t>
                      </a:r>
                      <a:r>
                        <a:rPr kumimoji="0" lang="en-JM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 </a:t>
                      </a:r>
                      <a:r>
                        <a:rPr kumimoji="0" lang="en-JM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 </a:t>
                      </a:r>
                      <a:endParaRPr kumimoji="0" lang="en-JM" sz="2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endParaRPr lang="en-JM" sz="3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Disruption to normal operations with a limited effect on achievement of business unit strategy and objectives. </a:t>
                      </a:r>
                      <a:endParaRPr lang="en-JM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– </a:t>
                      </a: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</a:t>
                      </a:r>
                      <a:endParaRPr lang="en-JM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Between </a:t>
                      </a:r>
                      <a:r>
                        <a:rPr kumimoji="0" lang="en-JM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 </a:t>
                      </a:r>
                      <a:r>
                        <a:rPr lang="en-JM" sz="2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JM" sz="2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 </a:t>
                      </a:r>
                      <a:r>
                        <a:rPr kumimoji="0" lang="en-JM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 </a:t>
                      </a:r>
                      <a:endParaRPr lang="en-JM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endParaRPr lang="en-JM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 material impact on on-going operations and on the achievement of business strategy and objectives. </a:t>
                      </a:r>
                      <a:endParaRPr lang="en-JM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3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– </a:t>
                      </a: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Insignificant </a:t>
                      </a:r>
                      <a:endParaRPr lang="en-JM" sz="32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JM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Between </a:t>
                      </a:r>
                      <a:r>
                        <a:rPr kumimoji="0" lang="en-JM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 </a:t>
                      </a:r>
                      <a:r>
                        <a:rPr kumimoji="0" lang="en-JM" sz="2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 </a:t>
                      </a:r>
                      <a:r>
                        <a:rPr kumimoji="0" lang="en-JM" sz="2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€s/$s? </a:t>
                      </a:r>
                      <a:endParaRPr kumimoji="0" lang="en-JM" sz="2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endParaRPr lang="en-JM" sz="3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2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 material impact on on-going operations and on the achievement of business strategy and objectives. </a:t>
                      </a:r>
                      <a:endParaRPr lang="en-JM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25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590" y="528961"/>
            <a:ext cx="9961906" cy="828120"/>
          </a:xfrm>
        </p:spPr>
        <p:txBody>
          <a:bodyPr>
            <a:normAutofit/>
          </a:bodyPr>
          <a:lstStyle/>
          <a:p>
            <a:r>
              <a:rPr lang="en-JM" sz="4800" b="1" dirty="0" smtClean="0"/>
              <a:t>Quantifying Risk Tolerances</a:t>
            </a:r>
            <a:endParaRPr lang="en-JM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206" y="1388366"/>
            <a:ext cx="10946674" cy="5182251"/>
          </a:xfrm>
        </p:spPr>
        <p:txBody>
          <a:bodyPr>
            <a:normAutofit lnSpcReduction="10000"/>
          </a:bodyPr>
          <a:lstStyle/>
          <a:p>
            <a:r>
              <a:rPr lang="en-JM" sz="2800" dirty="0"/>
              <a:t>In quantifying the financial impact, </a:t>
            </a:r>
            <a:r>
              <a:rPr lang="en-JM" sz="2800" dirty="0" smtClean="0"/>
              <a:t>first </a:t>
            </a:r>
            <a:r>
              <a:rPr lang="en-JM" sz="2800" dirty="0"/>
              <a:t>seek to establish the upper limit that must be exceeded before a risk is considered to be catastrophic. The reference point to this upper limit, should include reference to, but not limited to one of the following : </a:t>
            </a:r>
          </a:p>
          <a:p>
            <a:r>
              <a:rPr lang="en-JM" sz="2800" dirty="0"/>
              <a:t>1. Estimates based on 5% of the actual profit or loss for the last financial year or the average for ensuing years. </a:t>
            </a:r>
          </a:p>
          <a:p>
            <a:r>
              <a:rPr lang="en-JM" sz="2800" dirty="0"/>
              <a:t>2. A percentage of Shareholders’ Equity for the last financial year </a:t>
            </a:r>
          </a:p>
          <a:p>
            <a:r>
              <a:rPr lang="en-JM" sz="2800" dirty="0"/>
              <a:t>3. A percentage of Revenue for the last financial year </a:t>
            </a:r>
            <a:endParaRPr lang="en-JM" sz="2800" dirty="0" smtClean="0"/>
          </a:p>
          <a:p>
            <a:r>
              <a:rPr lang="en-JM" sz="2800" dirty="0" smtClean="0"/>
              <a:t>Once </a:t>
            </a:r>
            <a:r>
              <a:rPr lang="en-JM" sz="2800" dirty="0"/>
              <a:t>the upper limit is established, the other bands (i.e. Major, Moderate etc.) can be established by applying a factor of 40% - 60% to the previous band’s upper limit. Therefore, the lower limit for Major would be 60% of the limit for Catastrophic, the lower limit for Moderate would be 60% of the upper limit for Major etc. </a:t>
            </a:r>
            <a:r>
              <a:rPr lang="en-JM" sz="2400" dirty="0"/>
              <a:t>	</a:t>
            </a:r>
          </a:p>
          <a:p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35032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086" y="295286"/>
            <a:ext cx="10231041" cy="828120"/>
          </a:xfrm>
        </p:spPr>
        <p:txBody>
          <a:bodyPr>
            <a:normAutofit/>
          </a:bodyPr>
          <a:lstStyle/>
          <a:p>
            <a:r>
              <a:rPr lang="en-JM" sz="4800" b="1" dirty="0" smtClean="0"/>
              <a:t>ERM - Risk Analysis Matrix (Inherent) </a:t>
            </a:r>
            <a:endParaRPr lang="en-JM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981398"/>
              </p:ext>
            </p:extLst>
          </p:nvPr>
        </p:nvGraphicFramePr>
        <p:xfrm>
          <a:off x="1118222" y="1269914"/>
          <a:ext cx="8469915" cy="5302090"/>
        </p:xfrm>
        <a:graphic>
          <a:graphicData uri="http://schemas.openxmlformats.org/drawingml/2006/table">
            <a:tbl>
              <a:tblPr firstRow="1" firstCol="1" bandRow="1"/>
              <a:tblGrid>
                <a:gridCol w="2980156"/>
                <a:gridCol w="2978412"/>
                <a:gridCol w="2511347"/>
              </a:tblGrid>
              <a:tr h="1904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Impact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Frequency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Inherent Risk Rating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90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Catastrophic </a:t>
                      </a:r>
                      <a:endParaRPr lang="en-JM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Daily </a:t>
                      </a:r>
                      <a:endParaRPr lang="en-JM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90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Catastrophic </a:t>
                      </a:r>
                      <a:endParaRPr lang="en-JM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Monthly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90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Catastrophic </a:t>
                      </a:r>
                      <a:endParaRPr lang="en-JM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Quarterly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90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Catastrophic </a:t>
                      </a:r>
                      <a:endParaRPr lang="en-JM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Annually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Very High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90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Catastrophic </a:t>
                      </a:r>
                      <a:endParaRPr lang="en-JM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 2 yrs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Very High </a:t>
                      </a:r>
                      <a:endParaRPr lang="en-JM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Major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Daily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Major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Monthly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Major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Quarterly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Major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Annually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Major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Over 2 yrs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Daily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Monthly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Quarterly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Annually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Over 2 </a:t>
                      </a:r>
                      <a:r>
                        <a:rPr lang="en-JM" sz="1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yrs</a:t>
                      </a: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Daily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Monthly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Quarterly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Annually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Minor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Over 2 </a:t>
                      </a:r>
                      <a:r>
                        <a:rPr lang="en-JM" sz="12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yrs</a:t>
                      </a: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Daily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Monthly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Quarterly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Annually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20378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Over 2 yrs </a:t>
                      </a:r>
                      <a:endParaRPr lang="en-JM" sz="1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75" marR="598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211" y="295286"/>
            <a:ext cx="10204916" cy="974618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ERM - Inherent</a:t>
            </a:r>
            <a:r>
              <a:rPr lang="en-US" sz="5400" b="1" dirty="0" smtClean="0"/>
              <a:t> Risk Rating </a:t>
            </a:r>
            <a:endParaRPr lang="en-JM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646" y="1311900"/>
            <a:ext cx="11051177" cy="4817387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JM" sz="4800" b="1" dirty="0"/>
              <a:t>E: </a:t>
            </a:r>
            <a:r>
              <a:rPr lang="en-JM" sz="4800" dirty="0"/>
              <a:t>	</a:t>
            </a:r>
            <a:r>
              <a:rPr lang="en-JM" sz="4800" dirty="0" smtClean="0"/>
              <a:t>  Extreme risk -  </a:t>
            </a:r>
            <a:r>
              <a:rPr lang="en-JM" sz="1800" b="1" dirty="0">
                <a:solidFill>
                  <a:srgbClr val="323232"/>
                </a:solidFill>
              </a:rPr>
              <a:t>Immediate action required by executive management and the Board</a:t>
            </a:r>
            <a:endParaRPr lang="en-JM" sz="1600" b="1" dirty="0">
              <a:solidFill>
                <a:srgbClr val="323232"/>
              </a:solidFill>
            </a:endParaRPr>
          </a:p>
          <a:p>
            <a:r>
              <a:rPr lang="en-JM" sz="4800" b="1" dirty="0" smtClean="0"/>
              <a:t>VH:  </a:t>
            </a:r>
            <a:r>
              <a:rPr lang="en-JM" sz="4800" dirty="0" smtClean="0"/>
              <a:t>Very </a:t>
            </a:r>
            <a:r>
              <a:rPr lang="en-JM" sz="4800" dirty="0"/>
              <a:t>high </a:t>
            </a:r>
            <a:r>
              <a:rPr lang="en-JM" sz="4800" dirty="0" smtClean="0"/>
              <a:t>risk - </a:t>
            </a:r>
            <a:r>
              <a:rPr lang="en-JM" sz="1800" b="1" dirty="0" smtClean="0">
                <a:solidFill>
                  <a:srgbClr val="323232"/>
                </a:solidFill>
              </a:rPr>
              <a:t>Executive </a:t>
            </a:r>
            <a:r>
              <a:rPr lang="en-JM" sz="1800" b="1" dirty="0">
                <a:solidFill>
                  <a:srgbClr val="323232"/>
                </a:solidFill>
              </a:rPr>
              <a:t>management attention is needed</a:t>
            </a:r>
            <a:endParaRPr lang="en-JM" sz="4800" b="1" dirty="0"/>
          </a:p>
          <a:p>
            <a:r>
              <a:rPr lang="en-JM" sz="4800" b="1" dirty="0"/>
              <a:t>H: </a:t>
            </a:r>
            <a:r>
              <a:rPr lang="en-JM" sz="4800" dirty="0"/>
              <a:t>	</a:t>
            </a:r>
            <a:r>
              <a:rPr lang="en-JM" sz="4800" dirty="0" smtClean="0"/>
              <a:t>  High risk - </a:t>
            </a:r>
            <a:r>
              <a:rPr lang="en-JM" sz="1800" b="1" dirty="0" smtClean="0">
                <a:solidFill>
                  <a:srgbClr val="323232"/>
                </a:solidFill>
              </a:rPr>
              <a:t>Executive </a:t>
            </a:r>
            <a:r>
              <a:rPr lang="en-JM" sz="1800" b="1" dirty="0">
                <a:solidFill>
                  <a:srgbClr val="323232"/>
                </a:solidFill>
              </a:rPr>
              <a:t>management attention is </a:t>
            </a:r>
            <a:r>
              <a:rPr lang="en-JM" sz="1800" b="1" dirty="0" smtClean="0">
                <a:solidFill>
                  <a:srgbClr val="323232"/>
                </a:solidFill>
              </a:rPr>
              <a:t>needed</a:t>
            </a:r>
            <a:endParaRPr lang="en-JM" sz="1800" b="1" dirty="0" smtClean="0"/>
          </a:p>
          <a:p>
            <a:r>
              <a:rPr lang="en-JM" sz="4800" b="1" dirty="0" smtClean="0"/>
              <a:t>M: </a:t>
            </a:r>
            <a:r>
              <a:rPr lang="en-JM" sz="4800" dirty="0" smtClean="0"/>
              <a:t>	  Moderate risk - </a:t>
            </a:r>
            <a:r>
              <a:rPr lang="en-JM" sz="1800" b="1" dirty="0" smtClean="0">
                <a:solidFill>
                  <a:srgbClr val="323232"/>
                </a:solidFill>
              </a:rPr>
              <a:t>Middle </a:t>
            </a:r>
            <a:r>
              <a:rPr lang="en-JM" sz="1800" b="1" dirty="0">
                <a:solidFill>
                  <a:srgbClr val="323232"/>
                </a:solidFill>
              </a:rPr>
              <a:t>management attention is </a:t>
            </a:r>
            <a:r>
              <a:rPr lang="en-JM" sz="1800" b="1" dirty="0" smtClean="0">
                <a:solidFill>
                  <a:srgbClr val="323232"/>
                </a:solidFill>
              </a:rPr>
              <a:t>needed </a:t>
            </a:r>
            <a:endParaRPr lang="en-JM" sz="4800" b="1" dirty="0" smtClean="0"/>
          </a:p>
          <a:p>
            <a:r>
              <a:rPr lang="en-JM" sz="4800" b="1" dirty="0" smtClean="0"/>
              <a:t>L</a:t>
            </a:r>
            <a:r>
              <a:rPr lang="en-JM" sz="4800" b="1" dirty="0"/>
              <a:t>: </a:t>
            </a:r>
            <a:r>
              <a:rPr lang="en-JM" sz="4800" dirty="0"/>
              <a:t>	</a:t>
            </a:r>
            <a:r>
              <a:rPr lang="en-JM" sz="4800" dirty="0" smtClean="0"/>
              <a:t>  Low risk - </a:t>
            </a:r>
            <a:r>
              <a:rPr lang="en-JM" sz="1800" b="1" dirty="0" smtClean="0">
                <a:solidFill>
                  <a:srgbClr val="323232"/>
                </a:solidFill>
              </a:rPr>
              <a:t>Manage </a:t>
            </a:r>
            <a:r>
              <a:rPr lang="en-JM" sz="1800" b="1" dirty="0">
                <a:solidFill>
                  <a:srgbClr val="323232"/>
                </a:solidFill>
              </a:rPr>
              <a:t>by routine procedures</a:t>
            </a:r>
            <a:endParaRPr lang="en-JM" sz="4800" b="1" dirty="0"/>
          </a:p>
        </p:txBody>
      </p:sp>
    </p:spTree>
    <p:extLst>
      <p:ext uri="{BB962C8B-B14F-4D97-AF65-F5344CB8AC3E}">
        <p14:creationId xmlns:p14="http://schemas.microsoft.com/office/powerpoint/2010/main" val="85907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274" y="295286"/>
            <a:ext cx="10191853" cy="974618"/>
          </a:xfrm>
        </p:spPr>
        <p:txBody>
          <a:bodyPr>
            <a:normAutofit/>
          </a:bodyPr>
          <a:lstStyle/>
          <a:p>
            <a:r>
              <a:rPr lang="en-JM" sz="4800" b="1" dirty="0" smtClean="0"/>
              <a:t>ERM - Risk Register </a:t>
            </a:r>
            <a:endParaRPr lang="en-JM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274" y="1434906"/>
            <a:ext cx="10207569" cy="5052594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JM" sz="4000" dirty="0" smtClean="0"/>
              <a:t>Documents </a:t>
            </a:r>
            <a:r>
              <a:rPr lang="en-JM" sz="4000" dirty="0"/>
              <a:t>the risks identified in each Division or </a:t>
            </a:r>
            <a:r>
              <a:rPr lang="en-JM" sz="4000" dirty="0" smtClean="0"/>
              <a:t>Department</a:t>
            </a:r>
          </a:p>
          <a:p>
            <a:r>
              <a:rPr lang="en-JM" sz="4000" dirty="0"/>
              <a:t> </a:t>
            </a:r>
            <a:r>
              <a:rPr lang="en-JM" sz="4000" dirty="0" smtClean="0"/>
              <a:t>- 		the </a:t>
            </a:r>
            <a:r>
              <a:rPr lang="en-JM" sz="4000" dirty="0"/>
              <a:t>frequency and </a:t>
            </a:r>
            <a:r>
              <a:rPr lang="en-JM" sz="4000" dirty="0" smtClean="0"/>
              <a:t>consequence</a:t>
            </a:r>
          </a:p>
          <a:p>
            <a:r>
              <a:rPr lang="en-JM" sz="4000" dirty="0"/>
              <a:t> </a:t>
            </a:r>
            <a:r>
              <a:rPr lang="en-JM" sz="4000" dirty="0" smtClean="0"/>
              <a:t>- 		impact </a:t>
            </a:r>
            <a:r>
              <a:rPr lang="en-JM" sz="4000" dirty="0"/>
              <a:t>of occurrence of the risks </a:t>
            </a:r>
            <a:r>
              <a:rPr lang="en-JM" sz="4000" dirty="0" smtClean="0"/>
              <a:t> </a:t>
            </a:r>
          </a:p>
          <a:p>
            <a:r>
              <a:rPr lang="en-JM" sz="4000" dirty="0" smtClean="0"/>
              <a:t> - 		the </a:t>
            </a:r>
            <a:r>
              <a:rPr lang="en-JM" sz="4000" dirty="0"/>
              <a:t>controls and action/treatment </a:t>
            </a:r>
            <a:r>
              <a:rPr lang="en-JM" sz="4000" dirty="0" smtClean="0"/>
              <a:t>plans</a:t>
            </a:r>
          </a:p>
          <a:p>
            <a:endParaRPr lang="en-JM" sz="3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JM" sz="4000" dirty="0" smtClean="0"/>
              <a:t>Reviewed and Updated Annually</a:t>
            </a:r>
            <a:endParaRPr lang="en-JM" sz="4000" dirty="0"/>
          </a:p>
        </p:txBody>
      </p:sp>
    </p:spTree>
    <p:extLst>
      <p:ext uri="{BB962C8B-B14F-4D97-AF65-F5344CB8AC3E}">
        <p14:creationId xmlns:p14="http://schemas.microsoft.com/office/powerpoint/2010/main" val="257448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211" y="295286"/>
            <a:ext cx="10204916" cy="974618"/>
          </a:xfrm>
        </p:spPr>
        <p:txBody>
          <a:bodyPr>
            <a:normAutofit/>
          </a:bodyPr>
          <a:lstStyle/>
          <a:p>
            <a:r>
              <a:rPr lang="en-JM" sz="4800" b="1" dirty="0" smtClean="0"/>
              <a:t>ERM - Risk Monitoring Matrix</a:t>
            </a:r>
            <a:endParaRPr lang="en-JM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070617"/>
              </p:ext>
            </p:extLst>
          </p:nvPr>
        </p:nvGraphicFramePr>
        <p:xfrm>
          <a:off x="770708" y="1374411"/>
          <a:ext cx="8921933" cy="5241670"/>
        </p:xfrm>
        <a:graphic>
          <a:graphicData uri="http://schemas.openxmlformats.org/drawingml/2006/table">
            <a:tbl>
              <a:tblPr firstRow="1" firstCol="1" bandRow="1"/>
              <a:tblGrid>
                <a:gridCol w="3139199"/>
                <a:gridCol w="3137363"/>
                <a:gridCol w="2645371"/>
              </a:tblGrid>
              <a:tr h="2508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Inherent Risk Rating</a:t>
                      </a:r>
                      <a:endParaRPr lang="en-JM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 rating</a:t>
                      </a:r>
                      <a:endParaRPr lang="en-JM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Residual Risk Rating</a:t>
                      </a:r>
                      <a:endParaRPr lang="en-JM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88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Excellent 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8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Good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8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Fair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Very High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8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Weak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81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Poor </a:t>
                      </a:r>
                      <a:endParaRPr lang="en-JM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Extreme </a:t>
                      </a:r>
                      <a:endParaRPr lang="en-JM" sz="12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Very 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Moderate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C9C9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</a:tr>
              <a:tr h="2013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 </a:t>
                      </a:r>
                      <a:endParaRPr lang="en-JM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7" marR="643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62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2196" y="295286"/>
            <a:ext cx="11085341" cy="974618"/>
          </a:xfrm>
        </p:spPr>
        <p:txBody>
          <a:bodyPr>
            <a:normAutofit/>
          </a:bodyPr>
          <a:lstStyle/>
          <a:p>
            <a:r>
              <a:rPr lang="en-JM" sz="4800" b="1" dirty="0" smtClean="0"/>
              <a:t>Example: ERM - Risk &amp; Control Assessment</a:t>
            </a:r>
            <a:endParaRPr lang="en-JM" sz="4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534877"/>
              </p:ext>
            </p:extLst>
          </p:nvPr>
        </p:nvGraphicFramePr>
        <p:xfrm>
          <a:off x="679272" y="1436914"/>
          <a:ext cx="8957097" cy="5349240"/>
        </p:xfrm>
        <a:graphic>
          <a:graphicData uri="http://schemas.openxmlformats.org/drawingml/2006/table">
            <a:tbl>
              <a:tblPr firstRow="1" firstCol="1" bandRow="1"/>
              <a:tblGrid>
                <a:gridCol w="1049427"/>
                <a:gridCol w="921447"/>
                <a:gridCol w="1184717"/>
                <a:gridCol w="1382172"/>
                <a:gridCol w="987266"/>
                <a:gridCol w="1005845"/>
                <a:gridCol w="1154791"/>
                <a:gridCol w="1271432"/>
              </a:tblGrid>
              <a:tr h="13805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 Process/ Business Objective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Inherent Risk Rating (Extreme, Very High, High, Moderate, Low)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Current Controls/ Procedures In place to mitigate risk (Y or N)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Response (Prevent; Mitigate, Avoid, Transfer, Accept)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Residual Risk Rating (Extreme, Very High, High, Moderate, Low)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Root Cause / Contributing Factors (where controls are not adequate)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Residual Risk Within Risk Appetite </a:t>
                      </a:r>
                      <a:endParaRPr lang="en-JM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402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Disconnections/ To disconnect all past due customers after thirty (30) days which is sixty (60) days after bill date and thirty (30) days after Due date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Disconnections not taking place and consumers continuing to get service and running up higher delinquency making it harder to collect 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Very High Risk (due to high impact on CIJ’s cash flow and liquidity  and high number of customers to be monitored) 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 – All billings are done at the same date and all collections also reconciled thirty (30) days after.  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Thereafter, Account Managers advised so they can intervene.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Delinquents get: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JM" sz="11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Email/Text  – 35 days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JM" sz="11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Email/Text  – 40 days 3</a:t>
                      </a:r>
                      <a:r>
                        <a:rPr lang="en-JM" sz="11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rd</a:t>
                      </a: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Email/Text  – 45 days 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Disconnection List  generated and sent to Customer Service  on the 58</a:t>
                      </a:r>
                      <a:r>
                        <a:rPr lang="en-JM" sz="11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day for Customer to be disconnected on the 60</a:t>
                      </a:r>
                      <a:r>
                        <a:rPr lang="en-JM" sz="1100" b="1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day 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Risk Prevention 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Procedure will be followed unless recommended by Relationship Manager and approved by Senior Manager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</a:t>
                      </a: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JM" sz="18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JM" sz="11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977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2" y="295286"/>
            <a:ext cx="11120509" cy="974618"/>
          </a:xfrm>
        </p:spPr>
        <p:txBody>
          <a:bodyPr>
            <a:normAutofit/>
          </a:bodyPr>
          <a:lstStyle/>
          <a:p>
            <a:r>
              <a:rPr lang="en-JM" sz="4800" b="1" dirty="0" smtClean="0"/>
              <a:t>Assessment: ERM - Control </a:t>
            </a:r>
            <a:r>
              <a:rPr lang="en-JM" sz="4800" b="1" dirty="0"/>
              <a:t>Rating Matrix </a:t>
            </a:r>
            <a:endParaRPr lang="en-JM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427762"/>
              </p:ext>
            </p:extLst>
          </p:nvPr>
        </p:nvGraphicFramePr>
        <p:xfrm>
          <a:off x="822962" y="1371605"/>
          <a:ext cx="8843553" cy="5252293"/>
        </p:xfrm>
        <a:graphic>
          <a:graphicData uri="http://schemas.openxmlformats.org/drawingml/2006/table">
            <a:tbl>
              <a:tblPr/>
              <a:tblGrid>
                <a:gridCol w="2947851"/>
                <a:gridCol w="2947851"/>
                <a:gridCol w="2947851"/>
              </a:tblGrid>
              <a:tr h="4163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Risk rating–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Documentation &amp; Design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Risk Rating –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Operating Effectiveness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Composite Control Rating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Excellent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Good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Fair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Weak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189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JM" sz="12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Poor </a:t>
                      </a:r>
                      <a:endParaRPr lang="en-JM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56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738" y="295286"/>
            <a:ext cx="10761785" cy="974618"/>
          </a:xfrm>
        </p:spPr>
        <p:txBody>
          <a:bodyPr>
            <a:noAutofit/>
          </a:bodyPr>
          <a:lstStyle/>
          <a:p>
            <a:r>
              <a:rPr lang="en-JM" sz="3800" b="1" dirty="0" smtClean="0"/>
              <a:t>Enterprise Risk Management versus Business Continuity</a:t>
            </a:r>
            <a:endParaRPr lang="en-JM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505" y="1728000"/>
            <a:ext cx="10575338" cy="4759499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/>
              <a:t>Whereas risk management tends to be </a:t>
            </a:r>
            <a:r>
              <a:rPr lang="en-JM" sz="4000" dirty="0" err="1" smtClean="0"/>
              <a:t>preemptive</a:t>
            </a:r>
            <a:r>
              <a:rPr lang="en-JM" sz="4000" dirty="0" smtClean="0"/>
              <a:t>, </a:t>
            </a:r>
            <a:r>
              <a:rPr lang="en-JM" sz="4000" dirty="0"/>
              <a:t> Business Continuity (BCP) was invented to deal with the consequences of realised residual risks. </a:t>
            </a:r>
            <a:endParaRPr lang="en-JM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They are complementary with BCP being the ultimate risk management strategy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/>
              <a:t>At the end of the day, </a:t>
            </a:r>
            <a:r>
              <a:rPr lang="en-JM" sz="4000" dirty="0" smtClean="0"/>
              <a:t>Enterprise </a:t>
            </a:r>
            <a:r>
              <a:rPr lang="en-JM" sz="4000" dirty="0"/>
              <a:t>Risk Management is everyone’s business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JM" sz="4000" dirty="0" smtClean="0"/>
          </a:p>
          <a:p>
            <a:endParaRPr lang="en-JM" sz="4000" dirty="0"/>
          </a:p>
        </p:txBody>
      </p:sp>
    </p:spTree>
    <p:extLst>
      <p:ext uri="{BB962C8B-B14F-4D97-AF65-F5344CB8AC3E}">
        <p14:creationId xmlns:p14="http://schemas.microsoft.com/office/powerpoint/2010/main" val="346783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s-IS" sz="6000" b="1" dirty="0" smtClean="0"/>
              <a:t>What Is Risk Management?</a:t>
            </a:r>
            <a:endParaRPr lang="is-I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sz="5400" dirty="0" smtClean="0"/>
              <a:t>The culture, processes and structures directed towards realising potential opportunities while managing adverse effects</a:t>
            </a:r>
            <a:endParaRPr lang="is-IS" sz="5400" dirty="0"/>
          </a:p>
        </p:txBody>
      </p:sp>
    </p:spTree>
    <p:extLst>
      <p:ext uri="{BB962C8B-B14F-4D97-AF65-F5344CB8AC3E}">
        <p14:creationId xmlns:p14="http://schemas.microsoft.com/office/powerpoint/2010/main" val="24576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800"/>
              </a:spcBef>
              <a:spcAft>
                <a:spcPts val="500"/>
              </a:spcAft>
            </a:pPr>
            <a:r>
              <a:rPr lang="en-JM" sz="6000" b="1" spc="-40" dirty="0">
                <a:solidFill>
                  <a:srgbClr val="323232"/>
                </a:solidFill>
              </a:rPr>
              <a:t>Thank you for your attention!!!!</a:t>
            </a:r>
            <a:br>
              <a:rPr lang="en-JM" sz="6000" b="1" spc="-40" dirty="0">
                <a:solidFill>
                  <a:srgbClr val="323232"/>
                </a:solidFill>
              </a:rPr>
            </a:b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55076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z="6000" b="1" dirty="0" smtClean="0">
                <a:solidFill>
                  <a:srgbClr val="323232"/>
                </a:solidFill>
              </a:rPr>
              <a:t>What Is Risk Management?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709" y="1436914"/>
            <a:ext cx="10325134" cy="5050585"/>
          </a:xfrm>
        </p:spPr>
        <p:txBody>
          <a:bodyPr>
            <a:noAutofit/>
          </a:bodyPr>
          <a:lstStyle/>
          <a:p>
            <a:r>
              <a:rPr lang="en-JM" sz="4400" dirty="0"/>
              <a:t>Risk management is the systematic application of management policies, procedures and practices to establish the context, identify, analyse, evaluate, treat, monitor and communicate risk. </a:t>
            </a:r>
            <a:endParaRPr lang="en-JM" sz="4400" dirty="0" smtClean="0"/>
          </a:p>
          <a:p>
            <a:endParaRPr lang="en-JM" sz="1800" dirty="0"/>
          </a:p>
          <a:p>
            <a:r>
              <a:rPr lang="en-JM" sz="4400" dirty="0" smtClean="0"/>
              <a:t>Risk </a:t>
            </a:r>
            <a:r>
              <a:rPr lang="en-JM" sz="4400" dirty="0"/>
              <a:t>is anything that could thwart the achievement of established objectives of an organisation. </a:t>
            </a:r>
          </a:p>
        </p:txBody>
      </p:sp>
    </p:spTree>
    <p:extLst>
      <p:ext uri="{BB962C8B-B14F-4D97-AF65-F5344CB8AC3E}">
        <p14:creationId xmlns:p14="http://schemas.microsoft.com/office/powerpoint/2010/main" val="48678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220" y="295286"/>
            <a:ext cx="10311779" cy="974618"/>
          </a:xfrm>
        </p:spPr>
        <p:txBody>
          <a:bodyPr>
            <a:noAutofit/>
          </a:bodyPr>
          <a:lstStyle/>
          <a:p>
            <a:r>
              <a:rPr lang="is-IS" sz="6000" b="1" dirty="0" smtClean="0"/>
              <a:t>Risk Management</a:t>
            </a:r>
            <a:endParaRPr lang="is-IS" sz="60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183" y="2014514"/>
            <a:ext cx="5340926" cy="4407067"/>
          </a:xfrm>
        </p:spPr>
      </p:pic>
      <p:sp>
        <p:nvSpPr>
          <p:cNvPr id="5" name="TextBox 4"/>
          <p:cNvSpPr txBox="1"/>
          <p:nvPr/>
        </p:nvSpPr>
        <p:spPr>
          <a:xfrm>
            <a:off x="561109" y="3803073"/>
            <a:ext cx="22652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3200" b="1" dirty="0" smtClean="0">
                <a:solidFill>
                  <a:srgbClr val="646464"/>
                </a:solidFill>
              </a:rPr>
              <a:t>Minimising Losses</a:t>
            </a:r>
            <a:endParaRPr lang="en-JM" sz="3200" b="1" dirty="0">
              <a:solidFill>
                <a:srgbClr val="646464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56963" y="3782291"/>
            <a:ext cx="26392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3200" b="1" dirty="0" smtClean="0">
                <a:solidFill>
                  <a:srgbClr val="646464"/>
                </a:solidFill>
              </a:rPr>
              <a:t>Realising Opportunities for gains</a:t>
            </a:r>
            <a:endParaRPr lang="en-JM" sz="3200" b="1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86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417" y="267150"/>
            <a:ext cx="10393709" cy="974618"/>
          </a:xfrm>
        </p:spPr>
        <p:txBody>
          <a:bodyPr>
            <a:normAutofit/>
          </a:bodyPr>
          <a:lstStyle/>
          <a:p>
            <a:r>
              <a:rPr lang="is-IS" sz="5400" b="1" dirty="0" smtClean="0">
                <a:solidFill>
                  <a:srgbClr val="323232"/>
                </a:solidFill>
              </a:rPr>
              <a:t>Many Types Of Risk Management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046" y="1397727"/>
            <a:ext cx="3756074" cy="530073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/>
              <a:t>Business </a:t>
            </a:r>
            <a:r>
              <a:rPr lang="en-JM" sz="3200" dirty="0" smtClean="0"/>
              <a:t>Continuity</a:t>
            </a:r>
            <a:endParaRPr lang="en-JM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/>
              <a:t>Communication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 smtClean="0"/>
              <a:t>Compliance</a:t>
            </a:r>
            <a:endParaRPr lang="en-JM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/>
              <a:t>Credit </a:t>
            </a:r>
            <a:endParaRPr lang="en-JM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 smtClean="0"/>
              <a:t>Environmental</a:t>
            </a:r>
            <a:endParaRPr lang="en-JM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/>
              <a:t>Financial </a:t>
            </a:r>
            <a:endParaRPr lang="en-JM" sz="32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 smtClean="0"/>
              <a:t>Accounting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 smtClean="0"/>
              <a:t>Tax</a:t>
            </a:r>
            <a:endParaRPr lang="en-JM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/>
              <a:t>Economic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200" dirty="0"/>
              <a:t>Treasury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is-IS" sz="4000" dirty="0">
              <a:solidFill>
                <a:srgbClr val="323232"/>
              </a:solidFill>
            </a:endParaRPr>
          </a:p>
          <a:p>
            <a:endParaRPr lang="en-JM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0"/>
          </p:nvPr>
        </p:nvSpPr>
        <p:spPr>
          <a:xfrm>
            <a:off x="4178104" y="1364565"/>
            <a:ext cx="3432517" cy="5282653"/>
          </a:xfrm>
        </p:spPr>
        <p:txBody>
          <a:bodyPr>
            <a:normAutofit fontScale="62500" lnSpcReduction="2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>
                <a:solidFill>
                  <a:srgbClr val="323232"/>
                </a:solidFill>
              </a:rPr>
              <a:t>Fraud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 smtClean="0">
                <a:solidFill>
                  <a:srgbClr val="323232"/>
                </a:solidFill>
              </a:rPr>
              <a:t>Human </a:t>
            </a:r>
            <a:r>
              <a:rPr lang="en-JM" sz="4800" dirty="0">
                <a:solidFill>
                  <a:srgbClr val="323232"/>
                </a:solidFill>
              </a:rPr>
              <a:t>Resources </a:t>
            </a:r>
            <a:endParaRPr lang="en-JM" sz="4800" dirty="0" smtClean="0">
              <a:solidFill>
                <a:srgbClr val="32323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 smtClean="0">
                <a:solidFill>
                  <a:srgbClr val="323232"/>
                </a:solidFill>
              </a:rPr>
              <a:t>Information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 smtClean="0">
                <a:solidFill>
                  <a:srgbClr val="323232"/>
                </a:solidFill>
              </a:rPr>
              <a:t>Security</a:t>
            </a:r>
            <a:endParaRPr lang="en-JM" sz="4800" dirty="0">
              <a:solidFill>
                <a:srgbClr val="32323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>
                <a:solidFill>
                  <a:srgbClr val="323232"/>
                </a:solidFill>
              </a:rPr>
              <a:t>Industrial Relations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 smtClean="0">
                <a:solidFill>
                  <a:srgbClr val="323232"/>
                </a:solidFill>
              </a:rPr>
              <a:t>Insurance</a:t>
            </a:r>
            <a:endParaRPr lang="en-JM" sz="4800" dirty="0">
              <a:solidFill>
                <a:srgbClr val="32323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>
                <a:solidFill>
                  <a:srgbClr val="323232"/>
                </a:solidFill>
              </a:rPr>
              <a:t>Legal </a:t>
            </a:r>
            <a:endParaRPr lang="en-JM" sz="4800" dirty="0" smtClean="0">
              <a:solidFill>
                <a:srgbClr val="32323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 smtClean="0">
                <a:solidFill>
                  <a:srgbClr val="323232"/>
                </a:solidFill>
              </a:rPr>
              <a:t>Process</a:t>
            </a:r>
            <a:endParaRPr lang="en-JM" sz="4800" dirty="0">
              <a:solidFill>
                <a:srgbClr val="32323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JM" sz="4800" dirty="0">
                <a:solidFill>
                  <a:srgbClr val="323232"/>
                </a:solidFill>
              </a:rPr>
              <a:t>Reputational </a:t>
            </a:r>
            <a:r>
              <a:rPr lang="en-JM" sz="4800" dirty="0" smtClean="0">
                <a:solidFill>
                  <a:srgbClr val="323232"/>
                </a:solidFill>
              </a:rPr>
              <a:t>Social </a:t>
            </a:r>
            <a:endParaRPr lang="en-JM" sz="4800" dirty="0">
              <a:solidFill>
                <a:srgbClr val="323232"/>
              </a:solidFill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JM" sz="4800" spc="0" dirty="0">
                <a:solidFill>
                  <a:srgbClr val="323232"/>
                </a:solidFill>
              </a:rPr>
              <a:t>Technology Risk </a:t>
            </a:r>
          </a:p>
          <a:p>
            <a:endParaRPr lang="en-JM" sz="24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7877908" y="1364564"/>
            <a:ext cx="3635218" cy="52826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500"/>
              </a:spcAft>
              <a:buFontTx/>
              <a:buNone/>
              <a:defRPr sz="2000" b="0" i="0" kern="1200" spc="-4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1pPr>
            <a:lvl2pPr marL="361950" indent="-185738" algn="l" defTabSz="4572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ct val="90000"/>
              <a:buFont typeface="Arial"/>
              <a:buChar char="•"/>
              <a:defRPr sz="1800" kern="1200" spc="-4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536575" indent="-174625" algn="l" defTabSz="4572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Font typeface="Lucida Grande"/>
              <a:buChar char="-"/>
              <a:defRPr sz="1600" kern="1200" spc="-4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712788" indent="-176213" algn="l" defTabSz="4572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Arial"/>
              <a:buChar char="•"/>
              <a:defRPr sz="1600" kern="1200" spc="-4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0" indent="0" algn="l" defTabSz="457200" rtl="0" eaLnBrk="1" latinLnBrk="0" hangingPunct="1">
              <a:lnSpc>
                <a:spcPct val="80000"/>
              </a:lnSpc>
              <a:spcBef>
                <a:spcPts val="1500"/>
              </a:spcBef>
              <a:spcAft>
                <a:spcPts val="300"/>
              </a:spcAft>
              <a:buFontTx/>
              <a:buNone/>
              <a:defRPr sz="2000" b="1" kern="1200" spc="-4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34000" indent="-234000" algn="l" defTabSz="4572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500"/>
              </a:spcAft>
              <a:buClr>
                <a:schemeClr val="tx2"/>
              </a:buClr>
              <a:buFont typeface="Arial"/>
              <a:buChar char="•"/>
              <a:defRPr sz="1800" b="0" i="0" kern="1200" spc="-4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6pPr>
            <a:lvl7pPr marL="0" indent="0" algn="l" defTabSz="4572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500"/>
              </a:spcAft>
              <a:buFont typeface="Arial"/>
              <a:buNone/>
              <a:defRPr sz="1800" b="0" i="0" kern="1200" spc="-40" baseline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7pPr>
            <a:lvl8pPr marL="0" indent="0" algn="l" defTabSz="4572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500"/>
              </a:spcAft>
              <a:buFont typeface="Arial"/>
              <a:buNone/>
              <a:defRPr sz="1800" b="0" i="0" kern="1200" spc="-40" baseline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8pPr>
            <a:lvl9pPr marL="0" indent="0" algn="l" defTabSz="4572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500"/>
              </a:spcAft>
              <a:buFont typeface="Arial"/>
              <a:buNone/>
              <a:defRPr sz="1800" b="0" i="0" kern="1200" spc="-40" baseline="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000" dirty="0">
                <a:solidFill>
                  <a:srgbClr val="323232"/>
                </a:solidFill>
              </a:rPr>
              <a:t>Strategic </a:t>
            </a:r>
            <a:endParaRPr lang="en-JM" sz="3000" dirty="0" smtClean="0">
              <a:solidFill>
                <a:srgbClr val="32323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000" dirty="0" smtClean="0">
                <a:solidFill>
                  <a:srgbClr val="323232"/>
                </a:solidFill>
              </a:rPr>
              <a:t>Political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000" dirty="0" smtClean="0">
                <a:solidFill>
                  <a:srgbClr val="323232"/>
                </a:solidFill>
              </a:rPr>
              <a:t>Project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000" dirty="0" smtClean="0">
                <a:solidFill>
                  <a:srgbClr val="323232"/>
                </a:solidFill>
              </a:rPr>
              <a:t> Quality</a:t>
            </a:r>
            <a:endParaRPr lang="en-JM" sz="3000" dirty="0">
              <a:solidFill>
                <a:srgbClr val="32323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000" dirty="0">
                <a:solidFill>
                  <a:srgbClr val="323232"/>
                </a:solidFill>
              </a:rPr>
              <a:t>Physical Infrastructure </a:t>
            </a:r>
            <a:endParaRPr lang="en-JM" sz="3000" dirty="0" smtClean="0">
              <a:solidFill>
                <a:srgbClr val="32323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000" dirty="0" smtClean="0">
                <a:solidFill>
                  <a:srgbClr val="323232"/>
                </a:solidFill>
              </a:rPr>
              <a:t>Physical </a:t>
            </a:r>
            <a:r>
              <a:rPr lang="en-JM" sz="3000" dirty="0">
                <a:solidFill>
                  <a:srgbClr val="323232"/>
                </a:solidFill>
              </a:rPr>
              <a:t>Security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JM" sz="3000" dirty="0" smtClean="0">
                <a:solidFill>
                  <a:srgbClr val="323232"/>
                </a:solidFill>
              </a:rPr>
              <a:t>Third Party</a:t>
            </a:r>
            <a:endParaRPr lang="en-JM" sz="3000" dirty="0"/>
          </a:p>
        </p:txBody>
      </p:sp>
    </p:spTree>
    <p:extLst>
      <p:ext uri="{BB962C8B-B14F-4D97-AF65-F5344CB8AC3E}">
        <p14:creationId xmlns:p14="http://schemas.microsoft.com/office/powerpoint/2010/main" val="160225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221" y="295286"/>
            <a:ext cx="10374124" cy="974618"/>
          </a:xfrm>
        </p:spPr>
        <p:txBody>
          <a:bodyPr>
            <a:noAutofit/>
          </a:bodyPr>
          <a:lstStyle/>
          <a:p>
            <a:r>
              <a:rPr lang="is-IS" sz="6000" b="1" dirty="0" smtClean="0">
                <a:solidFill>
                  <a:srgbClr val="323232"/>
                </a:solidFill>
              </a:rPr>
              <a:t>Enterprise Risk Management</a:t>
            </a:r>
            <a:endParaRPr lang="is-I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57" y="1410790"/>
            <a:ext cx="10545288" cy="5076710"/>
          </a:xfrm>
        </p:spPr>
        <p:txBody>
          <a:bodyPr>
            <a:noAutofit/>
          </a:bodyPr>
          <a:lstStyle/>
          <a:p>
            <a:endParaRPr lang="en-US" sz="900" dirty="0" smtClean="0"/>
          </a:p>
          <a:p>
            <a:r>
              <a:rPr lang="en-US" sz="4800" dirty="0" smtClean="0"/>
              <a:t>Enterprise Risk Management (ERM) analysis </a:t>
            </a:r>
            <a:r>
              <a:rPr lang="en-US" sz="4800" dirty="0"/>
              <a:t>is the process of identifying and assessing </a:t>
            </a:r>
            <a:r>
              <a:rPr lang="en-US" sz="4800" dirty="0" smtClean="0"/>
              <a:t>which of the many risks affect a particular company and </a:t>
            </a:r>
            <a:r>
              <a:rPr lang="en-US" sz="4800" dirty="0"/>
              <a:t>could thwart the achievement of </a:t>
            </a:r>
            <a:r>
              <a:rPr lang="en-US" sz="4800" dirty="0" smtClean="0"/>
              <a:t>the company’s </a:t>
            </a:r>
            <a:r>
              <a:rPr lang="en-US" sz="4800" dirty="0"/>
              <a:t>business objectives and even cause the company to go out of business</a:t>
            </a:r>
            <a:endParaRPr lang="is-IS" sz="4800" dirty="0"/>
          </a:p>
        </p:txBody>
      </p:sp>
    </p:spTree>
    <p:extLst>
      <p:ext uri="{BB962C8B-B14F-4D97-AF65-F5344CB8AC3E}">
        <p14:creationId xmlns:p14="http://schemas.microsoft.com/office/powerpoint/2010/main" val="239841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220" y="295286"/>
            <a:ext cx="10353343" cy="974618"/>
          </a:xfrm>
        </p:spPr>
        <p:txBody>
          <a:bodyPr>
            <a:noAutofit/>
          </a:bodyPr>
          <a:lstStyle/>
          <a:p>
            <a:r>
              <a:rPr lang="is-IS" sz="6000" b="1" dirty="0" smtClean="0"/>
              <a:t>Risk Management Standards</a:t>
            </a:r>
            <a:endParaRPr lang="is-I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en-JM" sz="4800" dirty="0"/>
              <a:t>RIMS Risk Maturity Model (</a:t>
            </a:r>
            <a:r>
              <a:rPr lang="en-JM" sz="4800" dirty="0" smtClean="0"/>
              <a:t>RMM)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n-JM" sz="4800" dirty="0"/>
              <a:t>COSO "Enterprise Risk Management-Integrated Framework" </a:t>
            </a:r>
            <a:endParaRPr lang="en-JM" sz="4800" dirty="0" smtClean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s-IS" sz="4800" dirty="0" smtClean="0"/>
              <a:t>Casualty </a:t>
            </a:r>
            <a:r>
              <a:rPr lang="is-IS" sz="4800" dirty="0"/>
              <a:t>Actuarial Society </a:t>
            </a:r>
            <a:r>
              <a:rPr lang="is-IS" sz="4800" dirty="0" smtClean="0"/>
              <a:t>framework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s-IS" sz="4800" dirty="0" smtClean="0"/>
              <a:t>ISO 31000:2009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s-IS" sz="4800" dirty="0" smtClean="0"/>
              <a:t>AS/NSZ 4360:2004</a:t>
            </a:r>
            <a:endParaRPr lang="is-IS" sz="4800" dirty="0"/>
          </a:p>
        </p:txBody>
      </p:sp>
    </p:spTree>
    <p:extLst>
      <p:ext uri="{BB962C8B-B14F-4D97-AF65-F5344CB8AC3E}">
        <p14:creationId xmlns:p14="http://schemas.microsoft.com/office/powerpoint/2010/main" val="170913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221" y="295286"/>
            <a:ext cx="10374124" cy="974618"/>
          </a:xfrm>
        </p:spPr>
        <p:txBody>
          <a:bodyPr>
            <a:normAutofit/>
          </a:bodyPr>
          <a:lstStyle/>
          <a:p>
            <a:r>
              <a:rPr lang="is-IS" sz="4800" b="1" dirty="0" smtClean="0"/>
              <a:t>Steps In Enterprise Risk Management</a:t>
            </a:r>
            <a:endParaRPr lang="is-I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978" y="1378634"/>
            <a:ext cx="10476865" cy="5331655"/>
          </a:xfrm>
        </p:spPr>
        <p:txBody>
          <a:bodyPr>
            <a:no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US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various processes carried out in the different areas of the </a:t>
            </a:r>
            <a:r>
              <a:rPr lang="en-US" sz="36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</a:t>
            </a:r>
            <a:r>
              <a:rPr lang="en-US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their periodicity; </a:t>
            </a:r>
            <a:endParaRPr lang="en-JM" sz="3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</a:t>
            </a:r>
            <a:r>
              <a:rPr lang="en-US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risks associated with each of those processes; </a:t>
            </a:r>
            <a:endParaRPr lang="en-JM" sz="3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Assess </a:t>
            </a:r>
            <a:r>
              <a:rPr lang="en-US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level of impact on CIJ if that risk is not managed/mitigated; </a:t>
            </a:r>
            <a:endParaRPr lang="en-JM" sz="3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</a:t>
            </a:r>
            <a:r>
              <a:rPr lang="en-US" sz="3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rate the controls that are in place to manage/mitigate the risk.</a:t>
            </a:r>
            <a:endParaRPr lang="en-JM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06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sz="4800" b="1" dirty="0">
                <a:solidFill>
                  <a:srgbClr val="323232"/>
                </a:solidFill>
              </a:rPr>
              <a:t>Enterprise Risk </a:t>
            </a:r>
            <a:r>
              <a:rPr lang="is-IS" sz="4800" b="1" dirty="0" smtClean="0">
                <a:solidFill>
                  <a:srgbClr val="323232"/>
                </a:solidFill>
              </a:rPr>
              <a:t>Management – How much?</a:t>
            </a:r>
            <a:endParaRPr lang="en-JM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8221" y="1420837"/>
            <a:ext cx="9977622" cy="5289451"/>
          </a:xfrm>
        </p:spPr>
        <p:txBody>
          <a:bodyPr>
            <a:no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A lot of it is intuitive – Do the right thing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Environment dependent – </a:t>
            </a:r>
            <a:r>
              <a:rPr lang="en-JM" sz="4000" dirty="0" smtClean="0">
                <a:solidFill>
                  <a:srgbClr val="323232"/>
                </a:solidFill>
              </a:rPr>
              <a:t>Industry; Culture</a:t>
            </a:r>
            <a:endParaRPr lang="en-JM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Board and Management Dependent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Can operate at different levels-ERMC; RM; RC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Can cause paralysis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Can make the difference between success and failure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JM" sz="4000" dirty="0" smtClean="0"/>
              <a:t>How to strike the right balance</a:t>
            </a:r>
            <a:endParaRPr lang="en-JM" sz="4000" dirty="0"/>
          </a:p>
        </p:txBody>
      </p:sp>
    </p:spTree>
    <p:extLst>
      <p:ext uri="{BB962C8B-B14F-4D97-AF65-F5344CB8AC3E}">
        <p14:creationId xmlns:p14="http://schemas.microsoft.com/office/powerpoint/2010/main" val="206143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editinfo template">
  <a:themeElements>
    <a:clrScheme name="Creditinfo Colors">
      <a:dk1>
        <a:srgbClr val="000000"/>
      </a:dk1>
      <a:lt1>
        <a:sysClr val="window" lastClr="FFFFFF"/>
      </a:lt1>
      <a:dk2>
        <a:srgbClr val="323232"/>
      </a:dk2>
      <a:lt2>
        <a:srgbClr val="B1B1B1"/>
      </a:lt2>
      <a:accent1>
        <a:srgbClr val="C70F11"/>
      </a:accent1>
      <a:accent2>
        <a:srgbClr val="951215"/>
      </a:accent2>
      <a:accent3>
        <a:srgbClr val="8F8B27"/>
      </a:accent3>
      <a:accent4>
        <a:srgbClr val="A94E00"/>
      </a:accent4>
      <a:accent5>
        <a:srgbClr val="63313F"/>
      </a:accent5>
      <a:accent6>
        <a:srgbClr val="008275"/>
      </a:accent6>
      <a:hlink>
        <a:srgbClr val="81B1E5"/>
      </a:hlink>
      <a:folHlink>
        <a:srgbClr val="9D50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2"/>
          </a:solidFill>
          <a:prstDash val="dot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>
            <a:solidFill>
              <a:srgbClr val="646464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Siminn_Snidmat_2013.thmx</Template>
  <TotalTime>18742</TotalTime>
  <Words>1243</Words>
  <Application>Microsoft Office PowerPoint</Application>
  <PresentationFormat>Custom</PresentationFormat>
  <Paragraphs>385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Creditinfo template</vt:lpstr>
      <vt:lpstr> ENTERPRISE RISK MANAGEMENT </vt:lpstr>
      <vt:lpstr>What Is Risk Management?</vt:lpstr>
      <vt:lpstr>What Is Risk Management?</vt:lpstr>
      <vt:lpstr>Risk Management</vt:lpstr>
      <vt:lpstr>Many Types Of Risk Management</vt:lpstr>
      <vt:lpstr>Enterprise Risk Management</vt:lpstr>
      <vt:lpstr>Risk Management Standards</vt:lpstr>
      <vt:lpstr>Steps In Enterprise Risk Management</vt:lpstr>
      <vt:lpstr>Enterprise Risk Management – How much?</vt:lpstr>
      <vt:lpstr>Assessment Of Organisational Impact</vt:lpstr>
      <vt:lpstr>ASSESSMENT OF ORGANISATIONAL IMPACT</vt:lpstr>
      <vt:lpstr>Quantifying Risk Tolerances</vt:lpstr>
      <vt:lpstr>ERM - Risk Analysis Matrix (Inherent) </vt:lpstr>
      <vt:lpstr>ERM - Inherent Risk Rating </vt:lpstr>
      <vt:lpstr>ERM - Risk Register </vt:lpstr>
      <vt:lpstr>ERM - Risk Monitoring Matrix</vt:lpstr>
      <vt:lpstr>Example: ERM - Risk &amp; Control Assessment</vt:lpstr>
      <vt:lpstr>Assessment: ERM - Control Rating Matrix </vt:lpstr>
      <vt:lpstr>Enterprise Risk Management versus Business Continuity</vt:lpstr>
      <vt:lpstr>Thank you for your attention!!!! </vt:lpstr>
    </vt:vector>
  </TitlesOfParts>
  <Company>Síminn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Ágústa S. Guðjónsdóttir</dc:creator>
  <cp:lastModifiedBy>Emma</cp:lastModifiedBy>
  <cp:revision>262</cp:revision>
  <dcterms:created xsi:type="dcterms:W3CDTF">2012-10-02T12:56:08Z</dcterms:created>
  <dcterms:modified xsi:type="dcterms:W3CDTF">2014-02-13T08:12:25Z</dcterms:modified>
</cp:coreProperties>
</file>