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rts/chart1.xml" ContentType="application/vnd.openxmlformats-officedocument.drawingml.chart+xml"/>
  <Override PartName="/ppt/notesSlides/notesSlide5.xml" ContentType="application/vnd.openxmlformats-officedocument.presentationml.notesSlide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drawings/drawing1.xml" ContentType="application/vnd.openxmlformats-officedocument.drawingml.chartshapes+xml"/>
  <Override PartName="/ppt/charts/chart9.xml" ContentType="application/vnd.openxmlformats-officedocument.drawingml.chart+xml"/>
  <Override PartName="/ppt/charts/chart10.xml" ContentType="application/vnd.openxmlformats-officedocument.drawingml.chart+xml"/>
  <Override PartName="/ppt/charts/chart11.xml" ContentType="application/vnd.openxmlformats-officedocument.drawingml.chart+xml"/>
  <Override PartName="/ppt/charts/chart12.xml" ContentType="application/vnd.openxmlformats-officedocument.drawingml.chart+xml"/>
  <Override PartName="/ppt/charts/chart13.xml" ContentType="application/vnd.openxmlformats-officedocument.drawingml.chart+xml"/>
  <Override PartName="/ppt/charts/chart14.xml" ContentType="application/vnd.openxmlformats-officedocument.drawingml.chart+xml"/>
  <Override PartName="/ppt/charts/chart15.xml" ContentType="application/vnd.openxmlformats-officedocument.drawingml.chart+xml"/>
  <Override PartName="/ppt/charts/chart16.xml" ContentType="application/vnd.openxmlformats-officedocument.drawingml.chart+xml"/>
  <Override PartName="/ppt/notesSlides/notesSlide6.xml" ContentType="application/vnd.openxmlformats-officedocument.presentationml.notesSlide+xml"/>
  <Override PartName="/ppt/charts/chart17.xml" ContentType="application/vnd.openxmlformats-officedocument.drawingml.chart+xml"/>
  <Override PartName="/ppt/drawings/drawing2.xml" ContentType="application/vnd.openxmlformats-officedocument.drawingml.chartshapes+xml"/>
  <Override PartName="/ppt/charts/chart18.xml" ContentType="application/vnd.openxmlformats-officedocument.drawingml.chart+xml"/>
  <Override PartName="/ppt/drawings/drawing3.xml" ContentType="application/vnd.openxmlformats-officedocument.drawingml.chartshapes+xml"/>
  <Override PartName="/ppt/charts/chart19.xml" ContentType="application/vnd.openxmlformats-officedocument.drawingml.chart+xml"/>
  <Override PartName="/ppt/drawings/drawing4.xml" ContentType="application/vnd.openxmlformats-officedocument.drawingml.chartshapes+xml"/>
  <Override PartName="/ppt/charts/chart20.xml" ContentType="application/vnd.openxmlformats-officedocument.drawingml.chart+xml"/>
  <Override PartName="/ppt/drawings/drawing5.xml" ContentType="application/vnd.openxmlformats-officedocument.drawingml.chartshapes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rts/style1.xml" ContentType="application/vnd.ms-office.chartstyle+xml"/>
  <Override PartName="/ppt/charts/colors1.xml" ContentType="application/vnd.ms-office.chartcolorstyle+xml"/>
  <Override PartName="/ppt/charts/style2.xml" ContentType="application/vnd.ms-office.chartstyle+xml"/>
  <Override PartName="/ppt/charts/colors2.xml" ContentType="application/vnd.ms-office.chartcolorstyle+xml"/>
  <Override PartName="/ppt/charts/style3.xml" ContentType="application/vnd.ms-office.chartstyle+xml"/>
  <Override PartName="/ppt/charts/colors3.xml" ContentType="application/vnd.ms-office.chartcolorstyle+xml"/>
  <Override PartName="/ppt/charts/style4.xml" ContentType="application/vnd.ms-office.chartstyle+xml"/>
  <Override PartName="/ppt/charts/colors4.xml" ContentType="application/vnd.ms-office.chartcolorstyle+xml"/>
  <Override PartName="/ppt/charts/style5.xml" ContentType="application/vnd.ms-office.chartstyle+xml"/>
  <Override PartName="/ppt/charts/colors5.xml" ContentType="application/vnd.ms-office.chartcolorstyle+xml"/>
  <Override PartName="/ppt/charts/style6.xml" ContentType="application/vnd.ms-office.chartstyle+xml"/>
  <Override PartName="/ppt/charts/colors6.xml" ContentType="application/vnd.ms-office.chartcolorstyle+xml"/>
  <Override PartName="/ppt/charts/style7.xml" ContentType="application/vnd.ms-office.chartstyle+xml"/>
  <Override PartName="/ppt/charts/colors7.xml" ContentType="application/vnd.ms-office.chartcolorstyle+xml"/>
  <Override PartName="/ppt/charts/style8.xml" ContentType="application/vnd.ms-office.chartstyle+xml"/>
  <Override PartName="/ppt/charts/colors8.xml" ContentType="application/vnd.ms-office.chartcolorstyle+xml"/>
  <Override PartName="/ppt/charts/style9.xml" ContentType="application/vnd.ms-office.chartstyle+xml"/>
  <Override PartName="/ppt/charts/colors9.xml" ContentType="application/vnd.ms-office.chartcolorstyle+xml"/>
  <Override PartName="/ppt/charts/style10.xml" ContentType="application/vnd.ms-office.chartstyle+xml"/>
  <Override PartName="/ppt/charts/colors10.xml" ContentType="application/vnd.ms-office.chartcolor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5"/>
  </p:notesMasterIdLst>
  <p:handoutMasterIdLst>
    <p:handoutMasterId r:id="rId26"/>
  </p:handoutMasterIdLst>
  <p:sldIdLst>
    <p:sldId id="335" r:id="rId2"/>
    <p:sldId id="356" r:id="rId3"/>
    <p:sldId id="355" r:id="rId4"/>
    <p:sldId id="337" r:id="rId5"/>
    <p:sldId id="319" r:id="rId6"/>
    <p:sldId id="324" r:id="rId7"/>
    <p:sldId id="322" r:id="rId8"/>
    <p:sldId id="333" r:id="rId9"/>
    <p:sldId id="341" r:id="rId10"/>
    <p:sldId id="323" r:id="rId11"/>
    <p:sldId id="334" r:id="rId12"/>
    <p:sldId id="331" r:id="rId13"/>
    <p:sldId id="351" r:id="rId14"/>
    <p:sldId id="349" r:id="rId15"/>
    <p:sldId id="342" r:id="rId16"/>
    <p:sldId id="343" r:id="rId17"/>
    <p:sldId id="344" r:id="rId18"/>
    <p:sldId id="345" r:id="rId19"/>
    <p:sldId id="346" r:id="rId20"/>
    <p:sldId id="347" r:id="rId21"/>
    <p:sldId id="348" r:id="rId22"/>
    <p:sldId id="354" r:id="rId23"/>
    <p:sldId id="352" r:id="rId24"/>
  </p:sldIdLst>
  <p:sldSz cx="9144000" cy="6858000" type="screen4x3"/>
  <p:notesSz cx="6797675" cy="987425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Франгулиди Сергей Янович" initials="ФСЯ" lastIdx="0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900"/>
    <a:srgbClr val="FF9900"/>
    <a:srgbClr val="F3C003"/>
    <a:srgbClr val="D3A603"/>
    <a:srgbClr val="0469C4"/>
    <a:srgbClr val="0358A5"/>
    <a:srgbClr val="0082DA"/>
    <a:srgbClr val="0097DA"/>
    <a:srgbClr val="0093DC"/>
    <a:srgbClr val="0193E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113A9D2-9D6B-4929-AA2D-F23B5EE8CBE7}" styleName="Стиль из темы 2 - акцент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69CF1AB2-1976-4502-BF36-3FF5EA218861}" styleName="Средний стиль 4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125E5076-3810-47DD-B79F-674D7AD40C01}" styleName="Темный стиль 1 - акцент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B301B821-A1FF-4177-AEE7-76D212191A09}" styleName="Средний стиль 1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69012ECD-51FC-41F1-AA8D-1B2483CD663E}" styleName="Светлый стиль 2 - акцент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653" autoAdjust="0"/>
    <p:restoredTop sz="94651" autoAdjust="0"/>
  </p:normalViewPr>
  <p:slideViewPr>
    <p:cSldViewPr>
      <p:cViewPr>
        <p:scale>
          <a:sx n="73" d="100"/>
          <a:sy n="73" d="100"/>
        </p:scale>
        <p:origin x="-1494" y="-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2028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2946"/>
    </p:cViewPr>
  </p:sorterViewPr>
  <p:notesViewPr>
    <p:cSldViewPr>
      <p:cViewPr varScale="1">
        <p:scale>
          <a:sx n="65" d="100"/>
          <a:sy n="65" d="100"/>
        </p:scale>
        <p:origin x="3366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commentAuthors" Target="commentAuthors.xml"/><Relationship Id="rId30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frangulidi\Documents\&#1050;&#1086;&#1085;&#1092;&#1077;&#1088;&#1077;&#1085;&#1094;&#1080;&#1103;%20DTI\&#1044;&#1048;&#1053;&#1040;&#1052;&#1048;&#1050;&#1040;.xlsx" TargetMode="External"/></Relationships>
</file>

<file path=ppt/charts/_rels/chart10.xml.rels><?xml version="1.0" encoding="UTF-8" standalone="yes"?>
<Relationships xmlns="http://schemas.openxmlformats.org/package/2006/relationships"><Relationship Id="rId3" Type="http://schemas.microsoft.com/office/2011/relationships/chartStyle" Target="style6.xml"/><Relationship Id="rId2" Type="http://schemas.microsoft.com/office/2011/relationships/chartColorStyle" Target="colors6.xml"/><Relationship Id="rId1" Type="http://schemas.openxmlformats.org/officeDocument/2006/relationships/oleObject" Target="file:///C:\Users\sfrangulidi\Documents\&#1050;&#1086;&#1085;&#1092;&#1077;&#1088;&#1077;&#1085;&#1094;&#1080;&#1103;%20DTI\&#1044;&#1048;&#1053;&#1040;&#1052;&#1048;&#1050;&#1040;.xlsx" TargetMode="External"/></Relationships>
</file>

<file path=ppt/charts/_rels/chart11.xml.rels><?xml version="1.0" encoding="UTF-8" standalone="yes"?>
<Relationships xmlns="http://schemas.openxmlformats.org/package/2006/relationships"><Relationship Id="rId3" Type="http://schemas.microsoft.com/office/2011/relationships/chartStyle" Target="style7.xml"/><Relationship Id="rId2" Type="http://schemas.microsoft.com/office/2011/relationships/chartColorStyle" Target="colors7.xml"/><Relationship Id="rId1" Type="http://schemas.openxmlformats.org/officeDocument/2006/relationships/oleObject" Target="file:///C:\Users\sfrangulidi\Documents\&#1050;&#1086;&#1085;&#1092;&#1077;&#1088;&#1077;&#1085;&#1094;&#1080;&#1103;%20DTI\&#1044;&#1048;&#1053;&#1040;&#1052;&#1048;&#1050;&#1040;.xlsx" TargetMode="External"/></Relationships>
</file>

<file path=ppt/charts/_rels/chart12.xml.rels><?xml version="1.0" encoding="UTF-8" standalone="yes"?>
<Relationships xmlns="http://schemas.openxmlformats.org/package/2006/relationships"><Relationship Id="rId3" Type="http://schemas.microsoft.com/office/2011/relationships/chartStyle" Target="style8.xml"/><Relationship Id="rId2" Type="http://schemas.microsoft.com/office/2011/relationships/chartColorStyle" Target="colors8.xml"/><Relationship Id="rId1" Type="http://schemas.openxmlformats.org/officeDocument/2006/relationships/oleObject" Target="file:///C:\Users\sfrangulidi\Documents\&#1050;&#1086;&#1085;&#1092;&#1077;&#1088;&#1077;&#1085;&#1094;&#1080;&#1103;%20DTI\&#1044;&#1048;&#1053;&#1040;&#1052;&#1048;&#1050;&#1040;.xlsx" TargetMode="External"/></Relationships>
</file>

<file path=ppt/charts/_rels/chart13.xml.rels><?xml version="1.0" encoding="UTF-8" standalone="yes"?>
<Relationships xmlns="http://schemas.openxmlformats.org/package/2006/relationships"><Relationship Id="rId3" Type="http://schemas.microsoft.com/office/2011/relationships/chartStyle" Target="style9.xml"/><Relationship Id="rId2" Type="http://schemas.microsoft.com/office/2011/relationships/chartColorStyle" Target="colors9.xml"/><Relationship Id="rId1" Type="http://schemas.openxmlformats.org/officeDocument/2006/relationships/oleObject" Target="file:///C:\Users\sfrangulidi\Documents\&#1050;&#1086;&#1085;&#1092;&#1077;&#1088;&#1077;&#1085;&#1094;&#1080;&#1103;%20DTI\&#1044;&#1048;&#1053;&#1040;&#1052;&#1048;&#1050;&#1040;.xlsx" TargetMode="External"/></Relationships>
</file>

<file path=ppt/charts/_rels/chart14.xml.rels><?xml version="1.0" encoding="UTF-8" standalone="yes"?>
<Relationships xmlns="http://schemas.openxmlformats.org/package/2006/relationships"><Relationship Id="rId3" Type="http://schemas.microsoft.com/office/2011/relationships/chartStyle" Target="style10.xml"/><Relationship Id="rId2" Type="http://schemas.microsoft.com/office/2011/relationships/chartColorStyle" Target="colors10.xml"/><Relationship Id="rId1" Type="http://schemas.openxmlformats.org/officeDocument/2006/relationships/oleObject" Target="file:///C:\Users\sfrangulidi\Documents\&#1050;&#1086;&#1085;&#1092;&#1077;&#1088;&#1077;&#1085;&#1094;&#1080;&#1103;%20DTI\&#1044;&#1048;&#1053;&#1040;&#1052;&#1048;&#1050;&#1040;.xlsx" TargetMode="External"/></Relationships>
</file>

<file path=ppt/charts/_rels/chart1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KKhalilov\AppData\Local\Microsoft\Windows\Temporary%20Internet%20Files\Content.Outlook\AAJRBA08\age%202005-2013.xlsx" TargetMode="External"/></Relationships>
</file>

<file path=ppt/charts/_rels/chart1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KKhalilov\AppData\Local\Microsoft\Windows\Temporary%20Internet%20Files\Content.Outlook\AAJRBA08\age%202005-2013.xlsx" TargetMode="External"/></Relationships>
</file>

<file path=ppt/charts/_rels/chart17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oleObject" Target="file:///C:\Users\KKhalilov\Desktop\DTI%20&#1090;&#1077;&#1089;&#1090;&#1086;&#1074;&#1099;&#1081;%20&#1088;&#1072;&#1089;&#1095;&#1077;&#1090;%202.4%20-%20beh%20sc.xlsx" TargetMode="External"/></Relationships>
</file>

<file path=ppt/charts/_rels/chart18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3.xml"/><Relationship Id="rId1" Type="http://schemas.openxmlformats.org/officeDocument/2006/relationships/oleObject" Target="file:///C:\Users\KKhalilov\Desktop\DTI%20&#1090;&#1077;&#1089;&#1090;&#1086;&#1074;&#1099;&#1081;%20&#1088;&#1072;&#1089;&#1095;&#1077;&#1090;%202.2%20-%20beh%20sc.xlsx" TargetMode="External"/></Relationships>
</file>

<file path=ppt/charts/_rels/chart19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4.xml"/><Relationship Id="rId1" Type="http://schemas.openxmlformats.org/officeDocument/2006/relationships/oleObject" Target="file:///C:\Users\KKhalilov\Desktop\DTI%20&#1090;&#1077;&#1089;&#1090;&#1086;&#1074;&#1099;&#1081;%20&#1088;&#1072;&#1089;&#1095;&#1077;&#1090;%202.2%20-%20beh%20sc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frangulidi\Documents\&#1057;&#1090;&#1072;&#1090;&#1080;&#1089;&#1090;&#1080;&#1082;&#1072;\&#1056;&#1077;&#1075;&#1080;&#1086;&#1085;&#1099;_&#1055;&#1050;&#1041;.xlsx" TargetMode="External"/></Relationships>
</file>

<file path=ppt/charts/_rels/chart20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5.xml"/><Relationship Id="rId1" Type="http://schemas.openxmlformats.org/officeDocument/2006/relationships/oleObject" Target="file:///C:\Users\KKhalilov\Desktop\DTI%20&#1090;&#1077;&#1089;&#1090;&#1086;&#1074;&#1099;&#1081;%20&#1088;&#1072;&#1089;&#1095;&#1077;&#1090;%202.3%20-%20beh%20sc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sfrangulidi\Documents\&#1050;&#1086;&#1085;&#1092;&#1077;&#1088;&#1077;&#1085;&#1094;&#1080;&#1103;%20DTI\&#1044;&#1048;&#1053;&#1040;&#1052;&#1048;&#1050;&#1040;.xlsx" TargetMode="External"/></Relationships>
</file>

<file path=ppt/charts/_rels/chart4.xml.rels><?xml version="1.0" encoding="UTF-8" standalone="yes"?>
<Relationships xmlns="http://schemas.openxmlformats.org/package/2006/relationships"><Relationship Id="rId3" Type="http://schemas.microsoft.com/office/2011/relationships/chartStyle" Target="style1.xml"/><Relationship Id="rId2" Type="http://schemas.microsoft.com/office/2011/relationships/chartColorStyle" Target="colors1.xml"/><Relationship Id="rId1" Type="http://schemas.openxmlformats.org/officeDocument/2006/relationships/oleObject" Target="file:///C:\Users\sfrangulidi\Documents\&#1050;&#1086;&#1085;&#1092;&#1077;&#1088;&#1077;&#1085;&#1094;&#1080;&#1103;%20DTI\&#1044;&#1048;&#1053;&#1040;&#1052;&#1048;&#1050;&#1040;.xlsx" TargetMode="External"/></Relationships>
</file>

<file path=ppt/charts/_rels/chart5.xml.rels><?xml version="1.0" encoding="UTF-8" standalone="yes"?>
<Relationships xmlns="http://schemas.openxmlformats.org/package/2006/relationships"><Relationship Id="rId3" Type="http://schemas.microsoft.com/office/2011/relationships/chartStyle" Target="style2.xml"/><Relationship Id="rId2" Type="http://schemas.microsoft.com/office/2011/relationships/chartColorStyle" Target="colors2.xml"/><Relationship Id="rId1" Type="http://schemas.openxmlformats.org/officeDocument/2006/relationships/oleObject" Target="file:///C:\Users\sfrangulidi\Documents\&#1057;&#1090;&#1072;&#1090;&#1080;&#1089;&#1090;&#1080;&#1082;&#1072;\&#1056;&#1077;&#1075;&#1080;&#1086;&#1085;&#1099;_&#1055;&#1050;&#1041;.xlsx" TargetMode="External"/></Relationships>
</file>

<file path=ppt/charts/_rels/chart6.xml.rels><?xml version="1.0" encoding="UTF-8" standalone="yes"?>
<Relationships xmlns="http://schemas.openxmlformats.org/package/2006/relationships"><Relationship Id="rId3" Type="http://schemas.microsoft.com/office/2011/relationships/chartStyle" Target="style3.xml"/><Relationship Id="rId2" Type="http://schemas.microsoft.com/office/2011/relationships/chartColorStyle" Target="colors3.xml"/><Relationship Id="rId1" Type="http://schemas.openxmlformats.org/officeDocument/2006/relationships/oleObject" Target="file:///C:\Users\sfrangulidi\Documents\&#1057;&#1090;&#1072;&#1090;&#1080;&#1089;&#1090;&#1080;&#1082;&#1072;\&#1056;&#1077;&#1075;&#1080;&#1086;&#1085;&#1099;_&#1055;&#1050;&#1041;.xlsx" TargetMode="External"/></Relationships>
</file>

<file path=ppt/charts/_rels/chart7.xml.rels><?xml version="1.0" encoding="UTF-8" standalone="yes"?>
<Relationships xmlns="http://schemas.openxmlformats.org/package/2006/relationships"><Relationship Id="rId3" Type="http://schemas.microsoft.com/office/2011/relationships/chartStyle" Target="style4.xml"/><Relationship Id="rId2" Type="http://schemas.microsoft.com/office/2011/relationships/chartColorStyle" Target="colors4.xml"/><Relationship Id="rId1" Type="http://schemas.openxmlformats.org/officeDocument/2006/relationships/oleObject" Target="file:///C:\Users\sfrangulidi\Documents\&#1050;&#1086;&#1085;&#1092;&#1077;&#1088;&#1077;&#1085;&#1094;&#1080;&#1103;%20DTI\&#1044;&#1048;&#1053;&#1040;&#1052;&#1048;&#1050;&#1040;.xlsx" TargetMode="External"/></Relationships>
</file>

<file path=ppt/charts/_rels/chart8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C:\Users\sfrangulidi\Documents\&#1050;&#1086;&#1085;&#1092;&#1077;&#1088;&#1077;&#1085;&#1094;&#1080;&#1103;%20DTI\&#1044;&#1048;&#1053;&#1040;&#1052;&#1048;&#1050;&#1040;.xlsx" TargetMode="External"/></Relationships>
</file>

<file path=ppt/charts/_rels/chart9.xml.rels><?xml version="1.0" encoding="UTF-8" standalone="yes"?>
<Relationships xmlns="http://schemas.openxmlformats.org/package/2006/relationships"><Relationship Id="rId3" Type="http://schemas.microsoft.com/office/2011/relationships/chartStyle" Target="style5.xml"/><Relationship Id="rId2" Type="http://schemas.microsoft.com/office/2011/relationships/chartColorStyle" Target="colors5.xml"/><Relationship Id="rId1" Type="http://schemas.openxmlformats.org/officeDocument/2006/relationships/oleObject" Target="file:///C:\Users\sfrangulidi\Documents\&#1050;&#1086;&#1085;&#1092;&#1077;&#1088;&#1077;&#1085;&#1094;&#1080;&#1103;%20DTI\&#1044;&#1048;&#1053;&#1040;&#1052;&#1048;&#1050;&#1040;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spc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8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Retail and corporate lending dynamics</a:t>
            </a:r>
            <a:endParaRPr lang="ru-RU" sz="18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c:rich>
      </c:tx>
      <c:layout>
        <c:manualLayout>
          <c:xMode val="edge"/>
          <c:yMode val="edge"/>
          <c:x val="0.31445772344868722"/>
          <c:y val="1.3417756650785142E-2"/>
        </c:manualLayout>
      </c:layout>
      <c:overlay val="0"/>
      <c:spPr>
        <a:noFill/>
        <a:ln>
          <a:noFill/>
        </a:ln>
        <a:effectLst/>
      </c:spPr>
    </c:title>
    <c:autoTitleDeleted val="0"/>
    <c:plotArea>
      <c:layout>
        <c:manualLayout>
          <c:layoutTarget val="inner"/>
          <c:xMode val="edge"/>
          <c:yMode val="edge"/>
          <c:x val="6.0799080685759899E-2"/>
          <c:y val="0.14171778755571501"/>
          <c:w val="0.86695473791351996"/>
          <c:h val="0.58847560536692201"/>
        </c:manualLayout>
      </c:layout>
      <c:barChart>
        <c:barDir val="col"/>
        <c:grouping val="stacked"/>
        <c:varyColors val="0"/>
        <c:ser>
          <c:idx val="2"/>
          <c:order val="1"/>
          <c:tx>
            <c:strRef>
              <c:f>'НБРК (Q)'!$B$37</c:f>
              <c:strCache>
                <c:ptCount val="1"/>
                <c:pt idx="0">
                  <c:v>retail loans</c:v>
                </c:pt>
              </c:strCache>
            </c:strRef>
          </c:tx>
          <c:spPr>
            <a:solidFill>
              <a:srgbClr val="FF0000">
                <a:alpha val="90000"/>
              </a:srgbClr>
            </a:solidFill>
            <a:ln>
              <a:noFill/>
            </a:ln>
            <a:scene3d>
              <a:camera prst="orthographicFront"/>
              <a:lightRig rig="threePt" dir="t"/>
            </a:scene3d>
            <a:sp3d prstMaterial="softEdge">
              <a:bevelT w="63500" h="25400"/>
            </a:sp3d>
          </c:spPr>
          <c:invertIfNegative val="0"/>
          <c:cat>
            <c:strRef>
              <c:f>'НБРК (Q)'!$J$2:$S$2</c:f>
              <c:strCache>
                <c:ptCount val="10"/>
                <c:pt idx="0">
                  <c:v>1q 2012</c:v>
                </c:pt>
                <c:pt idx="1">
                  <c:v>2q 2012</c:v>
                </c:pt>
                <c:pt idx="2">
                  <c:v>3q 2012</c:v>
                </c:pt>
                <c:pt idx="3">
                  <c:v>4q 2012</c:v>
                </c:pt>
                <c:pt idx="4">
                  <c:v>1q 2013</c:v>
                </c:pt>
                <c:pt idx="5">
                  <c:v>2q 2013</c:v>
                </c:pt>
                <c:pt idx="6">
                  <c:v>3q 2013</c:v>
                </c:pt>
                <c:pt idx="7">
                  <c:v>4q 2013</c:v>
                </c:pt>
                <c:pt idx="8">
                  <c:v>01 2014</c:v>
                </c:pt>
                <c:pt idx="9">
                  <c:v>02 2014</c:v>
                </c:pt>
              </c:strCache>
            </c:strRef>
          </c:cat>
          <c:val>
            <c:numRef>
              <c:f>'НБРК (Q)'!$J$37:$S$37</c:f>
              <c:numCache>
                <c:formatCode>#,##0</c:formatCode>
                <c:ptCount val="10"/>
                <c:pt idx="0">
                  <c:v>2.378463</c:v>
                </c:pt>
                <c:pt idx="1">
                  <c:v>2.5280420000000001</c:v>
                </c:pt>
                <c:pt idx="2">
                  <c:v>2.6952970000000001</c:v>
                </c:pt>
                <c:pt idx="3">
                  <c:v>2.8553489999999999</c:v>
                </c:pt>
                <c:pt idx="4">
                  <c:v>2.965843</c:v>
                </c:pt>
                <c:pt idx="5">
                  <c:v>3.2209449999999999</c:v>
                </c:pt>
                <c:pt idx="6">
                  <c:v>3.3699940000000002</c:v>
                </c:pt>
                <c:pt idx="7">
                  <c:v>3.6261369999999999</c:v>
                </c:pt>
                <c:pt idx="8">
                  <c:v>3.6507679999999998</c:v>
                </c:pt>
                <c:pt idx="9">
                  <c:v>3.7895639999999999</c:v>
                </c:pt>
              </c:numCache>
            </c:numRef>
          </c:val>
        </c:ser>
        <c:ser>
          <c:idx val="3"/>
          <c:order val="2"/>
          <c:tx>
            <c:strRef>
              <c:f>'НБРК (Q)'!$B$40</c:f>
              <c:strCache>
                <c:ptCount val="1"/>
                <c:pt idx="0">
                  <c:v>corporate loans</c:v>
                </c:pt>
              </c:strCache>
            </c:strRef>
          </c:tx>
          <c:spPr>
            <a:solidFill>
              <a:srgbClr val="0082DA"/>
            </a:solidFill>
            <a:ln>
              <a:noFill/>
            </a:ln>
            <a:effectLst>
              <a:glow>
                <a:schemeClr val="bg1"/>
              </a:glow>
            </a:effectLst>
            <a:scene3d>
              <a:camera prst="orthographicFront"/>
              <a:lightRig rig="threePt" dir="t"/>
            </a:scene3d>
            <a:sp3d>
              <a:bevelT w="63500" h="25400"/>
            </a:sp3d>
          </c:spPr>
          <c:invertIfNegative val="0"/>
          <c:cat>
            <c:strRef>
              <c:f>'НБРК (Q)'!$J$2:$S$2</c:f>
              <c:strCache>
                <c:ptCount val="10"/>
                <c:pt idx="0">
                  <c:v>1q 2012</c:v>
                </c:pt>
                <c:pt idx="1">
                  <c:v>2q 2012</c:v>
                </c:pt>
                <c:pt idx="2">
                  <c:v>3q 2012</c:v>
                </c:pt>
                <c:pt idx="3">
                  <c:v>4q 2012</c:v>
                </c:pt>
                <c:pt idx="4">
                  <c:v>1q 2013</c:v>
                </c:pt>
                <c:pt idx="5">
                  <c:v>2q 2013</c:v>
                </c:pt>
                <c:pt idx="6">
                  <c:v>3q 2013</c:v>
                </c:pt>
                <c:pt idx="7">
                  <c:v>4q 2013</c:v>
                </c:pt>
                <c:pt idx="8">
                  <c:v>01 2014</c:v>
                </c:pt>
                <c:pt idx="9">
                  <c:v>02 2014</c:v>
                </c:pt>
              </c:strCache>
            </c:strRef>
          </c:cat>
          <c:val>
            <c:numRef>
              <c:f>'НБРК (Q)'!$J$40:$S$40</c:f>
              <c:numCache>
                <c:formatCode>#,##0</c:formatCode>
                <c:ptCount val="10"/>
                <c:pt idx="0">
                  <c:v>6.5560530000000004</c:v>
                </c:pt>
                <c:pt idx="1">
                  <c:v>6.7252049999999999</c:v>
                </c:pt>
                <c:pt idx="2">
                  <c:v>6.8357349999999997</c:v>
                </c:pt>
                <c:pt idx="3">
                  <c:v>7.1026910000000001</c:v>
                </c:pt>
                <c:pt idx="4">
                  <c:v>7.1523640000000004</c:v>
                </c:pt>
                <c:pt idx="5">
                  <c:v>7.324039</c:v>
                </c:pt>
                <c:pt idx="6">
                  <c:v>7.4127830000000001</c:v>
                </c:pt>
                <c:pt idx="7">
                  <c:v>7.6654119999999999</c:v>
                </c:pt>
                <c:pt idx="8">
                  <c:v>7.6642060000000001</c:v>
                </c:pt>
                <c:pt idx="9">
                  <c:v>8.2798119999999997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15"/>
        <c:overlap val="100"/>
        <c:axId val="34482048"/>
        <c:axId val="34480128"/>
      </c:barChart>
      <c:lineChart>
        <c:grouping val="standard"/>
        <c:varyColors val="0"/>
        <c:ser>
          <c:idx val="1"/>
          <c:order val="0"/>
          <c:tx>
            <c:strRef>
              <c:f>'НБРК (Q)'!$B$43</c:f>
              <c:strCache>
                <c:ptCount val="1"/>
                <c:pt idx="0">
                  <c:v>% of retail loans</c:v>
                </c:pt>
              </c:strCache>
            </c:strRef>
          </c:tx>
          <c:spPr>
            <a:ln w="28575" cap="rnd">
              <a:solidFill>
                <a:srgbClr val="00B050"/>
              </a:solidFill>
              <a:round/>
            </a:ln>
            <a:effectLst/>
          </c:spPr>
          <c:marker>
            <c:symbol val="circle"/>
            <c:size val="6"/>
            <c:spPr>
              <a:solidFill>
                <a:srgbClr val="00B050"/>
              </a:solidFill>
              <a:ln>
                <a:noFill/>
              </a:ln>
            </c:spPr>
          </c:marker>
          <c:dLbls>
            <c:dLbl>
              <c:idx val="7"/>
              <c:layout>
                <c:manualLayout>
                  <c:x val="-3.4169323498287101E-2"/>
                  <c:y val="-2.8994370513235099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8"/>
              <c:layout>
                <c:manualLayout>
                  <c:x val="-3.4169323498286899E-2"/>
                  <c:y val="-2.1738993822075298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/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</c:ext>
            </c:extLst>
          </c:dLbls>
          <c:cat>
            <c:strRef>
              <c:f>'НБРК (Q)'!$J$2:$S$2</c:f>
              <c:strCache>
                <c:ptCount val="10"/>
                <c:pt idx="0">
                  <c:v>1q 2012</c:v>
                </c:pt>
                <c:pt idx="1">
                  <c:v>2q 2012</c:v>
                </c:pt>
                <c:pt idx="2">
                  <c:v>3q 2012</c:v>
                </c:pt>
                <c:pt idx="3">
                  <c:v>4q 2012</c:v>
                </c:pt>
                <c:pt idx="4">
                  <c:v>1q 2013</c:v>
                </c:pt>
                <c:pt idx="5">
                  <c:v>2q 2013</c:v>
                </c:pt>
                <c:pt idx="6">
                  <c:v>3q 2013</c:v>
                </c:pt>
                <c:pt idx="7">
                  <c:v>4q 2013</c:v>
                </c:pt>
                <c:pt idx="8">
                  <c:v>01 2014</c:v>
                </c:pt>
                <c:pt idx="9">
                  <c:v>02 2014</c:v>
                </c:pt>
              </c:strCache>
            </c:strRef>
          </c:cat>
          <c:val>
            <c:numRef>
              <c:f>'НБРК (Q)'!$J$43:$S$43</c:f>
              <c:numCache>
                <c:formatCode>0.0%</c:formatCode>
                <c:ptCount val="10"/>
                <c:pt idx="0">
                  <c:v>0.26621061510214988</c:v>
                </c:pt>
                <c:pt idx="1">
                  <c:v>0.27320593517064878</c:v>
                </c:pt>
                <c:pt idx="2">
                  <c:v>0.28279172706586236</c:v>
                </c:pt>
                <c:pt idx="3">
                  <c:v>0.28673805286984183</c:v>
                </c:pt>
                <c:pt idx="4">
                  <c:v>0.29311942323378043</c:v>
                </c:pt>
                <c:pt idx="5">
                  <c:v>0.30544806895866322</c:v>
                </c:pt>
                <c:pt idx="6">
                  <c:v>0.31253488781229549</c:v>
                </c:pt>
                <c:pt idx="7">
                  <c:v>0.32113725052249253</c:v>
                </c:pt>
                <c:pt idx="8">
                  <c:v>0.32264926105884112</c:v>
                </c:pt>
                <c:pt idx="9">
                  <c:v>0.31398176674585332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4128640"/>
        <c:axId val="34130176"/>
      </c:lineChart>
      <c:catAx>
        <c:axId val="3412864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low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4130176"/>
        <c:crosses val="autoZero"/>
        <c:auto val="1"/>
        <c:lblAlgn val="ctr"/>
        <c:lblOffset val="100"/>
        <c:noMultiLvlLbl val="0"/>
      </c:catAx>
      <c:valAx>
        <c:axId val="34130176"/>
        <c:scaling>
          <c:orientation val="minMax"/>
          <c:max val="0.35"/>
          <c:min val="0.25"/>
        </c:scaling>
        <c:delete val="0"/>
        <c:axPos val="l"/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4128640"/>
        <c:crosses val="autoZero"/>
        <c:crossBetween val="between"/>
        <c:majorUnit val="0.02"/>
      </c:valAx>
      <c:valAx>
        <c:axId val="34480128"/>
        <c:scaling>
          <c:orientation val="minMax"/>
        </c:scaling>
        <c:delete val="0"/>
        <c:axPos val="r"/>
        <c:title>
          <c:tx>
            <c:rich>
              <a:bodyPr/>
              <a:lstStyle/>
              <a:p>
                <a:pPr>
                  <a:defRPr sz="1400"/>
                </a:pPr>
                <a:r>
                  <a:rPr lang="en-US" sz="1400" dirty="0" err="1" smtClean="0"/>
                  <a:t>trln</a:t>
                </a:r>
                <a:r>
                  <a:rPr lang="ru-RU" sz="1400" dirty="0" smtClean="0"/>
                  <a:t> </a:t>
                </a:r>
                <a:r>
                  <a:rPr lang="en-US" sz="1400" dirty="0" err="1" smtClean="0"/>
                  <a:t>tenge</a:t>
                </a:r>
                <a:endParaRPr lang="ru-RU" sz="1400" dirty="0"/>
              </a:p>
            </c:rich>
          </c:tx>
          <c:layout>
            <c:manualLayout>
              <c:xMode val="edge"/>
              <c:yMode val="edge"/>
              <c:x val="0.96646240732274002"/>
              <c:y val="0.335854243481301"/>
            </c:manualLayout>
          </c:layout>
          <c:overlay val="0"/>
        </c:title>
        <c:numFmt formatCode="#,###,###,##0" sourceLinked="0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34482048"/>
        <c:crosses val="max"/>
        <c:crossBetween val="between"/>
      </c:valAx>
      <c:catAx>
        <c:axId val="34482048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34480128"/>
        <c:crosses val="autoZero"/>
        <c:auto val="1"/>
        <c:lblAlgn val="ctr"/>
        <c:lblOffset val="100"/>
        <c:noMultiLvlLbl val="0"/>
      </c:catAx>
      <c:spPr>
        <a:noFill/>
        <a:ln w="25400">
          <a:noFill/>
        </a:ln>
      </c:spPr>
    </c:plotArea>
    <c:legend>
      <c:legendPos val="b"/>
      <c:layout>
        <c:manualLayout>
          <c:xMode val="edge"/>
          <c:yMode val="edge"/>
          <c:x val="1.44672695682921E-3"/>
          <c:y val="0.83542160413373101"/>
          <c:w val="0.98486917259520901"/>
          <c:h val="9.4642910590917798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6131233595800502"/>
          <c:y val="5.0925925925925902E-2"/>
          <c:w val="0.73868766404199504"/>
          <c:h val="0.76567111402741295"/>
        </c:manualLayout>
      </c:layout>
      <c:scatterChart>
        <c:scatterStyle val="lineMarker"/>
        <c:varyColors val="0"/>
        <c:ser>
          <c:idx val="0"/>
          <c:order val="0"/>
          <c:spPr>
            <a:ln w="25400" cap="rnd">
              <a:noFill/>
              <a:round/>
            </a:ln>
            <a:effectLst>
              <a:glow>
                <a:schemeClr val="accent4">
                  <a:satMod val="175000"/>
                  <a:alpha val="40000"/>
                </a:schemeClr>
              </a:glow>
            </a:effectLst>
          </c:spPr>
          <c:marker>
            <c:symbol val="diamond"/>
            <c:size val="25"/>
            <c:spPr>
              <a:solidFill>
                <a:srgbClr val="0358A5"/>
              </a:solidFill>
              <a:ln w="9525">
                <a:solidFill>
                  <a:schemeClr val="accent1"/>
                </a:solidFill>
              </a:ln>
              <a:effectLst>
                <a:glow>
                  <a:schemeClr val="accent4">
                    <a:satMod val="175000"/>
                    <a:alpha val="40000"/>
                  </a:schemeClr>
                </a:glow>
              </a:effectLst>
              <a:scene3d>
                <a:camera prst="orthographicFront"/>
                <a:lightRig rig="threePt" dir="t"/>
              </a:scene3d>
              <a:sp3d>
                <a:bevelT w="63500" h="12700"/>
              </a:sp3d>
            </c:spPr>
          </c:marker>
          <c:xVal>
            <c:strRef>
              <c:f>'рабочий (регионы)'!$T$66</c:f>
              <c:strCache>
                <c:ptCount val="1"/>
                <c:pt idx="0">
                  <c:v>Размер средней задолженности, тыс тенге</c:v>
                </c:pt>
              </c:strCache>
            </c:strRef>
          </c:xVal>
          <c:yVal>
            <c:numRef>
              <c:f>'рабочий (регионы)'!$U$66</c:f>
              <c:numCache>
                <c:formatCode>#,##0</c:formatCode>
                <c:ptCount val="1"/>
                <c:pt idx="0">
                  <c:v>818.86169926308969</c:v>
                </c:pt>
              </c:numCache>
            </c:numRef>
          </c:yVal>
          <c:smooth val="0"/>
        </c:ser>
        <c:ser>
          <c:idx val="1"/>
          <c:order val="1"/>
          <c:spPr>
            <a:ln w="25400" cap="rnd">
              <a:noFill/>
              <a:round/>
            </a:ln>
            <a:effectLst>
              <a:glow rad="63500">
                <a:srgbClr val="FF0000">
                  <a:alpha val="40000"/>
                </a:srgbClr>
              </a:glow>
            </a:effectLst>
          </c:spPr>
          <c:marker>
            <c:symbol val="diamond"/>
            <c:size val="25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>
                <a:glow rad="63500">
                  <a:srgbClr val="FF0000">
                    <a:alpha val="40000"/>
                  </a:srgbClr>
                </a:glow>
              </a:effectLst>
              <a:scene3d>
                <a:camera prst="orthographicFront"/>
                <a:lightRig rig="sunset" dir="t"/>
              </a:scene3d>
              <a:sp3d prstMaterial="softEdge">
                <a:bevelT w="63500" h="25400"/>
              </a:sp3d>
            </c:spPr>
          </c:marker>
          <c:xVal>
            <c:strRef>
              <c:f>'рабочий (регионы)'!$T$66</c:f>
              <c:strCache>
                <c:ptCount val="1"/>
                <c:pt idx="0">
                  <c:v>Размер средней задолженности, тыс тенге</c:v>
                </c:pt>
              </c:strCache>
            </c:strRef>
          </c:xVal>
          <c:yVal>
            <c:numRef>
              <c:f>'рабочий (регионы)'!$V$66</c:f>
              <c:numCache>
                <c:formatCode>#,##0</c:formatCode>
                <c:ptCount val="1"/>
                <c:pt idx="0">
                  <c:v>649.85094709582643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93016064"/>
        <c:axId val="93018368"/>
      </c:scatterChart>
      <c:valAx>
        <c:axId val="93016064"/>
        <c:scaling>
          <c:orientation val="minMax"/>
          <c:max val="2"/>
          <c:min val="0"/>
        </c:scaling>
        <c:delete val="1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1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100" b="1" dirty="0" smtClean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Average Outstanding Amount</a:t>
                </a:r>
                <a:r>
                  <a:rPr lang="ru-RU" sz="1100" b="1" dirty="0" smtClean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, </a:t>
                </a:r>
                <a:r>
                  <a:rPr lang="en-US" sz="1100" b="1" dirty="0" smtClean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‘000 </a:t>
                </a:r>
                <a:r>
                  <a:rPr lang="en-US" sz="1100" b="1" dirty="0" err="1" smtClean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tenge</a:t>
                </a:r>
                <a:endParaRPr lang="ru-RU" sz="1100" b="1" dirty="0">
                  <a:solidFill>
                    <a:schemeClr val="tx1">
                      <a:lumMod val="75000"/>
                      <a:lumOff val="25000"/>
                    </a:schemeClr>
                  </a:solidFill>
                </a:endParaRPr>
              </a:p>
            </c:rich>
          </c:tx>
          <c:layout>
            <c:manualLayout>
              <c:xMode val="edge"/>
              <c:yMode val="edge"/>
              <c:x val="0.19532119706977499"/>
              <c:y val="0.82585629921259796"/>
            </c:manualLayout>
          </c:layout>
          <c:overlay val="0"/>
          <c:spPr>
            <a:noFill/>
            <a:ln>
              <a:noFill/>
            </a:ln>
            <a:effectLst/>
          </c:spPr>
        </c:title>
        <c:numFmt formatCode="@" sourceLinked="0"/>
        <c:majorTickMark val="none"/>
        <c:minorTickMark val="none"/>
        <c:tickLblPos val="nextTo"/>
        <c:crossAx val="93018368"/>
        <c:crosses val="autoZero"/>
        <c:crossBetween val="midCat"/>
      </c:valAx>
      <c:valAx>
        <c:axId val="93018368"/>
        <c:scaling>
          <c:orientation val="minMax"/>
          <c:max val="1000"/>
          <c:min val="400"/>
        </c:scaling>
        <c:delete val="0"/>
        <c:axPos val="l"/>
        <c:numFmt formatCode="#,##0" sourceLinked="1"/>
        <c:majorTickMark val="in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93016064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8547049738933299"/>
          <c:y val="5.0925925925925902E-2"/>
          <c:w val="0.66935149841943398"/>
          <c:h val="0.76567111402741295"/>
        </c:manualLayout>
      </c:layout>
      <c:scatterChart>
        <c:scatterStyle val="lineMarker"/>
        <c:varyColors val="0"/>
        <c:ser>
          <c:idx val="0"/>
          <c:order val="0"/>
          <c:spPr>
            <a:ln w="25400" cap="rnd">
              <a:noFill/>
              <a:round/>
            </a:ln>
            <a:effectLst>
              <a:glow>
                <a:srgbClr val="0358A5">
                  <a:alpha val="40000"/>
                </a:srgbClr>
              </a:glow>
            </a:effectLst>
          </c:spPr>
          <c:marker>
            <c:symbol val="diamond"/>
            <c:size val="25"/>
            <c:spPr>
              <a:solidFill>
                <a:srgbClr val="0358A5"/>
              </a:solidFill>
              <a:ln w="9525">
                <a:solidFill>
                  <a:schemeClr val="accent1"/>
                </a:solidFill>
              </a:ln>
              <a:effectLst>
                <a:glow>
                  <a:srgbClr val="0358A5">
                    <a:alpha val="40000"/>
                  </a:srgbClr>
                </a:glow>
              </a:effectLst>
              <a:scene3d>
                <a:camera prst="orthographicFront"/>
                <a:lightRig rig="threePt" dir="t"/>
              </a:scene3d>
              <a:sp3d>
                <a:bevelT w="63500" h="12700"/>
              </a:sp3d>
            </c:spPr>
          </c:marker>
          <c:xVal>
            <c:strRef>
              <c:f>'рабочий (регионы)'!$T$67</c:f>
              <c:strCache>
                <c:ptCount val="1"/>
                <c:pt idx="0">
                  <c:v>Задолженность/зарплата</c:v>
                </c:pt>
              </c:strCache>
            </c:strRef>
          </c:xVal>
          <c:yVal>
            <c:numRef>
              <c:f>'рабочий (регионы)'!$U$67</c:f>
              <c:numCache>
                <c:formatCode>0%</c:formatCode>
                <c:ptCount val="1"/>
                <c:pt idx="0">
                  <c:v>8.8822303615655507</c:v>
                </c:pt>
              </c:numCache>
            </c:numRef>
          </c:yVal>
          <c:smooth val="0"/>
        </c:ser>
        <c:ser>
          <c:idx val="1"/>
          <c:order val="1"/>
          <c:spPr>
            <a:ln w="25400" cap="rnd">
              <a:noFill/>
              <a:round/>
            </a:ln>
            <a:effectLst>
              <a:glow rad="63500">
                <a:srgbClr val="FF0000">
                  <a:alpha val="40000"/>
                </a:srgbClr>
              </a:glow>
            </a:effectLst>
          </c:spPr>
          <c:marker>
            <c:symbol val="diamond"/>
            <c:size val="25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>
                <a:glow rad="63500">
                  <a:srgbClr val="FF0000">
                    <a:alpha val="40000"/>
                  </a:srgbClr>
                </a:glow>
              </a:effectLst>
              <a:scene3d>
                <a:camera prst="orthographicFront"/>
                <a:lightRig rig="sunset" dir="t"/>
              </a:scene3d>
              <a:sp3d prstMaterial="softEdge">
                <a:bevelT h="25400"/>
              </a:sp3d>
            </c:spPr>
          </c:marker>
          <c:xVal>
            <c:strRef>
              <c:f>'рабочий (регионы)'!$T$67</c:f>
              <c:strCache>
                <c:ptCount val="1"/>
                <c:pt idx="0">
                  <c:v>Задолженность/зарплата</c:v>
                </c:pt>
              </c:strCache>
            </c:strRef>
          </c:xVal>
          <c:yVal>
            <c:numRef>
              <c:f>'рабочий (регионы)'!$V$67</c:f>
              <c:numCache>
                <c:formatCode>0%</c:formatCode>
                <c:ptCount val="1"/>
                <c:pt idx="0">
                  <c:v>5.9651550188021334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93038464"/>
        <c:axId val="93041024"/>
      </c:scatterChart>
      <c:valAx>
        <c:axId val="93038464"/>
        <c:scaling>
          <c:orientation val="minMax"/>
          <c:max val="2"/>
          <c:min val="0"/>
        </c:scaling>
        <c:delete val="1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1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100" b="1" dirty="0" smtClean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Average Outstanding/salary</a:t>
                </a:r>
                <a:endParaRPr lang="ru-RU" sz="1100" b="1" dirty="0">
                  <a:solidFill>
                    <a:schemeClr val="tx1">
                      <a:lumMod val="75000"/>
                      <a:lumOff val="25000"/>
                    </a:schemeClr>
                  </a:solidFill>
                </a:endParaRPr>
              </a:p>
            </c:rich>
          </c:tx>
          <c:layout>
            <c:manualLayout>
              <c:xMode val="edge"/>
              <c:yMode val="edge"/>
              <c:x val="0.13841075000269501"/>
              <c:y val="0.85363402023059298"/>
            </c:manualLayout>
          </c:layout>
          <c:overlay val="0"/>
          <c:spPr>
            <a:noFill/>
            <a:ln>
              <a:noFill/>
            </a:ln>
            <a:effectLst/>
          </c:spPr>
        </c:title>
        <c:numFmt formatCode="@" sourceLinked="0"/>
        <c:majorTickMark val="none"/>
        <c:minorTickMark val="none"/>
        <c:tickLblPos val="nextTo"/>
        <c:crossAx val="93041024"/>
        <c:crosses val="autoZero"/>
        <c:crossBetween val="midCat"/>
      </c:valAx>
      <c:valAx>
        <c:axId val="93041024"/>
        <c:scaling>
          <c:orientation val="minMax"/>
          <c:min val="3"/>
        </c:scaling>
        <c:delete val="0"/>
        <c:axPos val="l"/>
        <c:numFmt formatCode="#,##0" sourceLinked="0"/>
        <c:majorTickMark val="in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93038464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40050458808928"/>
          <c:y val="5.0925925925925902E-2"/>
          <c:w val="0.648838430079961"/>
          <c:h val="0.77493037328667302"/>
        </c:manualLayout>
      </c:layout>
      <c:scatterChart>
        <c:scatterStyle val="lineMarker"/>
        <c:varyColors val="0"/>
        <c:ser>
          <c:idx val="0"/>
          <c:order val="0"/>
          <c:spPr>
            <a:ln w="25400" cap="rnd">
              <a:noFill/>
              <a:round/>
            </a:ln>
            <a:effectLst>
              <a:glow>
                <a:schemeClr val="accent4">
                  <a:satMod val="175000"/>
                  <a:alpha val="40000"/>
                </a:schemeClr>
              </a:glow>
            </a:effectLst>
          </c:spPr>
          <c:marker>
            <c:symbol val="diamond"/>
            <c:size val="25"/>
            <c:spPr>
              <a:solidFill>
                <a:srgbClr val="0358A5"/>
              </a:solidFill>
              <a:ln w="9525">
                <a:solidFill>
                  <a:schemeClr val="accent1"/>
                </a:solidFill>
              </a:ln>
              <a:effectLst>
                <a:glow>
                  <a:schemeClr val="accent4">
                    <a:satMod val="175000"/>
                    <a:alpha val="40000"/>
                  </a:schemeClr>
                </a:glow>
              </a:effectLst>
              <a:scene3d>
                <a:camera prst="orthographicFront"/>
                <a:lightRig rig="threePt" dir="t"/>
              </a:scene3d>
              <a:sp3d>
                <a:bevelT w="63500" h="12700"/>
              </a:sp3d>
            </c:spPr>
          </c:marker>
          <c:xVal>
            <c:strRef>
              <c:f>'рабочий (регионы)'!$T$69</c:f>
              <c:strCache>
                <c:ptCount val="1"/>
                <c:pt idx="0">
                  <c:v>кол-во субъектов, тыс ед.</c:v>
                </c:pt>
              </c:strCache>
            </c:strRef>
          </c:xVal>
          <c:yVal>
            <c:numRef>
              <c:f>'рабочий (регионы)'!$U$69</c:f>
              <c:numCache>
                <c:formatCode>#,##0</c:formatCode>
                <c:ptCount val="1"/>
                <c:pt idx="0">
                  <c:v>3428.3670000000002</c:v>
                </c:pt>
              </c:numCache>
            </c:numRef>
          </c:yVal>
          <c:smooth val="0"/>
        </c:ser>
        <c:ser>
          <c:idx val="1"/>
          <c:order val="1"/>
          <c:spPr>
            <a:ln w="25400" cap="rnd">
              <a:noFill/>
              <a:round/>
            </a:ln>
            <a:effectLst>
              <a:glow rad="63500">
                <a:srgbClr val="FF0000">
                  <a:alpha val="40000"/>
                </a:srgbClr>
              </a:glow>
            </a:effectLst>
          </c:spPr>
          <c:marker>
            <c:symbol val="diamond"/>
            <c:size val="25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>
                <a:glow rad="63500">
                  <a:srgbClr val="FF0000">
                    <a:alpha val="40000"/>
                  </a:srgbClr>
                </a:glow>
              </a:effectLst>
              <a:scene3d>
                <a:camera prst="orthographicFront"/>
                <a:lightRig rig="sunset" dir="t"/>
              </a:scene3d>
              <a:sp3d prstMaterial="softEdge">
                <a:bevelT w="63500" h="25400"/>
              </a:sp3d>
            </c:spPr>
          </c:marker>
          <c:xVal>
            <c:strRef>
              <c:f>'рабочий (регионы)'!$T$69</c:f>
              <c:strCache>
                <c:ptCount val="1"/>
                <c:pt idx="0">
                  <c:v>кол-во субъектов, тыс ед.</c:v>
                </c:pt>
              </c:strCache>
            </c:strRef>
          </c:xVal>
          <c:yVal>
            <c:numRef>
              <c:f>'рабочий (регионы)'!$V$69</c:f>
              <c:numCache>
                <c:formatCode>#,##0</c:formatCode>
                <c:ptCount val="1"/>
                <c:pt idx="0">
                  <c:v>5804.5450000000001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93802496"/>
        <c:axId val="93804800"/>
      </c:scatterChart>
      <c:valAx>
        <c:axId val="93802496"/>
        <c:scaling>
          <c:orientation val="minMax"/>
          <c:max val="2"/>
          <c:min val="0"/>
        </c:scaling>
        <c:delete val="1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1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100" b="1" dirty="0" smtClean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Total Lenders</a:t>
                </a:r>
                <a:r>
                  <a:rPr lang="ru-RU" sz="1100" b="1" dirty="0" smtClean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, </a:t>
                </a:r>
                <a:r>
                  <a:rPr lang="en-US" sz="1100" b="1" dirty="0" smtClean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‘000</a:t>
                </a:r>
                <a:endParaRPr lang="ru-RU" sz="1100" b="1" dirty="0">
                  <a:solidFill>
                    <a:schemeClr val="tx1">
                      <a:lumMod val="75000"/>
                      <a:lumOff val="25000"/>
                    </a:schemeClr>
                  </a:solidFill>
                </a:endParaRPr>
              </a:p>
            </c:rich>
          </c:tx>
          <c:layout>
            <c:manualLayout>
              <c:xMode val="edge"/>
              <c:yMode val="edge"/>
              <c:x val="0.27670741662984732"/>
              <c:y val="0.85974948828626929"/>
            </c:manualLayout>
          </c:layout>
          <c:overlay val="0"/>
          <c:spPr>
            <a:noFill/>
            <a:ln>
              <a:noFill/>
            </a:ln>
            <a:effectLst/>
          </c:spPr>
        </c:title>
        <c:numFmt formatCode="@" sourceLinked="0"/>
        <c:majorTickMark val="none"/>
        <c:minorTickMark val="none"/>
        <c:tickLblPos val="nextTo"/>
        <c:crossAx val="93804800"/>
        <c:crosses val="autoZero"/>
        <c:crossBetween val="midCat"/>
      </c:valAx>
      <c:valAx>
        <c:axId val="93804800"/>
        <c:scaling>
          <c:orientation val="minMax"/>
          <c:max val="6500"/>
          <c:min val="2500"/>
        </c:scaling>
        <c:delete val="0"/>
        <c:axPos val="l"/>
        <c:numFmt formatCode="#,##0" sourceLinked="0"/>
        <c:majorTickMark val="in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93802496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40050458808928"/>
          <c:y val="5.0925925925925902E-2"/>
          <c:w val="0.73741167084038095"/>
          <c:h val="0.77493037328667302"/>
        </c:manualLayout>
      </c:layout>
      <c:scatterChart>
        <c:scatterStyle val="lineMarker"/>
        <c:varyColors val="0"/>
        <c:ser>
          <c:idx val="0"/>
          <c:order val="0"/>
          <c:spPr>
            <a:ln w="25400" cap="rnd">
              <a:noFill/>
              <a:round/>
            </a:ln>
            <a:effectLst>
              <a:glow>
                <a:schemeClr val="accent4">
                  <a:satMod val="175000"/>
                  <a:alpha val="40000"/>
                </a:schemeClr>
              </a:glow>
            </a:effectLst>
          </c:spPr>
          <c:marker>
            <c:symbol val="diamond"/>
            <c:size val="25"/>
            <c:spPr>
              <a:solidFill>
                <a:srgbClr val="0358A5"/>
              </a:solidFill>
              <a:ln w="9525">
                <a:solidFill>
                  <a:schemeClr val="accent1"/>
                </a:solidFill>
              </a:ln>
              <a:effectLst>
                <a:glow>
                  <a:schemeClr val="accent4">
                    <a:satMod val="175000"/>
                    <a:alpha val="40000"/>
                  </a:schemeClr>
                </a:glow>
              </a:effectLst>
              <a:scene3d>
                <a:camera prst="orthographicFront"/>
                <a:lightRig rig="threePt" dir="t"/>
              </a:scene3d>
              <a:sp3d>
                <a:bevelT w="63500" h="12700"/>
              </a:sp3d>
            </c:spPr>
          </c:marker>
          <c:xVal>
            <c:strRef>
              <c:f>'рабочий (регионы)'!$T$70</c:f>
              <c:strCache>
                <c:ptCount val="1"/>
                <c:pt idx="0">
                  <c:v>сумма задолженности, млрд тенге</c:v>
                </c:pt>
              </c:strCache>
            </c:strRef>
          </c:xVal>
          <c:yVal>
            <c:numRef>
              <c:f>'рабочий (регионы)'!$U$70</c:f>
              <c:numCache>
                <c:formatCode>#,##0</c:formatCode>
                <c:ptCount val="1"/>
                <c:pt idx="0">
                  <c:v>2807.3584273175011</c:v>
                </c:pt>
              </c:numCache>
            </c:numRef>
          </c:yVal>
          <c:smooth val="0"/>
        </c:ser>
        <c:ser>
          <c:idx val="1"/>
          <c:order val="1"/>
          <c:spPr>
            <a:ln w="25400" cap="rnd">
              <a:noFill/>
              <a:round/>
            </a:ln>
            <a:effectLst>
              <a:glow rad="63500">
                <a:srgbClr val="FF0000">
                  <a:alpha val="40000"/>
                </a:srgbClr>
              </a:glow>
            </a:effectLst>
          </c:spPr>
          <c:marker>
            <c:symbol val="diamond"/>
            <c:size val="25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>
                <a:glow rad="63500">
                  <a:srgbClr val="FF0000">
                    <a:alpha val="40000"/>
                  </a:srgbClr>
                </a:glow>
              </a:effectLst>
              <a:scene3d>
                <a:camera prst="orthographicFront"/>
                <a:lightRig rig="sunset" dir="t"/>
              </a:scene3d>
              <a:sp3d prstMaterial="softEdge">
                <a:bevelT w="63500" h="25400"/>
              </a:sp3d>
            </c:spPr>
          </c:marker>
          <c:xVal>
            <c:strRef>
              <c:f>'рабочий (регионы)'!$T$70</c:f>
              <c:strCache>
                <c:ptCount val="1"/>
                <c:pt idx="0">
                  <c:v>сумма задолженности, млрд тенге</c:v>
                </c:pt>
              </c:strCache>
            </c:strRef>
          </c:xVal>
          <c:yVal>
            <c:numRef>
              <c:f>'рабочий (регионы)'!$V$70</c:f>
              <c:numCache>
                <c:formatCode>#,##0</c:formatCode>
                <c:ptCount val="1"/>
                <c:pt idx="0">
                  <c:v>3772.0890657103437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93828992"/>
        <c:axId val="93835648"/>
      </c:scatterChart>
      <c:valAx>
        <c:axId val="93828992"/>
        <c:scaling>
          <c:orientation val="minMax"/>
          <c:max val="2"/>
          <c:min val="0"/>
        </c:scaling>
        <c:delete val="1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lnSpc>
                    <a:spcPct val="100000"/>
                  </a:lnSpc>
                  <a:defRPr sz="11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100" b="1" i="0" kern="1200" baseline="0" dirty="0" smtClean="0">
                    <a:solidFill>
                      <a:srgbClr val="404040"/>
                    </a:solidFill>
                    <a:effectLst/>
                  </a:rPr>
                  <a:t>Outstanding Amount</a:t>
                </a:r>
                <a:r>
                  <a:rPr lang="ru-RU" sz="1100" b="1" i="0" kern="1200" baseline="0" dirty="0" smtClean="0">
                    <a:solidFill>
                      <a:srgbClr val="404040"/>
                    </a:solidFill>
                    <a:effectLst/>
                  </a:rPr>
                  <a:t>), </a:t>
                </a:r>
                <a:r>
                  <a:rPr lang="en-US" sz="1100" b="1" i="0" kern="1200" baseline="0" dirty="0" smtClean="0">
                    <a:solidFill>
                      <a:srgbClr val="404040"/>
                    </a:solidFill>
                    <a:effectLst/>
                  </a:rPr>
                  <a:t>billion </a:t>
                </a:r>
                <a:r>
                  <a:rPr lang="en-US" sz="1100" b="1" i="0" kern="1200" baseline="0" dirty="0" err="1" smtClean="0">
                    <a:solidFill>
                      <a:srgbClr val="404040"/>
                    </a:solidFill>
                    <a:effectLst/>
                  </a:rPr>
                  <a:t>tenge</a:t>
                </a:r>
                <a:endParaRPr lang="ru-RU" sz="1100" dirty="0">
                  <a:effectLst/>
                </a:endParaRPr>
              </a:p>
            </c:rich>
          </c:tx>
          <c:layout>
            <c:manualLayout>
              <c:xMode val="edge"/>
              <c:yMode val="edge"/>
              <c:x val="0.20591335095001401"/>
              <c:y val="0.87123520855151804"/>
            </c:manualLayout>
          </c:layout>
          <c:overlay val="0"/>
          <c:spPr>
            <a:noFill/>
            <a:ln>
              <a:noFill/>
            </a:ln>
            <a:effectLst/>
          </c:spPr>
        </c:title>
        <c:numFmt formatCode="@" sourceLinked="0"/>
        <c:majorTickMark val="none"/>
        <c:minorTickMark val="none"/>
        <c:tickLblPos val="nextTo"/>
        <c:crossAx val="93835648"/>
        <c:crosses val="autoZero"/>
        <c:crossBetween val="midCat"/>
      </c:valAx>
      <c:valAx>
        <c:axId val="93835648"/>
        <c:scaling>
          <c:orientation val="minMax"/>
          <c:max val="4500"/>
          <c:min val="2000"/>
        </c:scaling>
        <c:delete val="0"/>
        <c:axPos val="l"/>
        <c:numFmt formatCode="#,##0" sourceLinked="0"/>
        <c:majorTickMark val="in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93828992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0" i="0" u="none" strike="noStrike" kern="1200" spc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600" b="0" i="0" u="none" strike="noStrike" baseline="0" dirty="0" smtClean="0">
                <a:effectLst/>
              </a:rPr>
              <a:t>Debt to annual household income</a:t>
            </a:r>
            <a:endParaRPr lang="ru-RU" sz="16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c:rich>
      </c:tx>
      <c:layout>
        <c:manualLayout>
          <c:xMode val="edge"/>
          <c:yMode val="edge"/>
          <c:x val="0.22742039989323501"/>
          <c:y val="2.02415342425636E-2"/>
        </c:manualLayout>
      </c:layout>
      <c:overlay val="0"/>
      <c:spPr>
        <a:noFill/>
        <a:ln>
          <a:noFill/>
        </a:ln>
        <a:effectLst/>
      </c:spPr>
    </c:title>
    <c:autoTitleDeleted val="0"/>
    <c:plotArea>
      <c:layout>
        <c:manualLayout>
          <c:layoutTarget val="inner"/>
          <c:xMode val="edge"/>
          <c:yMode val="edge"/>
          <c:x val="0.18520031870802198"/>
          <c:y val="0.20790286975717401"/>
          <c:w val="0.71729368071052446"/>
          <c:h val="0.55174813800397005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DTI!$A$13</c:f>
              <c:strCache>
                <c:ptCount val="1"/>
                <c:pt idx="0">
                  <c:v>Outstanding amount, trln tenge</c:v>
                </c:pt>
              </c:strCache>
            </c:strRef>
          </c:tx>
          <c:spPr>
            <a:solidFill>
              <a:srgbClr val="009900"/>
            </a:solidFill>
            <a:ln>
              <a:noFill/>
            </a:ln>
            <a:effectLst/>
            <a:scene3d>
              <a:camera prst="orthographicFront"/>
              <a:lightRig rig="twoPt" dir="t"/>
            </a:scene3d>
            <a:sp3d>
              <a:bevelT w="63500" h="25400"/>
            </a:sp3d>
          </c:spPr>
          <c:invertIfNegative val="0"/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 smtClean="0"/>
                      <a:t>2,6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en-US" smtClean="0"/>
                      <a:t>2,8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/>
              <c:tx>
                <c:rich>
                  <a:bodyPr/>
                  <a:lstStyle/>
                  <a:p>
                    <a:r>
                      <a:rPr lang="en-US" smtClean="0"/>
                      <a:t>3,3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/>
              <c:tx>
                <c:rich>
                  <a:bodyPr/>
                  <a:lstStyle/>
                  <a:p>
                    <a:r>
                      <a:rPr lang="en-US" smtClean="0"/>
                      <a:t>3,8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numFmt formatCode="##,###,###,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DTI!$C$13:$F$13</c:f>
              <c:strCache>
                <c:ptCount val="4"/>
                <c:pt idx="0">
                  <c:v>March 2011</c:v>
                </c:pt>
                <c:pt idx="1">
                  <c:v>March 2012</c:v>
                </c:pt>
                <c:pt idx="2">
                  <c:v>March 2013</c:v>
                </c:pt>
                <c:pt idx="3">
                  <c:v>March 2014</c:v>
                </c:pt>
              </c:strCache>
            </c:strRef>
          </c:cat>
          <c:val>
            <c:numRef>
              <c:f>DTI!$C$14:$F$14</c:f>
              <c:numCache>
                <c:formatCode>#,##0</c:formatCode>
                <c:ptCount val="4"/>
                <c:pt idx="0">
                  <c:v>2595595.7757815993</c:v>
                </c:pt>
                <c:pt idx="1">
                  <c:v>2807358.4273175015</c:v>
                </c:pt>
                <c:pt idx="2">
                  <c:v>3348641.4629133539</c:v>
                </c:pt>
                <c:pt idx="3">
                  <c:v>3772089.0657103402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5"/>
        <c:axId val="93573120"/>
        <c:axId val="93575808"/>
      </c:barChart>
      <c:lineChart>
        <c:grouping val="standard"/>
        <c:varyColors val="0"/>
        <c:ser>
          <c:idx val="1"/>
          <c:order val="1"/>
          <c:tx>
            <c:strRef>
              <c:f>DTI!$A$15</c:f>
              <c:strCache>
                <c:ptCount val="1"/>
                <c:pt idx="0">
                  <c:v>Debt-to-households income </c:v>
                </c:pt>
              </c:strCache>
            </c:strRef>
          </c:tx>
          <c:spPr>
            <a:ln w="28575" cap="rnd">
              <a:solidFill>
                <a:srgbClr val="0469C4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rgbClr val="0469C4"/>
              </a:solidFill>
              <a:ln w="9525">
                <a:noFill/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DTI!$C$13:$F$13</c:f>
              <c:strCache>
                <c:ptCount val="4"/>
                <c:pt idx="0">
                  <c:v>March 2011</c:v>
                </c:pt>
                <c:pt idx="1">
                  <c:v>March 2012</c:v>
                </c:pt>
                <c:pt idx="2">
                  <c:v>March 2013</c:v>
                </c:pt>
                <c:pt idx="3">
                  <c:v>March 2014</c:v>
                </c:pt>
              </c:strCache>
            </c:strRef>
          </c:cat>
          <c:val>
            <c:numRef>
              <c:f>DTI!$C$15:$F$15</c:f>
              <c:numCache>
                <c:formatCode>0.0%</c:formatCode>
                <c:ptCount val="4"/>
                <c:pt idx="0">
                  <c:v>0.49863335537322095</c:v>
                </c:pt>
                <c:pt idx="1">
                  <c:v>0.47151213472307579</c:v>
                </c:pt>
                <c:pt idx="2">
                  <c:v>0.50385592769851528</c:v>
                </c:pt>
                <c:pt idx="3">
                  <c:v>0.52095336001205794</c:v>
                </c:pt>
              </c:numCache>
            </c:numRef>
          </c:val>
          <c:smooth val="0"/>
        </c:ser>
        <c:dLbls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93600000"/>
        <c:axId val="93598464"/>
      </c:lineChart>
      <c:catAx>
        <c:axId val="93573120"/>
        <c:scaling>
          <c:orientation val="minMax"/>
        </c:scaling>
        <c:delete val="0"/>
        <c:axPos val="b"/>
        <c:numFmt formatCode="[$-419]mmmm\ yyyy;@" sourceLinked="0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93575808"/>
        <c:crosses val="autoZero"/>
        <c:auto val="0"/>
        <c:lblAlgn val="ctr"/>
        <c:lblOffset val="100"/>
        <c:noMultiLvlLbl val="0"/>
      </c:catAx>
      <c:valAx>
        <c:axId val="93575808"/>
        <c:scaling>
          <c:orientation val="minMax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400" dirty="0" err="1" smtClean="0"/>
                  <a:t>Trln</a:t>
                </a:r>
                <a:r>
                  <a:rPr lang="en-US" sz="1400" baseline="0" dirty="0" smtClean="0"/>
                  <a:t> </a:t>
                </a:r>
                <a:r>
                  <a:rPr lang="en-US" sz="1400" baseline="0" dirty="0" err="1" smtClean="0"/>
                  <a:t>tenge</a:t>
                </a:r>
                <a:endParaRPr lang="ru-RU" sz="1400" dirty="0"/>
              </a:p>
            </c:rich>
          </c:tx>
          <c:layout>
            <c:manualLayout>
              <c:xMode val="edge"/>
              <c:yMode val="edge"/>
              <c:x val="6.6042612810435206E-2"/>
              <c:y val="0.33179518955695214"/>
            </c:manualLayout>
          </c:layout>
          <c:overlay val="0"/>
          <c:spPr>
            <a:noFill/>
            <a:ln>
              <a:noFill/>
            </a:ln>
            <a:effectLst/>
          </c:spPr>
        </c:title>
        <c:numFmt formatCode="##,###,###,," sourceLinked="0"/>
        <c:majorTickMark val="none"/>
        <c:minorTickMark val="none"/>
        <c:tickLblPos val="nextTo"/>
        <c:spPr>
          <a:noFill/>
          <a:ln>
            <a:solidFill>
              <a:schemeClr val="bg1">
                <a:lumMod val="75000"/>
              </a:schemeClr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93573120"/>
        <c:crosses val="autoZero"/>
        <c:crossBetween val="between"/>
        <c:majorUnit val="1000000"/>
      </c:valAx>
      <c:valAx>
        <c:axId val="93598464"/>
        <c:scaling>
          <c:orientation val="minMax"/>
          <c:max val="0.54"/>
          <c:min val="0.45"/>
        </c:scaling>
        <c:delete val="0"/>
        <c:axPos val="r"/>
        <c:numFmt formatCode="0%" sourceLinked="0"/>
        <c:majorTickMark val="none"/>
        <c:minorTickMark val="none"/>
        <c:tickLblPos val="nextTo"/>
        <c:spPr>
          <a:noFill/>
          <a:ln>
            <a:solidFill>
              <a:schemeClr val="bg1">
                <a:lumMod val="75000"/>
              </a:schemeClr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93600000"/>
        <c:crosses val="max"/>
        <c:crossBetween val="between"/>
        <c:majorUnit val="0.02"/>
      </c:valAx>
      <c:catAx>
        <c:axId val="93600000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93598464"/>
        <c:crosses val="autoZero"/>
        <c:auto val="0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8.2828365013955907E-2"/>
          <c:y val="0.82791990705997498"/>
          <c:w val="0.90239120318231802"/>
          <c:h val="0.15156911660678499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 sz="1600" dirty="0" smtClean="0"/>
              <a:t>Age breakdown of proportion of borrowers</a:t>
            </a:r>
            <a:endParaRPr lang="ru-RU" sz="1600" dirty="0"/>
          </a:p>
        </c:rich>
      </c:tx>
      <c:layout>
        <c:manualLayout>
          <c:xMode val="edge"/>
          <c:yMode val="edge"/>
          <c:x val="0.1999652230971129"/>
          <c:y val="0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9.1849518810148703E-2"/>
          <c:y val="0.19982648002333001"/>
          <c:w val="0.87759492563429597"/>
          <c:h val="0.57269867308253197"/>
        </c:manualLayout>
      </c:layout>
      <c:lineChart>
        <c:grouping val="standard"/>
        <c:varyColors val="0"/>
        <c:ser>
          <c:idx val="0"/>
          <c:order val="0"/>
          <c:tx>
            <c:strRef>
              <c:f>Sheet1!$AM$14</c:f>
              <c:strCache>
                <c:ptCount val="1"/>
                <c:pt idx="0">
                  <c:v>до 30</c:v>
                </c:pt>
              </c:strCache>
            </c:strRef>
          </c:tx>
          <c:spPr>
            <a:ln>
              <a:solidFill>
                <a:srgbClr val="FF0000"/>
              </a:solidFill>
            </a:ln>
          </c:spPr>
          <c:marker>
            <c:symbol val="none"/>
          </c:marker>
          <c:cat>
            <c:numRef>
              <c:f>Sheet1!$AN$13:$AR$13</c:f>
              <c:numCache>
                <c:formatCode>General</c:formatCode>
                <c:ptCount val="5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</c:numCache>
            </c:numRef>
          </c:cat>
          <c:val>
            <c:numRef>
              <c:f>Sheet1!$AN$14:$AR$14</c:f>
              <c:numCache>
                <c:formatCode>0%</c:formatCode>
                <c:ptCount val="5"/>
                <c:pt idx="0">
                  <c:v>0.29229733271401998</c:v>
                </c:pt>
                <c:pt idx="1">
                  <c:v>0.30036027209218102</c:v>
                </c:pt>
                <c:pt idx="2">
                  <c:v>0.31360401586759701</c:v>
                </c:pt>
                <c:pt idx="3">
                  <c:v>0.34009567715766498</c:v>
                </c:pt>
                <c:pt idx="4">
                  <c:v>0.34371880550546202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Sheet1!$AM$15</c:f>
              <c:strCache>
                <c:ptCount val="1"/>
                <c:pt idx="0">
                  <c:v> 31 - 40</c:v>
                </c:pt>
              </c:strCache>
            </c:strRef>
          </c:tx>
          <c:spPr>
            <a:ln>
              <a:solidFill>
                <a:srgbClr val="FF9900"/>
              </a:solidFill>
            </a:ln>
          </c:spPr>
          <c:marker>
            <c:symbol val="none"/>
          </c:marker>
          <c:cat>
            <c:numRef>
              <c:f>Sheet1!$AN$13:$AR$13</c:f>
              <c:numCache>
                <c:formatCode>General</c:formatCode>
                <c:ptCount val="5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</c:numCache>
            </c:numRef>
          </c:cat>
          <c:val>
            <c:numRef>
              <c:f>Sheet1!$AN$15:$AR$15</c:f>
              <c:numCache>
                <c:formatCode>0%</c:formatCode>
                <c:ptCount val="5"/>
                <c:pt idx="0">
                  <c:v>0.27201308861804002</c:v>
                </c:pt>
                <c:pt idx="1">
                  <c:v>0.265786568552907</c:v>
                </c:pt>
                <c:pt idx="2">
                  <c:v>0.257197835735198</c:v>
                </c:pt>
                <c:pt idx="3">
                  <c:v>0.250397168181477</c:v>
                </c:pt>
                <c:pt idx="4">
                  <c:v>0.24925812820839799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Sheet1!$AM$16</c:f>
              <c:strCache>
                <c:ptCount val="1"/>
                <c:pt idx="0">
                  <c:v> 41 - 50</c:v>
                </c:pt>
              </c:strCache>
            </c:strRef>
          </c:tx>
          <c:spPr>
            <a:ln>
              <a:solidFill>
                <a:srgbClr val="33CC33"/>
              </a:solidFill>
            </a:ln>
          </c:spPr>
          <c:marker>
            <c:symbol val="none"/>
          </c:marker>
          <c:cat>
            <c:numRef>
              <c:f>Sheet1!$AN$13:$AR$13</c:f>
              <c:numCache>
                <c:formatCode>General</c:formatCode>
                <c:ptCount val="5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</c:numCache>
            </c:numRef>
          </c:cat>
          <c:val>
            <c:numRef>
              <c:f>Sheet1!$AN$16:$AR$16</c:f>
              <c:numCache>
                <c:formatCode>0%</c:formatCode>
                <c:ptCount val="5"/>
                <c:pt idx="0">
                  <c:v>0.253915038157837</c:v>
                </c:pt>
                <c:pt idx="1">
                  <c:v>0.245406871024972</c:v>
                </c:pt>
                <c:pt idx="2">
                  <c:v>0.23216878230792801</c:v>
                </c:pt>
                <c:pt idx="3">
                  <c:v>0.21592475399985001</c:v>
                </c:pt>
                <c:pt idx="4">
                  <c:v>0.20614941056022501</c:v>
                </c:pt>
              </c:numCache>
            </c:numRef>
          </c:val>
          <c:smooth val="0"/>
        </c:ser>
        <c:ser>
          <c:idx val="3"/>
          <c:order val="3"/>
          <c:tx>
            <c:strRef>
              <c:f>Sheet1!$AM$17</c:f>
              <c:strCache>
                <c:ptCount val="1"/>
                <c:pt idx="0">
                  <c:v> 51 - 60</c:v>
                </c:pt>
              </c:strCache>
            </c:strRef>
          </c:tx>
          <c:spPr>
            <a:ln>
              <a:solidFill>
                <a:srgbClr val="0070C0"/>
              </a:solidFill>
            </a:ln>
          </c:spPr>
          <c:marker>
            <c:symbol val="none"/>
          </c:marker>
          <c:cat>
            <c:numRef>
              <c:f>Sheet1!$AN$13:$AR$13</c:f>
              <c:numCache>
                <c:formatCode>General</c:formatCode>
                <c:ptCount val="5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</c:numCache>
            </c:numRef>
          </c:cat>
          <c:val>
            <c:numRef>
              <c:f>Sheet1!$AN$17:$AR$17</c:f>
              <c:numCache>
                <c:formatCode>0%</c:formatCode>
                <c:ptCount val="5"/>
                <c:pt idx="0">
                  <c:v>0.14879480399509001</c:v>
                </c:pt>
                <c:pt idx="1">
                  <c:v>0.15189602118767301</c:v>
                </c:pt>
                <c:pt idx="2">
                  <c:v>0.150524915828399</c:v>
                </c:pt>
                <c:pt idx="3">
                  <c:v>0.14235474723954</c:v>
                </c:pt>
                <c:pt idx="4">
                  <c:v>0.14242139437116899</c:v>
                </c:pt>
              </c:numCache>
            </c:numRef>
          </c:val>
          <c:smooth val="0"/>
        </c:ser>
        <c:ser>
          <c:idx val="4"/>
          <c:order val="4"/>
          <c:tx>
            <c:strRef>
              <c:f>Sheet1!$AM$18</c:f>
              <c:strCache>
                <c:ptCount val="1"/>
                <c:pt idx="0">
                  <c:v>более 60</c:v>
                </c:pt>
              </c:strCache>
            </c:strRef>
          </c:tx>
          <c:spPr>
            <a:ln>
              <a:solidFill>
                <a:srgbClr val="7030A0"/>
              </a:solidFill>
            </a:ln>
          </c:spPr>
          <c:marker>
            <c:symbol val="none"/>
          </c:marker>
          <c:cat>
            <c:numRef>
              <c:f>Sheet1!$AN$13:$AR$13</c:f>
              <c:numCache>
                <c:formatCode>General</c:formatCode>
                <c:ptCount val="5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</c:numCache>
            </c:numRef>
          </c:cat>
          <c:val>
            <c:numRef>
              <c:f>Sheet1!$AN$18:$AR$18</c:f>
              <c:numCache>
                <c:formatCode>0%</c:formatCode>
                <c:ptCount val="5"/>
                <c:pt idx="0">
                  <c:v>3.2979736515012702E-2</c:v>
                </c:pt>
                <c:pt idx="1">
                  <c:v>3.6550267142266703E-2</c:v>
                </c:pt>
                <c:pt idx="2">
                  <c:v>4.6504450260877302E-2</c:v>
                </c:pt>
                <c:pt idx="3">
                  <c:v>5.1227653421467699E-2</c:v>
                </c:pt>
                <c:pt idx="4">
                  <c:v>5.8452261354746099E-2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93655040"/>
        <c:axId val="93656576"/>
      </c:lineChart>
      <c:catAx>
        <c:axId val="9365504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crossAx val="93656576"/>
        <c:crosses val="autoZero"/>
        <c:auto val="1"/>
        <c:lblAlgn val="ctr"/>
        <c:lblOffset val="100"/>
        <c:noMultiLvlLbl val="0"/>
      </c:catAx>
      <c:valAx>
        <c:axId val="93656576"/>
        <c:scaling>
          <c:orientation val="minMax"/>
        </c:scaling>
        <c:delete val="0"/>
        <c:axPos val="l"/>
        <c:majorGridlines/>
        <c:numFmt formatCode="0%" sourceLinked="1"/>
        <c:majorTickMark val="none"/>
        <c:minorTickMark val="none"/>
        <c:tickLblPos val="nextTo"/>
        <c:spPr>
          <a:ln w="9525">
            <a:noFill/>
          </a:ln>
        </c:spPr>
        <c:crossAx val="93655040"/>
        <c:crosses val="autoZero"/>
        <c:crossBetween val="between"/>
      </c:valAx>
    </c:plotArea>
    <c:legend>
      <c:legendPos val="b"/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 dirty="0" smtClean="0"/>
              <a:t>Newborn</a:t>
            </a:r>
            <a:r>
              <a:rPr lang="en-US" baseline="0" dirty="0" smtClean="0"/>
              <a:t> number</a:t>
            </a:r>
            <a:endParaRPr lang="ru-RU" dirty="0"/>
          </a:p>
        </c:rich>
      </c:tx>
      <c:layout/>
      <c:overlay val="0"/>
    </c:title>
    <c:autoTitleDeleted val="0"/>
    <c:plotArea>
      <c:layout>
        <c:manualLayout>
          <c:layoutTarget val="inner"/>
          <c:xMode val="edge"/>
          <c:yMode val="edge"/>
          <c:x val="0.12956433518357499"/>
          <c:y val="0.19480351414406499"/>
          <c:w val="0.81345796149345395"/>
          <c:h val="0.63937736949547996"/>
        </c:manualLayout>
      </c:layout>
      <c:lineChart>
        <c:grouping val="standard"/>
        <c:varyColors val="0"/>
        <c:ser>
          <c:idx val="0"/>
          <c:order val="0"/>
          <c:spPr>
            <a:ln>
              <a:solidFill>
                <a:srgbClr val="FF0000"/>
              </a:solidFill>
            </a:ln>
          </c:spPr>
          <c:marker>
            <c:symbol val="none"/>
          </c:marker>
          <c:cat>
            <c:strRef>
              <c:f>Sheet1!$AN$26:$CL$26</c:f>
              <c:strCache>
                <c:ptCount val="51"/>
                <c:pt idx="0">
                  <c:v>1961</c:v>
                </c:pt>
                <c:pt idx="1">
                  <c:v>1962</c:v>
                </c:pt>
                <c:pt idx="2">
                  <c:v>1963</c:v>
                </c:pt>
                <c:pt idx="3">
                  <c:v>1964</c:v>
                </c:pt>
                <c:pt idx="4">
                  <c:v>1965</c:v>
                </c:pt>
                <c:pt idx="5">
                  <c:v>1966</c:v>
                </c:pt>
                <c:pt idx="6">
                  <c:v>1967</c:v>
                </c:pt>
                <c:pt idx="7">
                  <c:v>1968</c:v>
                </c:pt>
                <c:pt idx="8">
                  <c:v>1969</c:v>
                </c:pt>
                <c:pt idx="9">
                  <c:v>1970</c:v>
                </c:pt>
                <c:pt idx="10">
                  <c:v>1971</c:v>
                </c:pt>
                <c:pt idx="11">
                  <c:v>1972</c:v>
                </c:pt>
                <c:pt idx="12">
                  <c:v>1973</c:v>
                </c:pt>
                <c:pt idx="13">
                  <c:v>1974</c:v>
                </c:pt>
                <c:pt idx="14">
                  <c:v>1975</c:v>
                </c:pt>
                <c:pt idx="15">
                  <c:v>1976</c:v>
                </c:pt>
                <c:pt idx="16">
                  <c:v>1977</c:v>
                </c:pt>
                <c:pt idx="17">
                  <c:v>1978</c:v>
                </c:pt>
                <c:pt idx="18">
                  <c:v>1979</c:v>
                </c:pt>
                <c:pt idx="19">
                  <c:v>1980</c:v>
                </c:pt>
                <c:pt idx="20">
                  <c:v>1981</c:v>
                </c:pt>
                <c:pt idx="21">
                  <c:v>1982</c:v>
                </c:pt>
                <c:pt idx="22">
                  <c:v>1983</c:v>
                </c:pt>
                <c:pt idx="23">
                  <c:v>1984</c:v>
                </c:pt>
                <c:pt idx="24">
                  <c:v>1985</c:v>
                </c:pt>
                <c:pt idx="25">
                  <c:v>1986</c:v>
                </c:pt>
                <c:pt idx="26">
                  <c:v>1987</c:v>
                </c:pt>
                <c:pt idx="27">
                  <c:v>1988</c:v>
                </c:pt>
                <c:pt idx="28">
                  <c:v>1989</c:v>
                </c:pt>
                <c:pt idx="29">
                  <c:v>1990</c:v>
                </c:pt>
                <c:pt idx="30">
                  <c:v>1991</c:v>
                </c:pt>
                <c:pt idx="31">
                  <c:v>1992</c:v>
                </c:pt>
                <c:pt idx="32">
                  <c:v>1993</c:v>
                </c:pt>
                <c:pt idx="33">
                  <c:v>1994</c:v>
                </c:pt>
                <c:pt idx="34">
                  <c:v>1995</c:v>
                </c:pt>
                <c:pt idx="35">
                  <c:v>1996</c:v>
                </c:pt>
                <c:pt idx="36">
                  <c:v>1997</c:v>
                </c:pt>
                <c:pt idx="37">
                  <c:v>1998</c:v>
                </c:pt>
                <c:pt idx="38">
                  <c:v>1999</c:v>
                </c:pt>
                <c:pt idx="39">
                  <c:v>2000</c:v>
                </c:pt>
                <c:pt idx="40">
                  <c:v>2001</c:v>
                </c:pt>
                <c:pt idx="41">
                  <c:v>2002</c:v>
                </c:pt>
                <c:pt idx="42">
                  <c:v>2003</c:v>
                </c:pt>
                <c:pt idx="43">
                  <c:v>2004</c:v>
                </c:pt>
                <c:pt idx="44">
                  <c:v>2005</c:v>
                </c:pt>
                <c:pt idx="45">
                  <c:v>2006</c:v>
                </c:pt>
                <c:pt idx="46">
                  <c:v>2007</c:v>
                </c:pt>
                <c:pt idx="47">
                  <c:v>2008</c:v>
                </c:pt>
                <c:pt idx="48">
                  <c:v>2009</c:v>
                </c:pt>
                <c:pt idx="49">
                  <c:v>2010</c:v>
                </c:pt>
                <c:pt idx="50">
                  <c:v>2011</c:v>
                </c:pt>
              </c:strCache>
            </c:strRef>
          </c:cat>
          <c:val>
            <c:numRef>
              <c:f>Sheet1!$AN$27:$CL$27</c:f>
              <c:numCache>
                <c:formatCode>_(* #,##0_);_(* \(#,##0\);_(* "-"??_);_(@_)</c:formatCode>
                <c:ptCount val="51"/>
                <c:pt idx="0">
                  <c:v>362231.31472000002</c:v>
                </c:pt>
                <c:pt idx="1">
                  <c:v>366672.9566700001</c:v>
                </c:pt>
                <c:pt idx="2">
                  <c:v>366899.45911200001</c:v>
                </c:pt>
                <c:pt idx="3">
                  <c:v>363048.4052460001</c:v>
                </c:pt>
                <c:pt idx="4">
                  <c:v>356114.85690299992</c:v>
                </c:pt>
                <c:pt idx="5">
                  <c:v>347615.58548100002</c:v>
                </c:pt>
                <c:pt idx="6">
                  <c:v>339296.625206</c:v>
                </c:pt>
                <c:pt idx="7">
                  <c:v>332724.12822000001</c:v>
                </c:pt>
                <c:pt idx="8">
                  <c:v>329016.00477499992</c:v>
                </c:pt>
                <c:pt idx="9">
                  <c:v>328497.06954400003</c:v>
                </c:pt>
                <c:pt idx="10">
                  <c:v>330655.03638800001</c:v>
                </c:pt>
                <c:pt idx="11">
                  <c:v>334134.0077769999</c:v>
                </c:pt>
                <c:pt idx="12">
                  <c:v>337752.52867800009</c:v>
                </c:pt>
                <c:pt idx="13">
                  <c:v>340962.12228000001</c:v>
                </c:pt>
                <c:pt idx="14">
                  <c:v>343646.30585999991</c:v>
                </c:pt>
                <c:pt idx="15">
                  <c:v>345560.87127390481</c:v>
                </c:pt>
                <c:pt idx="16">
                  <c:v>348286.41187064012</c:v>
                </c:pt>
                <c:pt idx="17">
                  <c:v>352197.64020414662</c:v>
                </c:pt>
                <c:pt idx="18">
                  <c:v>353472</c:v>
                </c:pt>
                <c:pt idx="19">
                  <c:v>356070.14070820663</c:v>
                </c:pt>
                <c:pt idx="20">
                  <c:v>367723.47986516048</c:v>
                </c:pt>
                <c:pt idx="21">
                  <c:v>371976.27499522519</c:v>
                </c:pt>
                <c:pt idx="22">
                  <c:v>377820.3785402606</c:v>
                </c:pt>
                <c:pt idx="23">
                  <c:v>397789.53595558851</c:v>
                </c:pt>
                <c:pt idx="24">
                  <c:v>396078.05020000011</c:v>
                </c:pt>
                <c:pt idx="25">
                  <c:v>406939.8833897243</c:v>
                </c:pt>
                <c:pt idx="26">
                  <c:v>411534.88120591198</c:v>
                </c:pt>
                <c:pt idx="27">
                  <c:v>400044.63085241051</c:v>
                </c:pt>
                <c:pt idx="28">
                  <c:v>373738.5</c:v>
                </c:pt>
                <c:pt idx="29">
                  <c:v>354751.6</c:v>
                </c:pt>
                <c:pt idx="30">
                  <c:v>345460.5</c:v>
                </c:pt>
                <c:pt idx="31">
                  <c:v>327137.99390822923</c:v>
                </c:pt>
                <c:pt idx="32">
                  <c:v>303745.79347656132</c:v>
                </c:pt>
                <c:pt idx="33">
                  <c:v>292932.62065814651</c:v>
                </c:pt>
                <c:pt idx="34">
                  <c:v>264120.96058203198</c:v>
                </c:pt>
                <c:pt idx="35">
                  <c:v>247688.51868513931</c:v>
                </c:pt>
                <c:pt idx="36">
                  <c:v>225405.43468852481</c:v>
                </c:pt>
                <c:pt idx="37">
                  <c:v>215519.5917885325</c:v>
                </c:pt>
                <c:pt idx="38">
                  <c:v>211983.64712757251</c:v>
                </c:pt>
                <c:pt idx="39">
                  <c:v>218789.30220000001</c:v>
                </c:pt>
                <c:pt idx="40">
                  <c:v>221389.19149999999</c:v>
                </c:pt>
                <c:pt idx="41">
                  <c:v>216940.64079999999</c:v>
                </c:pt>
                <c:pt idx="42">
                  <c:v>247936.98597000001</c:v>
                </c:pt>
                <c:pt idx="43">
                  <c:v>273086.17895999999</c:v>
                </c:pt>
                <c:pt idx="44">
                  <c:v>279008.27418000001</c:v>
                </c:pt>
                <c:pt idx="45">
                  <c:v>301722.35535000003</c:v>
                </c:pt>
                <c:pt idx="46">
                  <c:v>321916.35168000002</c:v>
                </c:pt>
                <c:pt idx="47">
                  <c:v>356583.47725</c:v>
                </c:pt>
                <c:pt idx="48">
                  <c:v>354056.58199999999</c:v>
                </c:pt>
                <c:pt idx="49">
                  <c:v>367763.65610999998</c:v>
                </c:pt>
                <c:pt idx="50">
                  <c:v>372570.21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93689344"/>
        <c:axId val="93690880"/>
      </c:lineChart>
      <c:catAx>
        <c:axId val="93689344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crossAx val="93690880"/>
        <c:crosses val="autoZero"/>
        <c:auto val="1"/>
        <c:lblAlgn val="ctr"/>
        <c:lblOffset val="100"/>
        <c:noMultiLvlLbl val="0"/>
      </c:catAx>
      <c:valAx>
        <c:axId val="93690880"/>
        <c:scaling>
          <c:orientation val="minMax"/>
          <c:min val="200000"/>
        </c:scaling>
        <c:delete val="0"/>
        <c:axPos val="l"/>
        <c:majorGridlines/>
        <c:numFmt formatCode="_(* #,##0_);_(* \(#,##0\);_(* &quot;-&quot;??_);_(@_)" sourceLinked="1"/>
        <c:majorTickMark val="none"/>
        <c:minorTickMark val="none"/>
        <c:tickLblPos val="nextTo"/>
        <c:spPr>
          <a:ln w="9525">
            <a:noFill/>
          </a:ln>
        </c:spPr>
        <c:crossAx val="93689344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 dirty="0" smtClean="0"/>
              <a:t>Sample </a:t>
            </a:r>
            <a:r>
              <a:rPr lang="ru-RU" dirty="0" smtClean="0"/>
              <a:t>№3</a:t>
            </a:r>
            <a:r>
              <a:rPr lang="en-US" dirty="0" smtClean="0"/>
              <a:t> (Not reach sample)</a:t>
            </a:r>
            <a:endParaRPr lang="ru-RU" dirty="0"/>
          </a:p>
        </c:rich>
      </c:tx>
      <c:layout>
        <c:manualLayout>
          <c:xMode val="edge"/>
          <c:yMode val="edge"/>
          <c:x val="0.22618066491688538"/>
          <c:y val="1.8518602330354576E-2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14184951881014901"/>
          <c:y val="0.162396106736658"/>
          <c:w val="0.82481714785651805"/>
          <c:h val="0.56151793525809301"/>
        </c:manualLayout>
      </c:layout>
      <c:lineChart>
        <c:grouping val="standard"/>
        <c:varyColors val="0"/>
        <c:ser>
          <c:idx val="0"/>
          <c:order val="0"/>
          <c:tx>
            <c:strRef>
              <c:f>'[DTI тестовый расчет 2.4 - beh sc.xlsx]Лист1'!$CI$2</c:f>
              <c:strCache>
                <c:ptCount val="1"/>
                <c:pt idx="0">
                  <c:v>Прокси а)</c:v>
                </c:pt>
              </c:strCache>
            </c:strRef>
          </c:tx>
          <c:spPr>
            <a:ln>
              <a:solidFill>
                <a:srgbClr val="FF0000"/>
              </a:solidFill>
            </a:ln>
          </c:spPr>
          <c:marker>
            <c:symbol val="none"/>
          </c:marker>
          <c:cat>
            <c:numRef>
              <c:f>'[DTI тестовый расчет 2.4 - beh sc.xlsx]Лист1'!$CD$3:$CD$23</c:f>
              <c:numCache>
                <c:formatCode>0%</c:formatCode>
                <c:ptCount val="21"/>
                <c:pt idx="0">
                  <c:v>0</c:v>
                </c:pt>
                <c:pt idx="1">
                  <c:v>0.05</c:v>
                </c:pt>
                <c:pt idx="2">
                  <c:v>0.1</c:v>
                </c:pt>
                <c:pt idx="3">
                  <c:v>0.15</c:v>
                </c:pt>
                <c:pt idx="4">
                  <c:v>0.2</c:v>
                </c:pt>
                <c:pt idx="5">
                  <c:v>0.25</c:v>
                </c:pt>
                <c:pt idx="6">
                  <c:v>0.3</c:v>
                </c:pt>
                <c:pt idx="7">
                  <c:v>0.35</c:v>
                </c:pt>
                <c:pt idx="8">
                  <c:v>0.4</c:v>
                </c:pt>
                <c:pt idx="9">
                  <c:v>0.45</c:v>
                </c:pt>
                <c:pt idx="10">
                  <c:v>0.5</c:v>
                </c:pt>
                <c:pt idx="11">
                  <c:v>0.55000000000000004</c:v>
                </c:pt>
                <c:pt idx="12">
                  <c:v>0.6</c:v>
                </c:pt>
                <c:pt idx="13">
                  <c:v>0.65</c:v>
                </c:pt>
                <c:pt idx="14">
                  <c:v>0.7</c:v>
                </c:pt>
                <c:pt idx="15">
                  <c:v>0.75</c:v>
                </c:pt>
                <c:pt idx="16">
                  <c:v>0.8</c:v>
                </c:pt>
                <c:pt idx="17">
                  <c:v>0.85</c:v>
                </c:pt>
                <c:pt idx="18">
                  <c:v>0.9</c:v>
                </c:pt>
                <c:pt idx="19">
                  <c:v>0.95</c:v>
                </c:pt>
                <c:pt idx="20">
                  <c:v>1</c:v>
                </c:pt>
              </c:numCache>
            </c:numRef>
          </c:cat>
          <c:val>
            <c:numRef>
              <c:f>'[DTI тестовый расчет 2.4 - beh sc.xlsx]Лист1'!$CI$3:$CI$23</c:f>
              <c:numCache>
                <c:formatCode>0%</c:formatCode>
                <c:ptCount val="21"/>
                <c:pt idx="0">
                  <c:v>9.1005409022472603E-2</c:v>
                </c:pt>
                <c:pt idx="1">
                  <c:v>0.115374841168996</c:v>
                </c:pt>
                <c:pt idx="2">
                  <c:v>0.12717181467181499</c:v>
                </c:pt>
                <c:pt idx="3">
                  <c:v>0.150050352467271</c:v>
                </c:pt>
                <c:pt idx="4">
                  <c:v>0.187856772184743</c:v>
                </c:pt>
                <c:pt idx="5">
                  <c:v>0.20354216230504901</c:v>
                </c:pt>
                <c:pt idx="6">
                  <c:v>0.227490826982783</c:v>
                </c:pt>
                <c:pt idx="7">
                  <c:v>0.23759713090257001</c:v>
                </c:pt>
                <c:pt idx="8">
                  <c:v>0.25060911938739999</c:v>
                </c:pt>
                <c:pt idx="9">
                  <c:v>0.268303186907838</c:v>
                </c:pt>
                <c:pt idx="10">
                  <c:v>0.27566440854611801</c:v>
                </c:pt>
                <c:pt idx="11">
                  <c:v>0.30467762326169401</c:v>
                </c:pt>
                <c:pt idx="12">
                  <c:v>0.29841040462427698</c:v>
                </c:pt>
                <c:pt idx="13">
                  <c:v>0.32218309859154898</c:v>
                </c:pt>
                <c:pt idx="14">
                  <c:v>0.312559923298178</c:v>
                </c:pt>
                <c:pt idx="15">
                  <c:v>0.34456521739130402</c:v>
                </c:pt>
                <c:pt idx="16">
                  <c:v>0.34529702970296999</c:v>
                </c:pt>
                <c:pt idx="17">
                  <c:v>0.32253521126760598</c:v>
                </c:pt>
                <c:pt idx="18">
                  <c:v>0.33441033925686597</c:v>
                </c:pt>
                <c:pt idx="19">
                  <c:v>0.32838589981447103</c:v>
                </c:pt>
                <c:pt idx="20">
                  <c:v>0.33679214041284899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'[DTI тестовый расчет 2.4 - beh sc.xlsx]Лист1'!$CQ$2</c:f>
              <c:strCache>
                <c:ptCount val="1"/>
                <c:pt idx="0">
                  <c:v>Прокси б)</c:v>
                </c:pt>
              </c:strCache>
            </c:strRef>
          </c:tx>
          <c:spPr>
            <a:ln>
              <a:solidFill>
                <a:srgbClr val="FF9900"/>
              </a:solidFill>
            </a:ln>
          </c:spPr>
          <c:marker>
            <c:symbol val="none"/>
          </c:marker>
          <c:cat>
            <c:numRef>
              <c:f>'[DTI тестовый расчет 2.4 - beh sc.xlsx]Лист1'!$CD$3:$CD$23</c:f>
              <c:numCache>
                <c:formatCode>0%</c:formatCode>
                <c:ptCount val="21"/>
                <c:pt idx="0">
                  <c:v>0</c:v>
                </c:pt>
                <c:pt idx="1">
                  <c:v>0.05</c:v>
                </c:pt>
                <c:pt idx="2">
                  <c:v>0.1</c:v>
                </c:pt>
                <c:pt idx="3">
                  <c:v>0.15</c:v>
                </c:pt>
                <c:pt idx="4">
                  <c:v>0.2</c:v>
                </c:pt>
                <c:pt idx="5">
                  <c:v>0.25</c:v>
                </c:pt>
                <c:pt idx="6">
                  <c:v>0.3</c:v>
                </c:pt>
                <c:pt idx="7">
                  <c:v>0.35</c:v>
                </c:pt>
                <c:pt idx="8">
                  <c:v>0.4</c:v>
                </c:pt>
                <c:pt idx="9">
                  <c:v>0.45</c:v>
                </c:pt>
                <c:pt idx="10">
                  <c:v>0.5</c:v>
                </c:pt>
                <c:pt idx="11">
                  <c:v>0.55000000000000004</c:v>
                </c:pt>
                <c:pt idx="12">
                  <c:v>0.6</c:v>
                </c:pt>
                <c:pt idx="13">
                  <c:v>0.65</c:v>
                </c:pt>
                <c:pt idx="14">
                  <c:v>0.7</c:v>
                </c:pt>
                <c:pt idx="15">
                  <c:v>0.75</c:v>
                </c:pt>
                <c:pt idx="16">
                  <c:v>0.8</c:v>
                </c:pt>
                <c:pt idx="17">
                  <c:v>0.85</c:v>
                </c:pt>
                <c:pt idx="18">
                  <c:v>0.9</c:v>
                </c:pt>
                <c:pt idx="19">
                  <c:v>0.95</c:v>
                </c:pt>
                <c:pt idx="20">
                  <c:v>1</c:v>
                </c:pt>
              </c:numCache>
            </c:numRef>
          </c:cat>
          <c:val>
            <c:numRef>
              <c:f>'[DTI тестовый расчет 2.4 - beh sc.xlsx]Лист1'!$CQ$3:$CQ$23</c:f>
              <c:numCache>
                <c:formatCode>0%</c:formatCode>
                <c:ptCount val="21"/>
                <c:pt idx="0">
                  <c:v>9.3412183644919197E-2</c:v>
                </c:pt>
                <c:pt idx="1">
                  <c:v>9.8295248458469403E-2</c:v>
                </c:pt>
                <c:pt idx="2">
                  <c:v>0.134987230937614</c:v>
                </c:pt>
                <c:pt idx="3">
                  <c:v>0.153057617532697</c:v>
                </c:pt>
                <c:pt idx="4">
                  <c:v>0.16545012165450099</c:v>
                </c:pt>
                <c:pt idx="5">
                  <c:v>0.175995211014666</c:v>
                </c:pt>
                <c:pt idx="6">
                  <c:v>0.20811232449298001</c:v>
                </c:pt>
                <c:pt idx="7">
                  <c:v>0.21102723990810601</c:v>
                </c:pt>
                <c:pt idx="8">
                  <c:v>0.24064171122994599</c:v>
                </c:pt>
                <c:pt idx="9">
                  <c:v>0.240109140518417</c:v>
                </c:pt>
                <c:pt idx="10">
                  <c:v>0.245253976398153</c:v>
                </c:pt>
                <c:pt idx="11">
                  <c:v>0.26497838171710902</c:v>
                </c:pt>
                <c:pt idx="12">
                  <c:v>0.233505821474774</c:v>
                </c:pt>
                <c:pt idx="13">
                  <c:v>0.28494208494208501</c:v>
                </c:pt>
                <c:pt idx="14">
                  <c:v>0.27205276174773302</c:v>
                </c:pt>
                <c:pt idx="15">
                  <c:v>0.28135888501742201</c:v>
                </c:pt>
                <c:pt idx="16">
                  <c:v>0.28313891834570498</c:v>
                </c:pt>
                <c:pt idx="17">
                  <c:v>0.29372937293729401</c:v>
                </c:pt>
                <c:pt idx="18">
                  <c:v>0.289976133651551</c:v>
                </c:pt>
                <c:pt idx="19">
                  <c:v>0.29743589743589699</c:v>
                </c:pt>
                <c:pt idx="20">
                  <c:v>0.29683146504244201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'[DTI тестовый расчет 2.4 - beh sc.xlsx]Лист1'!$CY$2</c:f>
              <c:strCache>
                <c:ptCount val="1"/>
                <c:pt idx="0">
                  <c:v>Прокси в)</c:v>
                </c:pt>
              </c:strCache>
            </c:strRef>
          </c:tx>
          <c:spPr>
            <a:ln>
              <a:solidFill>
                <a:srgbClr val="0070C0"/>
              </a:solidFill>
            </a:ln>
          </c:spPr>
          <c:marker>
            <c:symbol val="none"/>
          </c:marker>
          <c:cat>
            <c:numRef>
              <c:f>'[DTI тестовый расчет 2.4 - beh sc.xlsx]Лист1'!$CD$3:$CD$23</c:f>
              <c:numCache>
                <c:formatCode>0%</c:formatCode>
                <c:ptCount val="21"/>
                <c:pt idx="0">
                  <c:v>0</c:v>
                </c:pt>
                <c:pt idx="1">
                  <c:v>0.05</c:v>
                </c:pt>
                <c:pt idx="2">
                  <c:v>0.1</c:v>
                </c:pt>
                <c:pt idx="3">
                  <c:v>0.15</c:v>
                </c:pt>
                <c:pt idx="4">
                  <c:v>0.2</c:v>
                </c:pt>
                <c:pt idx="5">
                  <c:v>0.25</c:v>
                </c:pt>
                <c:pt idx="6">
                  <c:v>0.3</c:v>
                </c:pt>
                <c:pt idx="7">
                  <c:v>0.35</c:v>
                </c:pt>
                <c:pt idx="8">
                  <c:v>0.4</c:v>
                </c:pt>
                <c:pt idx="9">
                  <c:v>0.45</c:v>
                </c:pt>
                <c:pt idx="10">
                  <c:v>0.5</c:v>
                </c:pt>
                <c:pt idx="11">
                  <c:v>0.55000000000000004</c:v>
                </c:pt>
                <c:pt idx="12">
                  <c:v>0.6</c:v>
                </c:pt>
                <c:pt idx="13">
                  <c:v>0.65</c:v>
                </c:pt>
                <c:pt idx="14">
                  <c:v>0.7</c:v>
                </c:pt>
                <c:pt idx="15">
                  <c:v>0.75</c:v>
                </c:pt>
                <c:pt idx="16">
                  <c:v>0.8</c:v>
                </c:pt>
                <c:pt idx="17">
                  <c:v>0.85</c:v>
                </c:pt>
                <c:pt idx="18">
                  <c:v>0.9</c:v>
                </c:pt>
                <c:pt idx="19">
                  <c:v>0.95</c:v>
                </c:pt>
                <c:pt idx="20">
                  <c:v>1</c:v>
                </c:pt>
              </c:numCache>
            </c:numRef>
          </c:cat>
          <c:val>
            <c:numRef>
              <c:f>'[DTI тестовый расчет 2.4 - beh sc.xlsx]Лист1'!$CY$3:$CY$23</c:f>
              <c:numCache>
                <c:formatCode>0%</c:formatCode>
                <c:ptCount val="21"/>
                <c:pt idx="0">
                  <c:v>8.6364274680522393E-2</c:v>
                </c:pt>
                <c:pt idx="1">
                  <c:v>0.13951473136915099</c:v>
                </c:pt>
                <c:pt idx="2">
                  <c:v>0.128174123337364</c:v>
                </c:pt>
                <c:pt idx="3">
                  <c:v>0.15454545454545501</c:v>
                </c:pt>
                <c:pt idx="4">
                  <c:v>0.16393442622950799</c:v>
                </c:pt>
                <c:pt idx="5">
                  <c:v>0.16784313725490199</c:v>
                </c:pt>
                <c:pt idx="6">
                  <c:v>0.18342498036135099</c:v>
                </c:pt>
                <c:pt idx="7">
                  <c:v>0.188820422535211</c:v>
                </c:pt>
                <c:pt idx="8">
                  <c:v>0.19385593220339001</c:v>
                </c:pt>
                <c:pt idx="9">
                  <c:v>0.197910264290105</c:v>
                </c:pt>
                <c:pt idx="10">
                  <c:v>0.216378662659654</c:v>
                </c:pt>
                <c:pt idx="11">
                  <c:v>0.228209191759113</c:v>
                </c:pt>
                <c:pt idx="12">
                  <c:v>0.21836007130124799</c:v>
                </c:pt>
                <c:pt idx="13">
                  <c:v>0.2300796812749</c:v>
                </c:pt>
                <c:pt idx="14">
                  <c:v>0.222587719298246</c:v>
                </c:pt>
                <c:pt idx="15">
                  <c:v>0.23644752018454401</c:v>
                </c:pt>
                <c:pt idx="16">
                  <c:v>0.21103448275862099</c:v>
                </c:pt>
                <c:pt idx="17">
                  <c:v>0.26648721399730801</c:v>
                </c:pt>
                <c:pt idx="18">
                  <c:v>0.24963924963924999</c:v>
                </c:pt>
                <c:pt idx="19">
                  <c:v>0.25600000000000001</c:v>
                </c:pt>
                <c:pt idx="20">
                  <c:v>0.366775025221388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78534912"/>
        <c:axId val="78536704"/>
      </c:lineChart>
      <c:catAx>
        <c:axId val="78534912"/>
        <c:scaling>
          <c:orientation val="minMax"/>
        </c:scaling>
        <c:delete val="0"/>
        <c:axPos val="b"/>
        <c:numFmt formatCode="0%" sourceLinked="1"/>
        <c:majorTickMark val="none"/>
        <c:minorTickMark val="none"/>
        <c:tickLblPos val="nextTo"/>
        <c:crossAx val="78536704"/>
        <c:crosses val="autoZero"/>
        <c:auto val="1"/>
        <c:lblAlgn val="ctr"/>
        <c:lblOffset val="100"/>
        <c:noMultiLvlLbl val="0"/>
      </c:catAx>
      <c:valAx>
        <c:axId val="78536704"/>
        <c:scaling>
          <c:orientation val="minMax"/>
        </c:scaling>
        <c:delete val="0"/>
        <c:axPos val="l"/>
        <c:majorGridlines/>
        <c:numFmt formatCode="0%" sourceLinked="1"/>
        <c:majorTickMark val="none"/>
        <c:minorTickMark val="none"/>
        <c:tickLblPos val="nextTo"/>
        <c:spPr>
          <a:ln w="9525">
            <a:noFill/>
          </a:ln>
        </c:spPr>
        <c:crossAx val="78534912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0.16527493438320201"/>
          <c:y val="0.91628280839895004"/>
          <c:w val="0.65278346456692904"/>
          <c:h val="8.3717191601049901E-2"/>
        </c:manualLayout>
      </c:layout>
      <c:overlay val="0"/>
    </c:legend>
    <c:plotVisOnly val="1"/>
    <c:dispBlanksAs val="gap"/>
    <c:showDLblsOverMax val="0"/>
  </c:chart>
  <c:externalData r:id="rId1">
    <c:autoUpdate val="0"/>
  </c:externalData>
  <c:userShapes r:id="rId2"/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 dirty="0" smtClean="0"/>
              <a:t>Behavior score</a:t>
            </a:r>
            <a:endParaRPr lang="ru-RU" dirty="0"/>
          </a:p>
        </c:rich>
      </c:tx>
      <c:overlay val="0"/>
    </c:title>
    <c:autoTitleDeleted val="0"/>
    <c:plotArea>
      <c:layout>
        <c:manualLayout>
          <c:layoutTarget val="inner"/>
          <c:xMode val="edge"/>
          <c:yMode val="edge"/>
          <c:x val="0.15750240594925599"/>
          <c:y val="0.176284995625547"/>
          <c:w val="0.80083092738407702"/>
          <c:h val="0.57772163896179696"/>
        </c:manualLayout>
      </c:layout>
      <c:lineChart>
        <c:grouping val="standard"/>
        <c:varyColors val="0"/>
        <c:ser>
          <c:idx val="1"/>
          <c:order val="0"/>
          <c:tx>
            <c:strRef>
              <c:f>'[DTI тестовый расчет 2.2 - beh sc.xlsx]Лист1'!$DF$2</c:f>
              <c:strCache>
                <c:ptCount val="1"/>
                <c:pt idx="0">
                  <c:v>Выборка 1)</c:v>
                </c:pt>
              </c:strCache>
            </c:strRef>
          </c:tx>
          <c:spPr>
            <a:ln>
              <a:solidFill>
                <a:srgbClr val="00B050"/>
              </a:solidFill>
            </a:ln>
          </c:spPr>
          <c:marker>
            <c:symbol val="none"/>
          </c:marker>
          <c:cat>
            <c:strRef>
              <c:f>'[DTI тестовый расчет 2.2 - beh sc.xlsx]Лист1'!$DB$3:$DB$17</c:f>
              <c:strCache>
                <c:ptCount val="15"/>
                <c:pt idx="0">
                  <c:v>A1</c:v>
                </c:pt>
                <c:pt idx="1">
                  <c:v>A2</c:v>
                </c:pt>
                <c:pt idx="2">
                  <c:v>A3</c:v>
                </c:pt>
                <c:pt idx="3">
                  <c:v>B1</c:v>
                </c:pt>
                <c:pt idx="4">
                  <c:v>B2</c:v>
                </c:pt>
                <c:pt idx="5">
                  <c:v>B3</c:v>
                </c:pt>
                <c:pt idx="6">
                  <c:v>C1</c:v>
                </c:pt>
                <c:pt idx="7">
                  <c:v>C2</c:v>
                </c:pt>
                <c:pt idx="8">
                  <c:v>C3</c:v>
                </c:pt>
                <c:pt idx="9">
                  <c:v>D1</c:v>
                </c:pt>
                <c:pt idx="10">
                  <c:v>D2</c:v>
                </c:pt>
                <c:pt idx="11">
                  <c:v>D3</c:v>
                </c:pt>
                <c:pt idx="12">
                  <c:v>E1</c:v>
                </c:pt>
                <c:pt idx="13">
                  <c:v>E2</c:v>
                </c:pt>
                <c:pt idx="14">
                  <c:v>E3</c:v>
                </c:pt>
              </c:strCache>
            </c:strRef>
          </c:cat>
          <c:val>
            <c:numRef>
              <c:f>'[DTI тестовый расчет 2.2 - beh sc.xlsx]Лист1'!$DF$3:$DF$16</c:f>
              <c:numCache>
                <c:formatCode>0%</c:formatCode>
                <c:ptCount val="14"/>
                <c:pt idx="0">
                  <c:v>2.2573363431151201E-3</c:v>
                </c:pt>
                <c:pt idx="1">
                  <c:v>7.5018754688672201E-3</c:v>
                </c:pt>
                <c:pt idx="2">
                  <c:v>1.1565006528632699E-2</c:v>
                </c:pt>
                <c:pt idx="3">
                  <c:v>2.5892857142857099E-2</c:v>
                </c:pt>
                <c:pt idx="4">
                  <c:v>2.54085801838611E-2</c:v>
                </c:pt>
                <c:pt idx="5">
                  <c:v>5.6888544891640899E-2</c:v>
                </c:pt>
                <c:pt idx="6">
                  <c:v>0.12911392405063299</c:v>
                </c:pt>
                <c:pt idx="7">
                  <c:v>0.25</c:v>
                </c:pt>
                <c:pt idx="8">
                  <c:v>0.35</c:v>
                </c:pt>
                <c:pt idx="9">
                  <c:v>0.43</c:v>
                </c:pt>
                <c:pt idx="10">
                  <c:v>0.56999999999999995</c:v>
                </c:pt>
                <c:pt idx="11">
                  <c:v>0.76285963382737598</c:v>
                </c:pt>
                <c:pt idx="12">
                  <c:v>0.88427561837455904</c:v>
                </c:pt>
                <c:pt idx="13">
                  <c:v>0.94910179640718595</c:v>
                </c:pt>
              </c:numCache>
            </c:numRef>
          </c:val>
          <c:smooth val="0"/>
        </c:ser>
        <c:ser>
          <c:idx val="2"/>
          <c:order val="1"/>
          <c:tx>
            <c:strRef>
              <c:f>'[DTI тестовый расчет 2.2 - beh sc.xlsx]Лист1'!$DG$2</c:f>
              <c:strCache>
                <c:ptCount val="1"/>
                <c:pt idx="0">
                  <c:v>Выборка 2)</c:v>
                </c:pt>
              </c:strCache>
            </c:strRef>
          </c:tx>
          <c:spPr>
            <a:ln>
              <a:solidFill>
                <a:srgbClr val="FF9900"/>
              </a:solidFill>
            </a:ln>
          </c:spPr>
          <c:marker>
            <c:symbol val="none"/>
          </c:marker>
          <c:cat>
            <c:strRef>
              <c:f>'[DTI тестовый расчет 2.2 - beh sc.xlsx]Лист1'!$DB$3:$DB$17</c:f>
              <c:strCache>
                <c:ptCount val="15"/>
                <c:pt idx="0">
                  <c:v>A1</c:v>
                </c:pt>
                <c:pt idx="1">
                  <c:v>A2</c:v>
                </c:pt>
                <c:pt idx="2">
                  <c:v>A3</c:v>
                </c:pt>
                <c:pt idx="3">
                  <c:v>B1</c:v>
                </c:pt>
                <c:pt idx="4">
                  <c:v>B2</c:v>
                </c:pt>
                <c:pt idx="5">
                  <c:v>B3</c:v>
                </c:pt>
                <c:pt idx="6">
                  <c:v>C1</c:v>
                </c:pt>
                <c:pt idx="7">
                  <c:v>C2</c:v>
                </c:pt>
                <c:pt idx="8">
                  <c:v>C3</c:v>
                </c:pt>
                <c:pt idx="9">
                  <c:v>D1</c:v>
                </c:pt>
                <c:pt idx="10">
                  <c:v>D2</c:v>
                </c:pt>
                <c:pt idx="11">
                  <c:v>D3</c:v>
                </c:pt>
                <c:pt idx="12">
                  <c:v>E1</c:v>
                </c:pt>
                <c:pt idx="13">
                  <c:v>E2</c:v>
                </c:pt>
                <c:pt idx="14">
                  <c:v>E3</c:v>
                </c:pt>
              </c:strCache>
            </c:strRef>
          </c:cat>
          <c:val>
            <c:numRef>
              <c:f>'[DTI тестовый расчет 2.2 - beh sc.xlsx]Лист1'!$DG$3:$DG$17</c:f>
              <c:numCache>
                <c:formatCode>0%</c:formatCode>
                <c:ptCount val="15"/>
                <c:pt idx="0">
                  <c:v>0</c:v>
                </c:pt>
                <c:pt idx="1">
                  <c:v>7.2072072072072099E-3</c:v>
                </c:pt>
                <c:pt idx="2">
                  <c:v>2.0462633451957299E-2</c:v>
                </c:pt>
                <c:pt idx="3">
                  <c:v>3.31098072087175E-2</c:v>
                </c:pt>
                <c:pt idx="4">
                  <c:v>3.8076152304609201E-2</c:v>
                </c:pt>
                <c:pt idx="5">
                  <c:v>7.4645280690931501E-2</c:v>
                </c:pt>
                <c:pt idx="6">
                  <c:v>0.155882352941176</c:v>
                </c:pt>
                <c:pt idx="7">
                  <c:v>0.27</c:v>
                </c:pt>
                <c:pt idx="8">
                  <c:v>0.4</c:v>
                </c:pt>
                <c:pt idx="9">
                  <c:v>0.51</c:v>
                </c:pt>
                <c:pt idx="10">
                  <c:v>0.62</c:v>
                </c:pt>
                <c:pt idx="11">
                  <c:v>0.73151750972762597</c:v>
                </c:pt>
                <c:pt idx="12">
                  <c:v>0.88732394366197198</c:v>
                </c:pt>
                <c:pt idx="13">
                  <c:v>0.95757575757575797</c:v>
                </c:pt>
                <c:pt idx="14">
                  <c:v>0.97</c:v>
                </c:pt>
              </c:numCache>
            </c:numRef>
          </c:val>
          <c:smooth val="0"/>
        </c:ser>
        <c:ser>
          <c:idx val="0"/>
          <c:order val="2"/>
          <c:tx>
            <c:strRef>
              <c:f>'[DTI тестовый расчет 2.2 - beh sc.xlsx]Лист1'!$DH$2</c:f>
              <c:strCache>
                <c:ptCount val="1"/>
                <c:pt idx="0">
                  <c:v>Выборка 3)</c:v>
                </c:pt>
              </c:strCache>
            </c:strRef>
          </c:tx>
          <c:spPr>
            <a:ln>
              <a:solidFill>
                <a:srgbClr val="0070C0"/>
              </a:solidFill>
            </a:ln>
          </c:spPr>
          <c:marker>
            <c:symbol val="none"/>
          </c:marker>
          <c:cat>
            <c:strRef>
              <c:f>'[DTI тестовый расчет 2.2 - beh sc.xlsx]Лист1'!$DB$3:$DB$17</c:f>
              <c:strCache>
                <c:ptCount val="15"/>
                <c:pt idx="0">
                  <c:v>A1</c:v>
                </c:pt>
                <c:pt idx="1">
                  <c:v>A2</c:v>
                </c:pt>
                <c:pt idx="2">
                  <c:v>A3</c:v>
                </c:pt>
                <c:pt idx="3">
                  <c:v>B1</c:v>
                </c:pt>
                <c:pt idx="4">
                  <c:v>B2</c:v>
                </c:pt>
                <c:pt idx="5">
                  <c:v>B3</c:v>
                </c:pt>
                <c:pt idx="6">
                  <c:v>C1</c:v>
                </c:pt>
                <c:pt idx="7">
                  <c:v>C2</c:v>
                </c:pt>
                <c:pt idx="8">
                  <c:v>C3</c:v>
                </c:pt>
                <c:pt idx="9">
                  <c:v>D1</c:v>
                </c:pt>
                <c:pt idx="10">
                  <c:v>D2</c:v>
                </c:pt>
                <c:pt idx="11">
                  <c:v>D3</c:v>
                </c:pt>
                <c:pt idx="12">
                  <c:v>E1</c:v>
                </c:pt>
                <c:pt idx="13">
                  <c:v>E2</c:v>
                </c:pt>
                <c:pt idx="14">
                  <c:v>E3</c:v>
                </c:pt>
              </c:strCache>
            </c:strRef>
          </c:cat>
          <c:val>
            <c:numRef>
              <c:f>'[DTI тестовый расчет 2.2 - beh sc.xlsx]Лист1'!$DH$3:$DH$17</c:f>
              <c:numCache>
                <c:formatCode>0%</c:formatCode>
                <c:ptCount val="15"/>
                <c:pt idx="0">
                  <c:v>1.9286403085824501E-3</c:v>
                </c:pt>
                <c:pt idx="1">
                  <c:v>4.5230263157894704E-3</c:v>
                </c:pt>
                <c:pt idx="2">
                  <c:v>6.9426077757207098E-3</c:v>
                </c:pt>
                <c:pt idx="3">
                  <c:v>1.58194892139846E-2</c:v>
                </c:pt>
                <c:pt idx="4">
                  <c:v>1.9080410300552301E-2</c:v>
                </c:pt>
                <c:pt idx="5">
                  <c:v>4.9511002444987802E-2</c:v>
                </c:pt>
                <c:pt idx="6">
                  <c:v>0.13618421052631599</c:v>
                </c:pt>
                <c:pt idx="7">
                  <c:v>0.23</c:v>
                </c:pt>
                <c:pt idx="8">
                  <c:v>0.314472900536033</c:v>
                </c:pt>
                <c:pt idx="9">
                  <c:v>0.4</c:v>
                </c:pt>
                <c:pt idx="10">
                  <c:v>0.54213633923778803</c:v>
                </c:pt>
                <c:pt idx="11">
                  <c:v>0.73805460750853302</c:v>
                </c:pt>
                <c:pt idx="12">
                  <c:v>0.86135563380281699</c:v>
                </c:pt>
                <c:pt idx="13">
                  <c:v>0.895731016244806</c:v>
                </c:pt>
                <c:pt idx="14">
                  <c:v>0.93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78569472"/>
        <c:axId val="78571008"/>
      </c:lineChart>
      <c:catAx>
        <c:axId val="78569472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crossAx val="78571008"/>
        <c:crosses val="autoZero"/>
        <c:auto val="1"/>
        <c:lblAlgn val="ctr"/>
        <c:lblOffset val="100"/>
        <c:noMultiLvlLbl val="0"/>
      </c:catAx>
      <c:valAx>
        <c:axId val="78571008"/>
        <c:scaling>
          <c:orientation val="minMax"/>
          <c:max val="1"/>
        </c:scaling>
        <c:delete val="0"/>
        <c:axPos val="l"/>
        <c:majorGridlines/>
        <c:numFmt formatCode="0%" sourceLinked="1"/>
        <c:majorTickMark val="none"/>
        <c:minorTickMark val="none"/>
        <c:tickLblPos val="nextTo"/>
        <c:spPr>
          <a:ln w="9525">
            <a:noFill/>
          </a:ln>
        </c:spPr>
        <c:crossAx val="78569472"/>
        <c:crosses val="autoZero"/>
        <c:crossBetween val="between"/>
      </c:valAx>
    </c:plotArea>
    <c:legend>
      <c:legendPos val="b"/>
      <c:overlay val="0"/>
    </c:legend>
    <c:plotVisOnly val="1"/>
    <c:dispBlanksAs val="gap"/>
    <c:showDLblsOverMax val="0"/>
  </c:chart>
  <c:externalData r:id="rId1">
    <c:autoUpdate val="0"/>
  </c:externalData>
  <c:userShapes r:id="rId2"/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 dirty="0" smtClean="0"/>
              <a:t>Sample</a:t>
            </a:r>
            <a:r>
              <a:rPr lang="ru-RU" dirty="0" smtClean="0"/>
              <a:t> №1</a:t>
            </a:r>
            <a:r>
              <a:rPr lang="en-US" dirty="0" smtClean="0"/>
              <a:t> (Full sample)</a:t>
            </a:r>
            <a:endParaRPr lang="ru-RU" dirty="0"/>
          </a:p>
        </c:rich>
      </c:tx>
      <c:layout>
        <c:manualLayout>
          <c:xMode val="edge"/>
          <c:yMode val="edge"/>
          <c:x val="0.25906255468066491"/>
          <c:y val="2.7777777777777776E-2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14184951881014901"/>
          <c:y val="0.162396106736658"/>
          <c:w val="0.82481714785651805"/>
          <c:h val="0.56151793525809301"/>
        </c:manualLayout>
      </c:layout>
      <c:lineChart>
        <c:grouping val="standard"/>
        <c:varyColors val="0"/>
        <c:ser>
          <c:idx val="0"/>
          <c:order val="0"/>
          <c:tx>
            <c:strRef>
              <c:f>'[DTI тестовый расчет 2.2 - beh sc.xlsx]Лист1'!$CI$2</c:f>
              <c:strCache>
                <c:ptCount val="1"/>
                <c:pt idx="0">
                  <c:v>Прокси а)</c:v>
                </c:pt>
              </c:strCache>
            </c:strRef>
          </c:tx>
          <c:spPr>
            <a:ln>
              <a:solidFill>
                <a:srgbClr val="FF0000"/>
              </a:solidFill>
            </a:ln>
          </c:spPr>
          <c:marker>
            <c:symbol val="none"/>
          </c:marker>
          <c:cat>
            <c:numRef>
              <c:f>'[DTI тестовый расчет 2.2 - beh sc.xlsx]Лист1'!$CD$3:$CD$23</c:f>
              <c:numCache>
                <c:formatCode>0%</c:formatCode>
                <c:ptCount val="21"/>
                <c:pt idx="0">
                  <c:v>0</c:v>
                </c:pt>
                <c:pt idx="1">
                  <c:v>0.05</c:v>
                </c:pt>
                <c:pt idx="2">
                  <c:v>0.1</c:v>
                </c:pt>
                <c:pt idx="3">
                  <c:v>0.15</c:v>
                </c:pt>
                <c:pt idx="4">
                  <c:v>0.2</c:v>
                </c:pt>
                <c:pt idx="5">
                  <c:v>0.25</c:v>
                </c:pt>
                <c:pt idx="6">
                  <c:v>0.3</c:v>
                </c:pt>
                <c:pt idx="7">
                  <c:v>0.35</c:v>
                </c:pt>
                <c:pt idx="8">
                  <c:v>0.4</c:v>
                </c:pt>
                <c:pt idx="9">
                  <c:v>0.45</c:v>
                </c:pt>
                <c:pt idx="10">
                  <c:v>0.5</c:v>
                </c:pt>
                <c:pt idx="11">
                  <c:v>0.55000000000000004</c:v>
                </c:pt>
                <c:pt idx="12">
                  <c:v>0.6</c:v>
                </c:pt>
                <c:pt idx="13">
                  <c:v>0.65</c:v>
                </c:pt>
                <c:pt idx="14">
                  <c:v>0.7</c:v>
                </c:pt>
                <c:pt idx="15">
                  <c:v>0.75</c:v>
                </c:pt>
                <c:pt idx="16">
                  <c:v>0.8</c:v>
                </c:pt>
                <c:pt idx="17">
                  <c:v>0.85</c:v>
                </c:pt>
                <c:pt idx="18">
                  <c:v>0.9</c:v>
                </c:pt>
                <c:pt idx="19">
                  <c:v>0.94999999999999896</c:v>
                </c:pt>
                <c:pt idx="20">
                  <c:v>0.999999999999999</c:v>
                </c:pt>
              </c:numCache>
            </c:numRef>
          </c:cat>
          <c:val>
            <c:numRef>
              <c:f>'[DTI тестовый расчет 2.2 - beh sc.xlsx]Лист1'!$CI$3:$CI$23</c:f>
              <c:numCache>
                <c:formatCode>0%</c:formatCode>
                <c:ptCount val="21"/>
                <c:pt idx="0">
                  <c:v>7.0729433698438607E-2</c:v>
                </c:pt>
                <c:pt idx="1">
                  <c:v>0.11178247734139</c:v>
                </c:pt>
                <c:pt idx="2">
                  <c:v>0.12471655328798199</c:v>
                </c:pt>
                <c:pt idx="3">
                  <c:v>0.13299086757990899</c:v>
                </c:pt>
                <c:pt idx="4">
                  <c:v>0.16420664206642099</c:v>
                </c:pt>
                <c:pt idx="5">
                  <c:v>0.17388651616839501</c:v>
                </c:pt>
                <c:pt idx="6">
                  <c:v>0.21328903654485001</c:v>
                </c:pt>
                <c:pt idx="7">
                  <c:v>0.21664167916041999</c:v>
                </c:pt>
                <c:pt idx="8">
                  <c:v>0.24761904761904799</c:v>
                </c:pt>
                <c:pt idx="9">
                  <c:v>0.289869608826479</c:v>
                </c:pt>
                <c:pt idx="10">
                  <c:v>0.26335403726708101</c:v>
                </c:pt>
                <c:pt idx="11">
                  <c:v>0.302670623145401</c:v>
                </c:pt>
                <c:pt idx="12">
                  <c:v>0.29861111111111099</c:v>
                </c:pt>
                <c:pt idx="13">
                  <c:v>0.32064128256513003</c:v>
                </c:pt>
                <c:pt idx="14">
                  <c:v>0.31306306306306297</c:v>
                </c:pt>
                <c:pt idx="15">
                  <c:v>0.34699453551912601</c:v>
                </c:pt>
                <c:pt idx="16">
                  <c:v>0.37797619047619002</c:v>
                </c:pt>
                <c:pt idx="17">
                  <c:v>0.30340557275541802</c:v>
                </c:pt>
                <c:pt idx="18">
                  <c:v>0.34798534798534803</c:v>
                </c:pt>
                <c:pt idx="19">
                  <c:v>0.28979591836734703</c:v>
                </c:pt>
                <c:pt idx="20">
                  <c:v>0.33333333333333298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'[DTI тестовый расчет 2.2 - beh sc.xlsx]Лист1'!$CQ$2</c:f>
              <c:strCache>
                <c:ptCount val="1"/>
                <c:pt idx="0">
                  <c:v>Прокси б)</c:v>
                </c:pt>
              </c:strCache>
            </c:strRef>
          </c:tx>
          <c:spPr>
            <a:ln>
              <a:solidFill>
                <a:srgbClr val="FF9900"/>
              </a:solidFill>
            </a:ln>
          </c:spPr>
          <c:marker>
            <c:symbol val="none"/>
          </c:marker>
          <c:cat>
            <c:numRef>
              <c:f>'[DTI тестовый расчет 2.2 - beh sc.xlsx]Лист1'!$CD$3:$CD$23</c:f>
              <c:numCache>
                <c:formatCode>0%</c:formatCode>
                <c:ptCount val="21"/>
                <c:pt idx="0">
                  <c:v>0</c:v>
                </c:pt>
                <c:pt idx="1">
                  <c:v>0.05</c:v>
                </c:pt>
                <c:pt idx="2">
                  <c:v>0.1</c:v>
                </c:pt>
                <c:pt idx="3">
                  <c:v>0.15</c:v>
                </c:pt>
                <c:pt idx="4">
                  <c:v>0.2</c:v>
                </c:pt>
                <c:pt idx="5">
                  <c:v>0.25</c:v>
                </c:pt>
                <c:pt idx="6">
                  <c:v>0.3</c:v>
                </c:pt>
                <c:pt idx="7">
                  <c:v>0.35</c:v>
                </c:pt>
                <c:pt idx="8">
                  <c:v>0.4</c:v>
                </c:pt>
                <c:pt idx="9">
                  <c:v>0.45</c:v>
                </c:pt>
                <c:pt idx="10">
                  <c:v>0.5</c:v>
                </c:pt>
                <c:pt idx="11">
                  <c:v>0.55000000000000004</c:v>
                </c:pt>
                <c:pt idx="12">
                  <c:v>0.6</c:v>
                </c:pt>
                <c:pt idx="13">
                  <c:v>0.65</c:v>
                </c:pt>
                <c:pt idx="14">
                  <c:v>0.7</c:v>
                </c:pt>
                <c:pt idx="15">
                  <c:v>0.75</c:v>
                </c:pt>
                <c:pt idx="16">
                  <c:v>0.8</c:v>
                </c:pt>
                <c:pt idx="17">
                  <c:v>0.85</c:v>
                </c:pt>
                <c:pt idx="18">
                  <c:v>0.9</c:v>
                </c:pt>
                <c:pt idx="19">
                  <c:v>0.94999999999999896</c:v>
                </c:pt>
                <c:pt idx="20">
                  <c:v>0.999999999999999</c:v>
                </c:pt>
              </c:numCache>
            </c:numRef>
          </c:cat>
          <c:val>
            <c:numRef>
              <c:f>'[DTI тестовый расчет 2.2 - beh sc.xlsx]Лист1'!$CQ$3:$CQ$23</c:f>
              <c:numCache>
                <c:formatCode>0%</c:formatCode>
                <c:ptCount val="21"/>
                <c:pt idx="0">
                  <c:v>7.2032193158953706E-2</c:v>
                </c:pt>
                <c:pt idx="1">
                  <c:v>8.9734386216798301E-2</c:v>
                </c:pt>
                <c:pt idx="2">
                  <c:v>0.13030957523398101</c:v>
                </c:pt>
                <c:pt idx="3">
                  <c:v>0.142540620384047</c:v>
                </c:pt>
                <c:pt idx="4">
                  <c:v>0.15105301379811201</c:v>
                </c:pt>
                <c:pt idx="5">
                  <c:v>0.13918918918918899</c:v>
                </c:pt>
                <c:pt idx="6">
                  <c:v>0.185641769398115</c:v>
                </c:pt>
                <c:pt idx="7">
                  <c:v>0.19203187250996001</c:v>
                </c:pt>
                <c:pt idx="8">
                  <c:v>0.22200956937798999</c:v>
                </c:pt>
                <c:pt idx="9">
                  <c:v>0.257297297297297</c:v>
                </c:pt>
                <c:pt idx="10">
                  <c:v>0.24080664294187401</c:v>
                </c:pt>
                <c:pt idx="11">
                  <c:v>0.26044568245125299</c:v>
                </c:pt>
                <c:pt idx="12">
                  <c:v>0.214067278287462</c:v>
                </c:pt>
                <c:pt idx="13">
                  <c:v>0.28853046594982101</c:v>
                </c:pt>
                <c:pt idx="14">
                  <c:v>0.25393700787401602</c:v>
                </c:pt>
                <c:pt idx="15">
                  <c:v>0.29473684210526302</c:v>
                </c:pt>
                <c:pt idx="16">
                  <c:v>0.32425742574257399</c:v>
                </c:pt>
                <c:pt idx="17">
                  <c:v>0.26170798898071601</c:v>
                </c:pt>
                <c:pt idx="18">
                  <c:v>0.300561797752809</c:v>
                </c:pt>
                <c:pt idx="19">
                  <c:v>0.30172413793103398</c:v>
                </c:pt>
                <c:pt idx="20">
                  <c:v>0.29516915349386902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'[DTI тестовый расчет 2.2 - beh sc.xlsx]Лист1'!$CY$2</c:f>
              <c:strCache>
                <c:ptCount val="1"/>
                <c:pt idx="0">
                  <c:v>Прокси в)</c:v>
                </c:pt>
              </c:strCache>
            </c:strRef>
          </c:tx>
          <c:spPr>
            <a:ln>
              <a:solidFill>
                <a:srgbClr val="0070C0"/>
              </a:solidFill>
            </a:ln>
          </c:spPr>
          <c:marker>
            <c:symbol val="none"/>
          </c:marker>
          <c:cat>
            <c:numRef>
              <c:f>'[DTI тестовый расчет 2.2 - beh sc.xlsx]Лист1'!$CD$3:$CD$23</c:f>
              <c:numCache>
                <c:formatCode>0%</c:formatCode>
                <c:ptCount val="21"/>
                <c:pt idx="0">
                  <c:v>0</c:v>
                </c:pt>
                <c:pt idx="1">
                  <c:v>0.05</c:v>
                </c:pt>
                <c:pt idx="2">
                  <c:v>0.1</c:v>
                </c:pt>
                <c:pt idx="3">
                  <c:v>0.15</c:v>
                </c:pt>
                <c:pt idx="4">
                  <c:v>0.2</c:v>
                </c:pt>
                <c:pt idx="5">
                  <c:v>0.25</c:v>
                </c:pt>
                <c:pt idx="6">
                  <c:v>0.3</c:v>
                </c:pt>
                <c:pt idx="7">
                  <c:v>0.35</c:v>
                </c:pt>
                <c:pt idx="8">
                  <c:v>0.4</c:v>
                </c:pt>
                <c:pt idx="9">
                  <c:v>0.45</c:v>
                </c:pt>
                <c:pt idx="10">
                  <c:v>0.5</c:v>
                </c:pt>
                <c:pt idx="11">
                  <c:v>0.55000000000000004</c:v>
                </c:pt>
                <c:pt idx="12">
                  <c:v>0.6</c:v>
                </c:pt>
                <c:pt idx="13">
                  <c:v>0.65</c:v>
                </c:pt>
                <c:pt idx="14">
                  <c:v>0.7</c:v>
                </c:pt>
                <c:pt idx="15">
                  <c:v>0.75</c:v>
                </c:pt>
                <c:pt idx="16">
                  <c:v>0.8</c:v>
                </c:pt>
                <c:pt idx="17">
                  <c:v>0.85</c:v>
                </c:pt>
                <c:pt idx="18">
                  <c:v>0.9</c:v>
                </c:pt>
                <c:pt idx="19">
                  <c:v>0.94999999999999896</c:v>
                </c:pt>
                <c:pt idx="20">
                  <c:v>0.999999999999999</c:v>
                </c:pt>
              </c:numCache>
            </c:numRef>
          </c:cat>
          <c:val>
            <c:numRef>
              <c:f>'[DTI тестовый расчет 2.2 - beh sc.xlsx]Лист1'!$CY$3:$CY$23</c:f>
              <c:numCache>
                <c:formatCode>0%</c:formatCode>
                <c:ptCount val="21"/>
                <c:pt idx="0">
                  <c:v>7.1657864761313E-2</c:v>
                </c:pt>
                <c:pt idx="1">
                  <c:v>0.11133333333333301</c:v>
                </c:pt>
                <c:pt idx="2">
                  <c:v>0.101567825494206</c:v>
                </c:pt>
                <c:pt idx="3">
                  <c:v>0.14466292134831499</c:v>
                </c:pt>
                <c:pt idx="4">
                  <c:v>0.15014367816092</c:v>
                </c:pt>
                <c:pt idx="5">
                  <c:v>0.13747954173486099</c:v>
                </c:pt>
                <c:pt idx="6">
                  <c:v>0.160714285714286</c:v>
                </c:pt>
                <c:pt idx="7">
                  <c:v>0.18217821782178201</c:v>
                </c:pt>
                <c:pt idx="8">
                  <c:v>0.19695193434935501</c:v>
                </c:pt>
                <c:pt idx="9">
                  <c:v>0.19310344827586201</c:v>
                </c:pt>
                <c:pt idx="10">
                  <c:v>0.20624999999999999</c:v>
                </c:pt>
                <c:pt idx="11">
                  <c:v>0.23725834797890999</c:v>
                </c:pt>
                <c:pt idx="12">
                  <c:v>0.226843100189036</c:v>
                </c:pt>
                <c:pt idx="13">
                  <c:v>0.23623853211009199</c:v>
                </c:pt>
                <c:pt idx="14">
                  <c:v>0.21962616822429901</c:v>
                </c:pt>
                <c:pt idx="15">
                  <c:v>0.26775956284153002</c:v>
                </c:pt>
                <c:pt idx="16">
                  <c:v>0.21257485029940101</c:v>
                </c:pt>
                <c:pt idx="17">
                  <c:v>0.269230769230769</c:v>
                </c:pt>
                <c:pt idx="18">
                  <c:v>0.24755700325732899</c:v>
                </c:pt>
                <c:pt idx="19">
                  <c:v>0.26996197718631199</c:v>
                </c:pt>
                <c:pt idx="20">
                  <c:v>0.39977973568281899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78866304"/>
        <c:axId val="78867840"/>
      </c:lineChart>
      <c:catAx>
        <c:axId val="78866304"/>
        <c:scaling>
          <c:orientation val="minMax"/>
        </c:scaling>
        <c:delete val="0"/>
        <c:axPos val="b"/>
        <c:numFmt formatCode="0%" sourceLinked="1"/>
        <c:majorTickMark val="none"/>
        <c:minorTickMark val="none"/>
        <c:tickLblPos val="nextTo"/>
        <c:crossAx val="78867840"/>
        <c:crosses val="autoZero"/>
        <c:auto val="1"/>
        <c:lblAlgn val="ctr"/>
        <c:lblOffset val="100"/>
        <c:noMultiLvlLbl val="0"/>
      </c:catAx>
      <c:valAx>
        <c:axId val="78867840"/>
        <c:scaling>
          <c:orientation val="minMax"/>
        </c:scaling>
        <c:delete val="0"/>
        <c:axPos val="l"/>
        <c:majorGridlines/>
        <c:numFmt formatCode="0%" sourceLinked="1"/>
        <c:majorTickMark val="none"/>
        <c:minorTickMark val="none"/>
        <c:tickLblPos val="nextTo"/>
        <c:spPr>
          <a:ln w="9525">
            <a:noFill/>
          </a:ln>
        </c:spPr>
        <c:crossAx val="78866304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0.16527493438320201"/>
          <c:y val="0.91628280839895004"/>
          <c:w val="0.65278346456692904"/>
          <c:h val="8.3717191601049901E-2"/>
        </c:manualLayout>
      </c:layout>
      <c:overlay val="0"/>
    </c:legend>
    <c:plotVisOnly val="1"/>
    <c:dispBlanksAs val="gap"/>
    <c:showDLblsOverMax val="0"/>
  </c:chart>
  <c:externalData r:id="rId1">
    <c:autoUpdate val="0"/>
  </c:externalData>
  <c:userShapes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spc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8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NPL by regions</a:t>
            </a:r>
            <a:endParaRPr lang="ru-RU" sz="18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c:rich>
      </c:tx>
      <c:layout>
        <c:manualLayout>
          <c:xMode val="edge"/>
          <c:yMode val="edge"/>
          <c:x val="0.41738307946878245"/>
          <c:y val="1.1073311205602399E-2"/>
        </c:manualLayout>
      </c:layout>
      <c:overlay val="0"/>
      <c:spPr>
        <a:noFill/>
        <a:ln>
          <a:noFill/>
        </a:ln>
        <a:effectLst/>
      </c:spPr>
    </c:title>
    <c:autoTitleDeleted val="0"/>
    <c:plotArea>
      <c:layout>
        <c:manualLayout>
          <c:layoutTarget val="inner"/>
          <c:xMode val="edge"/>
          <c:yMode val="edge"/>
          <c:x val="6.3742794556750304E-2"/>
          <c:y val="9.3130470853322905E-2"/>
          <c:w val="0.92164255594019495"/>
          <c:h val="0.5681465304242490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рабочий!$M$23</c:f>
              <c:strCache>
                <c:ptCount val="1"/>
                <c:pt idx="0">
                  <c:v>march 2014</c:v>
                </c:pt>
              </c:strCache>
            </c:strRef>
          </c:tx>
          <c:spPr>
            <a:solidFill>
              <a:srgbClr val="0070C0"/>
            </a:solidFill>
            <a:ln>
              <a:noFill/>
            </a:ln>
            <a:effectLst/>
            <a:scene3d>
              <a:camera prst="orthographicFront"/>
              <a:lightRig rig="threePt" dir="t"/>
            </a:scene3d>
            <a:sp3d>
              <a:bevelT w="63500" h="25400"/>
            </a:sp3d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рабочий!$L$24:$L$41</c:f>
              <c:strCache>
                <c:ptCount val="18"/>
                <c:pt idx="0">
                  <c:v>Almaty</c:v>
                </c:pt>
                <c:pt idx="1">
                  <c:v>Almatinskaya</c:v>
                </c:pt>
                <c:pt idx="2">
                  <c:v>Southern Kazakhstan</c:v>
                </c:pt>
                <c:pt idx="3">
                  <c:v>Kazakhstan, total</c:v>
                </c:pt>
                <c:pt idx="4">
                  <c:v>Zhambylskaya</c:v>
                </c:pt>
                <c:pt idx="5">
                  <c:v>Astana</c:v>
                </c:pt>
                <c:pt idx="6">
                  <c:v>Eastern Kazakhstan</c:v>
                </c:pt>
                <c:pt idx="7">
                  <c:v>Kostanayskaya</c:v>
                </c:pt>
                <c:pt idx="8">
                  <c:v>Karagandinskaya</c:v>
                </c:pt>
                <c:pt idx="9">
                  <c:v>Pavlodarskaya</c:v>
                </c:pt>
                <c:pt idx="10">
                  <c:v>Atyrauskaya</c:v>
                </c:pt>
                <c:pt idx="11">
                  <c:v>Northern Kazahkstan</c:v>
                </c:pt>
                <c:pt idx="12">
                  <c:v>Western Kazakhstan</c:v>
                </c:pt>
                <c:pt idx="13">
                  <c:v>Mangystauskaya</c:v>
                </c:pt>
                <c:pt idx="14">
                  <c:v>Akmolinskaya</c:v>
                </c:pt>
                <c:pt idx="15">
                  <c:v>Aktubinskaya</c:v>
                </c:pt>
                <c:pt idx="16">
                  <c:v>Kyzylordinskaya</c:v>
                </c:pt>
                <c:pt idx="17">
                  <c:v>n.a.</c:v>
                </c:pt>
              </c:strCache>
            </c:strRef>
          </c:cat>
          <c:val>
            <c:numRef>
              <c:f>рабочий!$M$24:$M$41</c:f>
              <c:numCache>
                <c:formatCode>0.0%</c:formatCode>
                <c:ptCount val="18"/>
                <c:pt idx="0">
                  <c:v>0.42900678081397187</c:v>
                </c:pt>
                <c:pt idx="1">
                  <c:v>0.42513975832491074</c:v>
                </c:pt>
                <c:pt idx="2">
                  <c:v>0.36971972773387535</c:v>
                </c:pt>
                <c:pt idx="3">
                  <c:v>0.29805892106591281</c:v>
                </c:pt>
                <c:pt idx="4">
                  <c:v>0.29386242539460217</c:v>
                </c:pt>
                <c:pt idx="5">
                  <c:v>0.25456081347753351</c:v>
                </c:pt>
                <c:pt idx="6">
                  <c:v>0.23586995152036624</c:v>
                </c:pt>
                <c:pt idx="7">
                  <c:v>0.22619637335718715</c:v>
                </c:pt>
                <c:pt idx="8">
                  <c:v>0.19867099457977216</c:v>
                </c:pt>
                <c:pt idx="9">
                  <c:v>0.17847590520556536</c:v>
                </c:pt>
                <c:pt idx="10">
                  <c:v>0.17228528782091476</c:v>
                </c:pt>
                <c:pt idx="11">
                  <c:v>0.16807526829359545</c:v>
                </c:pt>
                <c:pt idx="12">
                  <c:v>0.1644116167584582</c:v>
                </c:pt>
                <c:pt idx="13">
                  <c:v>0.16236377271192834</c:v>
                </c:pt>
                <c:pt idx="14">
                  <c:v>0.157279284904836</c:v>
                </c:pt>
                <c:pt idx="15">
                  <c:v>0.15503223128904425</c:v>
                </c:pt>
                <c:pt idx="16">
                  <c:v>0.14935263480118341</c:v>
                </c:pt>
                <c:pt idx="17">
                  <c:v>0.21441698424974759</c:v>
                </c:pt>
              </c:numCache>
            </c:numRef>
          </c:val>
        </c:ser>
        <c:ser>
          <c:idx val="1"/>
          <c:order val="1"/>
          <c:tx>
            <c:strRef>
              <c:f>рабочий!$N$23</c:f>
              <c:strCache>
                <c:ptCount val="1"/>
                <c:pt idx="0">
                  <c:v>march 2012</c:v>
                </c:pt>
              </c:strCache>
            </c:strRef>
          </c:tx>
          <c:spPr>
            <a:solidFill>
              <a:srgbClr val="FF9900"/>
            </a:solidFill>
            <a:ln>
              <a:noFill/>
            </a:ln>
            <a:effectLst/>
            <a:scene3d>
              <a:camera prst="orthographicFront"/>
              <a:lightRig rig="threePt" dir="t"/>
            </a:scene3d>
            <a:sp3d prstMaterial="dkEdge">
              <a:bevelT w="63500" h="31750"/>
            </a:sp3d>
          </c:spPr>
          <c:invertIfNegative val="0"/>
          <c:dLbls>
            <c:dLbl>
              <c:idx val="0"/>
              <c:layout>
                <c:manualLayout>
                  <c:x val="0"/>
                  <c:y val="0.113501439857425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1.5475954449026201E-3"/>
                  <c:y val="0.10796478425462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3.0951908898052302E-3"/>
                  <c:y val="0.16333134028263499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-3.09519088980529E-3"/>
                  <c:y val="7.751317843921670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>
                <c:manualLayout>
                  <c:x val="-1.5475954449026201E-3"/>
                  <c:y val="8.858648964481920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5"/>
              <c:layout>
                <c:manualLayout>
                  <c:x val="0"/>
                  <c:y val="8.858648964481910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6"/>
              <c:layout>
                <c:manualLayout>
                  <c:x val="-5.6744510795665003E-17"/>
                  <c:y val="8.304983404201790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7"/>
              <c:layout>
                <c:manualLayout>
                  <c:x val="1.5475954449026201E-3"/>
                  <c:y val="7.751317843921670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8"/>
              <c:layout>
                <c:manualLayout>
                  <c:x val="3.09519088980529E-3"/>
                  <c:y val="0.13841639007003001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9"/>
              <c:layout>
                <c:manualLayout>
                  <c:x val="-3.0951908898053499E-3"/>
                  <c:y val="7.751317843921680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0"/>
              <c:layout>
                <c:manualLayout>
                  <c:x val="-1.5475954449026201E-3"/>
                  <c:y val="7.474485063781620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1"/>
              <c:layout>
                <c:manualLayout>
                  <c:x val="-1.1348902159133001E-16"/>
                  <c:y val="0.110733112056024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2"/>
              <c:layout>
                <c:manualLayout>
                  <c:x val="-1.1348902159133001E-16"/>
                  <c:y val="9.135481744621980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3"/>
              <c:layout>
                <c:manualLayout>
                  <c:x val="-6.1903817796105801E-3"/>
                  <c:y val="0.10519645645322299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4"/>
              <c:layout>
                <c:manualLayout>
                  <c:x val="3.09519088980512E-3"/>
                  <c:y val="7.751317843921680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5"/>
              <c:layout>
                <c:manualLayout>
                  <c:x val="-3.0951908898052302E-3"/>
                  <c:y val="7.474485063781620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6"/>
              <c:layout>
                <c:manualLayout>
                  <c:x val="-1.54759544490273E-3"/>
                  <c:y val="6.920819503501500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7"/>
              <c:layout>
                <c:manualLayout>
                  <c:x val="0"/>
                  <c:y val="9.965980085042150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numFmt formatCode="0%" sourceLinked="0"/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рабочий!$L$24:$L$41</c:f>
              <c:strCache>
                <c:ptCount val="18"/>
                <c:pt idx="0">
                  <c:v>Almaty</c:v>
                </c:pt>
                <c:pt idx="1">
                  <c:v>Almatinskaya</c:v>
                </c:pt>
                <c:pt idx="2">
                  <c:v>Southern Kazakhstan</c:v>
                </c:pt>
                <c:pt idx="3">
                  <c:v>Kazakhstan, total</c:v>
                </c:pt>
                <c:pt idx="4">
                  <c:v>Zhambylskaya</c:v>
                </c:pt>
                <c:pt idx="5">
                  <c:v>Astana</c:v>
                </c:pt>
                <c:pt idx="6">
                  <c:v>Eastern Kazakhstan</c:v>
                </c:pt>
                <c:pt idx="7">
                  <c:v>Kostanayskaya</c:v>
                </c:pt>
                <c:pt idx="8">
                  <c:v>Karagandinskaya</c:v>
                </c:pt>
                <c:pt idx="9">
                  <c:v>Pavlodarskaya</c:v>
                </c:pt>
                <c:pt idx="10">
                  <c:v>Atyrauskaya</c:v>
                </c:pt>
                <c:pt idx="11">
                  <c:v>Northern Kazahkstan</c:v>
                </c:pt>
                <c:pt idx="12">
                  <c:v>Western Kazakhstan</c:v>
                </c:pt>
                <c:pt idx="13">
                  <c:v>Mangystauskaya</c:v>
                </c:pt>
                <c:pt idx="14">
                  <c:v>Akmolinskaya</c:v>
                </c:pt>
                <c:pt idx="15">
                  <c:v>Aktubinskaya</c:v>
                </c:pt>
                <c:pt idx="16">
                  <c:v>Kyzylordinskaya</c:v>
                </c:pt>
                <c:pt idx="17">
                  <c:v>n.a.</c:v>
                </c:pt>
              </c:strCache>
            </c:strRef>
          </c:cat>
          <c:val>
            <c:numRef>
              <c:f>рабочий!$N$24:$N$41</c:f>
              <c:numCache>
                <c:formatCode>0.0%</c:formatCode>
                <c:ptCount val="18"/>
                <c:pt idx="0">
                  <c:v>0.33644952625160851</c:v>
                </c:pt>
                <c:pt idx="1">
                  <c:v>0.3314798509926421</c:v>
                </c:pt>
                <c:pt idx="2">
                  <c:v>0.3760951145162687</c:v>
                </c:pt>
                <c:pt idx="3">
                  <c:v>0.25961126129319601</c:v>
                </c:pt>
                <c:pt idx="4">
                  <c:v>0.26653669272120556</c:v>
                </c:pt>
                <c:pt idx="5">
                  <c:v>0.24291058175024094</c:v>
                </c:pt>
                <c:pt idx="6">
                  <c:v>0.21334719103967215</c:v>
                </c:pt>
                <c:pt idx="7">
                  <c:v>0.18434797285171114</c:v>
                </c:pt>
                <c:pt idx="8">
                  <c:v>0.2330244053138387</c:v>
                </c:pt>
                <c:pt idx="9">
                  <c:v>0.17186624454538724</c:v>
                </c:pt>
                <c:pt idx="10">
                  <c:v>0.13229383266688249</c:v>
                </c:pt>
                <c:pt idx="11">
                  <c:v>0.16119242249327911</c:v>
                </c:pt>
                <c:pt idx="12">
                  <c:v>0.15782025470270741</c:v>
                </c:pt>
                <c:pt idx="13">
                  <c:v>0.18192870476522255</c:v>
                </c:pt>
                <c:pt idx="14">
                  <c:v>0.14769112546573446</c:v>
                </c:pt>
                <c:pt idx="15">
                  <c:v>0.14395179995472979</c:v>
                </c:pt>
                <c:pt idx="16">
                  <c:v>0.11594401455428549</c:v>
                </c:pt>
                <c:pt idx="17">
                  <c:v>0.25227179624209017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34548352"/>
        <c:axId val="34570624"/>
      </c:barChart>
      <c:catAx>
        <c:axId val="34548352"/>
        <c:scaling>
          <c:orientation val="minMax"/>
        </c:scaling>
        <c:delete val="0"/>
        <c:axPos val="b"/>
        <c:numFmt formatCode="General" sourceLinked="1"/>
        <c:majorTickMark val="cross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4570624"/>
        <c:crosses val="autoZero"/>
        <c:auto val="1"/>
        <c:lblAlgn val="ctr"/>
        <c:lblOffset val="100"/>
        <c:noMultiLvlLbl val="0"/>
      </c:catAx>
      <c:valAx>
        <c:axId val="34570624"/>
        <c:scaling>
          <c:orientation val="minMax"/>
          <c:max val="0.45"/>
        </c:scaling>
        <c:delete val="0"/>
        <c:axPos val="l"/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454835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8358539844916314"/>
          <c:y val="0.179415847292624"/>
          <c:w val="0.14806040594037809"/>
          <c:h val="0.11168295063674701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 dirty="0" smtClean="0"/>
              <a:t>Sample</a:t>
            </a:r>
            <a:r>
              <a:rPr lang="ru-RU" dirty="0" smtClean="0"/>
              <a:t> №2</a:t>
            </a:r>
            <a:r>
              <a:rPr lang="en-US" dirty="0" smtClean="0"/>
              <a:t> (Feb sample)</a:t>
            </a:r>
            <a:endParaRPr lang="ru-RU" dirty="0"/>
          </a:p>
        </c:rich>
      </c:tx>
      <c:layout>
        <c:manualLayout>
          <c:xMode val="edge"/>
          <c:yMode val="edge"/>
          <c:x val="0.23406255468066492"/>
          <c:y val="2.7777777777777776E-2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14184951881014901"/>
          <c:y val="0.162396106736658"/>
          <c:w val="0.82481714785651805"/>
          <c:h val="0.56151793525809301"/>
        </c:manualLayout>
      </c:layout>
      <c:lineChart>
        <c:grouping val="standard"/>
        <c:varyColors val="0"/>
        <c:ser>
          <c:idx val="0"/>
          <c:order val="0"/>
          <c:tx>
            <c:strRef>
              <c:f>'[DTI тестовый расчет 2.3 - beh sc.xlsx]Лист1'!$CI$2</c:f>
              <c:strCache>
                <c:ptCount val="1"/>
                <c:pt idx="0">
                  <c:v>Прокси а)</c:v>
                </c:pt>
              </c:strCache>
            </c:strRef>
          </c:tx>
          <c:spPr>
            <a:ln>
              <a:solidFill>
                <a:srgbClr val="FF0000"/>
              </a:solidFill>
            </a:ln>
          </c:spPr>
          <c:marker>
            <c:symbol val="none"/>
          </c:marker>
          <c:cat>
            <c:numRef>
              <c:f>'[DTI тестовый расчет 2.3 - beh sc.xlsx]Лист1'!$CD$3:$CD$23</c:f>
              <c:numCache>
                <c:formatCode>0%</c:formatCode>
                <c:ptCount val="21"/>
                <c:pt idx="0">
                  <c:v>0</c:v>
                </c:pt>
                <c:pt idx="1">
                  <c:v>0.05</c:v>
                </c:pt>
                <c:pt idx="2">
                  <c:v>0.1</c:v>
                </c:pt>
                <c:pt idx="3">
                  <c:v>0.15</c:v>
                </c:pt>
                <c:pt idx="4">
                  <c:v>0.2</c:v>
                </c:pt>
                <c:pt idx="5">
                  <c:v>0.25</c:v>
                </c:pt>
                <c:pt idx="6">
                  <c:v>0.3</c:v>
                </c:pt>
                <c:pt idx="7">
                  <c:v>0.35</c:v>
                </c:pt>
                <c:pt idx="8">
                  <c:v>0.4</c:v>
                </c:pt>
                <c:pt idx="9">
                  <c:v>0.45</c:v>
                </c:pt>
                <c:pt idx="10">
                  <c:v>0.5</c:v>
                </c:pt>
                <c:pt idx="11">
                  <c:v>0.55000000000000004</c:v>
                </c:pt>
                <c:pt idx="12">
                  <c:v>0.6</c:v>
                </c:pt>
                <c:pt idx="13">
                  <c:v>0.65</c:v>
                </c:pt>
                <c:pt idx="14">
                  <c:v>0.7</c:v>
                </c:pt>
                <c:pt idx="15">
                  <c:v>0.75</c:v>
                </c:pt>
                <c:pt idx="16">
                  <c:v>0.8</c:v>
                </c:pt>
                <c:pt idx="17">
                  <c:v>0.85</c:v>
                </c:pt>
                <c:pt idx="18">
                  <c:v>0.9</c:v>
                </c:pt>
                <c:pt idx="19">
                  <c:v>0.95</c:v>
                </c:pt>
                <c:pt idx="20">
                  <c:v>1</c:v>
                </c:pt>
              </c:numCache>
            </c:numRef>
          </c:cat>
          <c:val>
            <c:numRef>
              <c:f>'[DTI тестовый расчет 2.3 - beh sc.xlsx]Лист1'!$CI$3:$CI$23</c:f>
              <c:numCache>
                <c:formatCode>0%</c:formatCode>
                <c:ptCount val="21"/>
                <c:pt idx="0">
                  <c:v>7.3499999999999996E-2</c:v>
                </c:pt>
                <c:pt idx="1">
                  <c:v>9.30735930735931E-2</c:v>
                </c:pt>
                <c:pt idx="2">
                  <c:v>0.13888888888888901</c:v>
                </c:pt>
                <c:pt idx="3">
                  <c:v>0.12596401028277601</c:v>
                </c:pt>
                <c:pt idx="4">
                  <c:v>0.16111111111111101</c:v>
                </c:pt>
                <c:pt idx="5">
                  <c:v>0.17994858611825201</c:v>
                </c:pt>
                <c:pt idx="6">
                  <c:v>0.22651933701657501</c:v>
                </c:pt>
                <c:pt idx="7">
                  <c:v>0.19745222929936301</c:v>
                </c:pt>
                <c:pt idx="8">
                  <c:v>0.235915492957747</c:v>
                </c:pt>
                <c:pt idx="9">
                  <c:v>0.286885245901639</c:v>
                </c:pt>
                <c:pt idx="10">
                  <c:v>0.245714285714286</c:v>
                </c:pt>
                <c:pt idx="11">
                  <c:v>0.327160493827161</c:v>
                </c:pt>
                <c:pt idx="12">
                  <c:v>0.30434782608695699</c:v>
                </c:pt>
                <c:pt idx="13">
                  <c:v>0.29577464788732399</c:v>
                </c:pt>
                <c:pt idx="14">
                  <c:v>0.32432432432432401</c:v>
                </c:pt>
                <c:pt idx="15">
                  <c:v>0.34146341463414598</c:v>
                </c:pt>
                <c:pt idx="16">
                  <c:v>0.35483870967741898</c:v>
                </c:pt>
                <c:pt idx="17">
                  <c:v>0.3125</c:v>
                </c:pt>
                <c:pt idx="18">
                  <c:v>0.42028985507246402</c:v>
                </c:pt>
                <c:pt idx="19">
                  <c:v>0.30357142857142899</c:v>
                </c:pt>
                <c:pt idx="20">
                  <c:v>0.32860938883968099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'[DTI тестовый расчет 2.3 - beh sc.xlsx]Лист1'!$CQ$2</c:f>
              <c:strCache>
                <c:ptCount val="1"/>
                <c:pt idx="0">
                  <c:v>Прокси б)</c:v>
                </c:pt>
              </c:strCache>
            </c:strRef>
          </c:tx>
          <c:spPr>
            <a:ln>
              <a:solidFill>
                <a:srgbClr val="FF9900"/>
              </a:solidFill>
            </a:ln>
          </c:spPr>
          <c:marker>
            <c:symbol val="none"/>
          </c:marker>
          <c:cat>
            <c:numRef>
              <c:f>'[DTI тестовый расчет 2.3 - beh sc.xlsx]Лист1'!$CD$3:$CD$23</c:f>
              <c:numCache>
                <c:formatCode>0%</c:formatCode>
                <c:ptCount val="21"/>
                <c:pt idx="0">
                  <c:v>0</c:v>
                </c:pt>
                <c:pt idx="1">
                  <c:v>0.05</c:v>
                </c:pt>
                <c:pt idx="2">
                  <c:v>0.1</c:v>
                </c:pt>
                <c:pt idx="3">
                  <c:v>0.15</c:v>
                </c:pt>
                <c:pt idx="4">
                  <c:v>0.2</c:v>
                </c:pt>
                <c:pt idx="5">
                  <c:v>0.25</c:v>
                </c:pt>
                <c:pt idx="6">
                  <c:v>0.3</c:v>
                </c:pt>
                <c:pt idx="7">
                  <c:v>0.35</c:v>
                </c:pt>
                <c:pt idx="8">
                  <c:v>0.4</c:v>
                </c:pt>
                <c:pt idx="9">
                  <c:v>0.45</c:v>
                </c:pt>
                <c:pt idx="10">
                  <c:v>0.5</c:v>
                </c:pt>
                <c:pt idx="11">
                  <c:v>0.55000000000000004</c:v>
                </c:pt>
                <c:pt idx="12">
                  <c:v>0.6</c:v>
                </c:pt>
                <c:pt idx="13">
                  <c:v>0.65</c:v>
                </c:pt>
                <c:pt idx="14">
                  <c:v>0.7</c:v>
                </c:pt>
                <c:pt idx="15">
                  <c:v>0.75</c:v>
                </c:pt>
                <c:pt idx="16">
                  <c:v>0.8</c:v>
                </c:pt>
                <c:pt idx="17">
                  <c:v>0.85</c:v>
                </c:pt>
                <c:pt idx="18">
                  <c:v>0.9</c:v>
                </c:pt>
                <c:pt idx="19">
                  <c:v>0.95</c:v>
                </c:pt>
                <c:pt idx="20">
                  <c:v>1</c:v>
                </c:pt>
              </c:numCache>
            </c:numRef>
          </c:cat>
          <c:val>
            <c:numRef>
              <c:f>'[DTI тестовый расчет 2.3 - beh sc.xlsx]Лист1'!$CQ$3:$CQ$23</c:f>
              <c:numCache>
                <c:formatCode>0%</c:formatCode>
                <c:ptCount val="21"/>
                <c:pt idx="0">
                  <c:v>7.6162790697674398E-2</c:v>
                </c:pt>
                <c:pt idx="1">
                  <c:v>7.9545454545454503E-2</c:v>
                </c:pt>
                <c:pt idx="2">
                  <c:v>0.146964856230032</c:v>
                </c:pt>
                <c:pt idx="3">
                  <c:v>0.118971061093248</c:v>
                </c:pt>
                <c:pt idx="4">
                  <c:v>0.14723926380368099</c:v>
                </c:pt>
                <c:pt idx="5">
                  <c:v>0.15235457063711899</c:v>
                </c:pt>
                <c:pt idx="6">
                  <c:v>0.19375000000000001</c:v>
                </c:pt>
                <c:pt idx="7">
                  <c:v>0.20212765957446799</c:v>
                </c:pt>
                <c:pt idx="8">
                  <c:v>0.22007722007722</c:v>
                </c:pt>
                <c:pt idx="9">
                  <c:v>0.240174672489083</c:v>
                </c:pt>
                <c:pt idx="10">
                  <c:v>0.243523316062176</c:v>
                </c:pt>
                <c:pt idx="11">
                  <c:v>0.26250000000000001</c:v>
                </c:pt>
                <c:pt idx="12">
                  <c:v>0.22516556291390699</c:v>
                </c:pt>
                <c:pt idx="13">
                  <c:v>0.3125</c:v>
                </c:pt>
                <c:pt idx="14">
                  <c:v>0.19841269841269801</c:v>
                </c:pt>
                <c:pt idx="15">
                  <c:v>0.3125</c:v>
                </c:pt>
                <c:pt idx="16">
                  <c:v>0.344444444444444</c:v>
                </c:pt>
                <c:pt idx="17">
                  <c:v>0.22093023255814001</c:v>
                </c:pt>
                <c:pt idx="18">
                  <c:v>0.36734693877551</c:v>
                </c:pt>
                <c:pt idx="19">
                  <c:v>0.25531914893617003</c:v>
                </c:pt>
                <c:pt idx="20">
                  <c:v>0.29717253317945802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'[DTI тестовый расчет 2.3 - beh sc.xlsx]Лист1'!$CY$2</c:f>
              <c:strCache>
                <c:ptCount val="1"/>
                <c:pt idx="0">
                  <c:v>Прокси в)</c:v>
                </c:pt>
              </c:strCache>
            </c:strRef>
          </c:tx>
          <c:spPr>
            <a:ln>
              <a:solidFill>
                <a:srgbClr val="0070C0"/>
              </a:solidFill>
            </a:ln>
          </c:spPr>
          <c:marker>
            <c:symbol val="none"/>
          </c:marker>
          <c:cat>
            <c:numRef>
              <c:f>'[DTI тестовый расчет 2.3 - beh sc.xlsx]Лист1'!$CD$3:$CD$23</c:f>
              <c:numCache>
                <c:formatCode>0%</c:formatCode>
                <c:ptCount val="21"/>
                <c:pt idx="0">
                  <c:v>0</c:v>
                </c:pt>
                <c:pt idx="1">
                  <c:v>0.05</c:v>
                </c:pt>
                <c:pt idx="2">
                  <c:v>0.1</c:v>
                </c:pt>
                <c:pt idx="3">
                  <c:v>0.15</c:v>
                </c:pt>
                <c:pt idx="4">
                  <c:v>0.2</c:v>
                </c:pt>
                <c:pt idx="5">
                  <c:v>0.25</c:v>
                </c:pt>
                <c:pt idx="6">
                  <c:v>0.3</c:v>
                </c:pt>
                <c:pt idx="7">
                  <c:v>0.35</c:v>
                </c:pt>
                <c:pt idx="8">
                  <c:v>0.4</c:v>
                </c:pt>
                <c:pt idx="9">
                  <c:v>0.45</c:v>
                </c:pt>
                <c:pt idx="10">
                  <c:v>0.5</c:v>
                </c:pt>
                <c:pt idx="11">
                  <c:v>0.55000000000000004</c:v>
                </c:pt>
                <c:pt idx="12">
                  <c:v>0.6</c:v>
                </c:pt>
                <c:pt idx="13">
                  <c:v>0.65</c:v>
                </c:pt>
                <c:pt idx="14">
                  <c:v>0.7</c:v>
                </c:pt>
                <c:pt idx="15">
                  <c:v>0.75</c:v>
                </c:pt>
                <c:pt idx="16">
                  <c:v>0.8</c:v>
                </c:pt>
                <c:pt idx="17">
                  <c:v>0.85</c:v>
                </c:pt>
                <c:pt idx="18">
                  <c:v>0.9</c:v>
                </c:pt>
                <c:pt idx="19">
                  <c:v>0.95</c:v>
                </c:pt>
                <c:pt idx="20">
                  <c:v>1</c:v>
                </c:pt>
              </c:numCache>
            </c:numRef>
          </c:cat>
          <c:val>
            <c:numRef>
              <c:f>'[DTI тестовый расчет 2.3 - beh sc.xlsx]Лист1'!$CY$3:$CY$23</c:f>
              <c:numCache>
                <c:formatCode>0%</c:formatCode>
                <c:ptCount val="21"/>
                <c:pt idx="0">
                  <c:v>7.4823943661971801E-2</c:v>
                </c:pt>
                <c:pt idx="1">
                  <c:v>8.7179487179487203E-2</c:v>
                </c:pt>
                <c:pt idx="2">
                  <c:v>0.107954545454545</c:v>
                </c:pt>
                <c:pt idx="3">
                  <c:v>0.120234604105572</c:v>
                </c:pt>
                <c:pt idx="4">
                  <c:v>0.152</c:v>
                </c:pt>
                <c:pt idx="5">
                  <c:v>0.126984126984127</c:v>
                </c:pt>
                <c:pt idx="6">
                  <c:v>0.16339869281045799</c:v>
                </c:pt>
                <c:pt idx="7">
                  <c:v>0.189723320158103</c:v>
                </c:pt>
                <c:pt idx="8">
                  <c:v>0.15920398009950201</c:v>
                </c:pt>
                <c:pt idx="9">
                  <c:v>0.16571428571428601</c:v>
                </c:pt>
                <c:pt idx="10">
                  <c:v>0.27272727272727298</c:v>
                </c:pt>
                <c:pt idx="11">
                  <c:v>0.234848484848485</c:v>
                </c:pt>
                <c:pt idx="12">
                  <c:v>0.218978102189781</c:v>
                </c:pt>
                <c:pt idx="13">
                  <c:v>0.29807692307692302</c:v>
                </c:pt>
                <c:pt idx="14">
                  <c:v>0.2</c:v>
                </c:pt>
                <c:pt idx="15">
                  <c:v>0.33750000000000002</c:v>
                </c:pt>
                <c:pt idx="16">
                  <c:v>0.27906976744186002</c:v>
                </c:pt>
                <c:pt idx="17">
                  <c:v>0.329787234042553</c:v>
                </c:pt>
                <c:pt idx="18">
                  <c:v>0.25</c:v>
                </c:pt>
                <c:pt idx="19">
                  <c:v>0.217391304347826</c:v>
                </c:pt>
                <c:pt idx="20">
                  <c:v>0.42318059299191402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78903168"/>
        <c:axId val="78904704"/>
      </c:lineChart>
      <c:catAx>
        <c:axId val="78903168"/>
        <c:scaling>
          <c:orientation val="minMax"/>
        </c:scaling>
        <c:delete val="0"/>
        <c:axPos val="b"/>
        <c:numFmt formatCode="0%" sourceLinked="1"/>
        <c:majorTickMark val="none"/>
        <c:minorTickMark val="none"/>
        <c:tickLblPos val="nextTo"/>
        <c:crossAx val="78904704"/>
        <c:crosses val="autoZero"/>
        <c:auto val="1"/>
        <c:lblAlgn val="ctr"/>
        <c:lblOffset val="100"/>
        <c:noMultiLvlLbl val="0"/>
      </c:catAx>
      <c:valAx>
        <c:axId val="78904704"/>
        <c:scaling>
          <c:orientation val="minMax"/>
        </c:scaling>
        <c:delete val="0"/>
        <c:axPos val="l"/>
        <c:majorGridlines/>
        <c:numFmt formatCode="0%" sourceLinked="1"/>
        <c:majorTickMark val="none"/>
        <c:minorTickMark val="none"/>
        <c:tickLblPos val="nextTo"/>
        <c:spPr>
          <a:ln w="9525">
            <a:noFill/>
          </a:ln>
        </c:spPr>
        <c:crossAx val="78903168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0.16527493438320201"/>
          <c:y val="0.91628280839895004"/>
          <c:w val="0.65278346456692904"/>
          <c:h val="8.3717191601049901E-2"/>
        </c:manualLayout>
      </c:layout>
      <c:overlay val="0"/>
    </c:legend>
    <c:plotVisOnly val="1"/>
    <c:dispBlanksAs val="gap"/>
    <c:showDLblsOverMax val="0"/>
  </c:chart>
  <c:externalData r:id="rId1">
    <c:autoUpdate val="0"/>
  </c:externalData>
  <c:userShapes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9.9040822903036702E-2"/>
          <c:y val="4.7674013778004003E-2"/>
          <c:w val="0.82664320329472896"/>
          <c:h val="0.61647768133317105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'Регионы (ПКБ)'!$C$23</c:f>
              <c:strCache>
                <c:ptCount val="1"/>
                <c:pt idx="0">
                  <c:v>Average Outstanding Amount 03.2014</c:v>
                </c:pt>
              </c:strCache>
            </c:strRef>
          </c:tx>
          <c:spPr>
            <a:solidFill>
              <a:srgbClr val="0070C0"/>
            </a:solidFill>
            <a:ln w="25400">
              <a:noFill/>
            </a:ln>
            <a:scene3d>
              <a:camera prst="orthographicFront"/>
              <a:lightRig rig="twoPt" dir="t"/>
            </a:scene3d>
            <a:sp3d>
              <a:bevelT w="63500" h="25400"/>
            </a:sp3d>
          </c:spPr>
          <c:invertIfNegative val="0"/>
          <c:dPt>
            <c:idx val="4"/>
            <c:invertIfNegative val="0"/>
            <c:bubble3D val="0"/>
          </c:dPt>
          <c:cat>
            <c:strRef>
              <c:f>'Регионы (ПКБ)'!$B$24:$B$40</c:f>
              <c:strCache>
                <c:ptCount val="17"/>
                <c:pt idx="0">
                  <c:v>Almaty</c:v>
                </c:pt>
                <c:pt idx="1">
                  <c:v>Astana</c:v>
                </c:pt>
                <c:pt idx="2">
                  <c:v>Mangystauskaya</c:v>
                </c:pt>
                <c:pt idx="3">
                  <c:v>Atyrauskaya</c:v>
                </c:pt>
                <c:pt idx="4">
                  <c:v>Kazakhstan, total</c:v>
                </c:pt>
                <c:pt idx="5">
                  <c:v>Aktubinskaya</c:v>
                </c:pt>
                <c:pt idx="6">
                  <c:v>Pavlodarskaya</c:v>
                </c:pt>
                <c:pt idx="7">
                  <c:v>Eastern Kazakhstan</c:v>
                </c:pt>
                <c:pt idx="8">
                  <c:v>Karakandinskaya</c:v>
                </c:pt>
                <c:pt idx="9">
                  <c:v>Western Kazakhstan</c:v>
                </c:pt>
                <c:pt idx="10">
                  <c:v>Almatinskaya</c:v>
                </c:pt>
                <c:pt idx="11">
                  <c:v>Kyzylordinskaya</c:v>
                </c:pt>
                <c:pt idx="12">
                  <c:v>Kostanayskaya</c:v>
                </c:pt>
                <c:pt idx="13">
                  <c:v>Southern Kazakhstan</c:v>
                </c:pt>
                <c:pt idx="14">
                  <c:v>Akmolinskaya</c:v>
                </c:pt>
                <c:pt idx="15">
                  <c:v>Zhambylskaya</c:v>
                </c:pt>
                <c:pt idx="16">
                  <c:v>Northern Kazakhstan</c:v>
                </c:pt>
              </c:strCache>
            </c:strRef>
          </c:cat>
          <c:val>
            <c:numRef>
              <c:f>'Регионы (ПКБ)'!$C$24:$C$40</c:f>
              <c:numCache>
                <c:formatCode>#,##0</c:formatCode>
                <c:ptCount val="17"/>
                <c:pt idx="0">
                  <c:v>1364028.533739937</c:v>
                </c:pt>
                <c:pt idx="1">
                  <c:v>863280.31185567135</c:v>
                </c:pt>
                <c:pt idx="2">
                  <c:v>565911.90570691589</c:v>
                </c:pt>
                <c:pt idx="3">
                  <c:v>531007.8637341042</c:v>
                </c:pt>
                <c:pt idx="4">
                  <c:v>417155.74025815539</c:v>
                </c:pt>
                <c:pt idx="5">
                  <c:v>360517.83577044716</c:v>
                </c:pt>
                <c:pt idx="6">
                  <c:v>333567.96803980635</c:v>
                </c:pt>
                <c:pt idx="7">
                  <c:v>328865.34013232449</c:v>
                </c:pt>
                <c:pt idx="8">
                  <c:v>323355.52223427396</c:v>
                </c:pt>
                <c:pt idx="9">
                  <c:v>286685.25890422048</c:v>
                </c:pt>
                <c:pt idx="10">
                  <c:v>280803.54535155825</c:v>
                </c:pt>
                <c:pt idx="11">
                  <c:v>259062.85420685963</c:v>
                </c:pt>
                <c:pt idx="12">
                  <c:v>215509.36355373857</c:v>
                </c:pt>
                <c:pt idx="13">
                  <c:v>215357.53491228103</c:v>
                </c:pt>
                <c:pt idx="14">
                  <c:v>210310.9948304584</c:v>
                </c:pt>
                <c:pt idx="15">
                  <c:v>205903.8560532704</c:v>
                </c:pt>
                <c:pt idx="16">
                  <c:v>204481.55648800271</c:v>
                </c:pt>
              </c:numCache>
            </c:numRef>
          </c:val>
        </c:ser>
        <c:ser>
          <c:idx val="2"/>
          <c:order val="2"/>
          <c:tx>
            <c:strRef>
              <c:f>'Регионы (ПКБ)'!$E$23</c:f>
              <c:strCache>
                <c:ptCount val="1"/>
                <c:pt idx="0">
                  <c:v>Average Outstanding Amount 03.2012</c:v>
                </c:pt>
              </c:strCache>
            </c:strRef>
          </c:tx>
          <c:spPr>
            <a:solidFill>
              <a:srgbClr val="FF9900"/>
            </a:solidFill>
            <a:scene3d>
              <a:camera prst="orthographicFront"/>
              <a:lightRig rig="threePt" dir="t"/>
            </a:scene3d>
            <a:sp3d prstMaterial="dkEdge">
              <a:bevelT w="63500" h="25400"/>
            </a:sp3d>
          </c:spPr>
          <c:invertIfNegative val="0"/>
          <c:dPt>
            <c:idx val="4"/>
            <c:invertIfNegative val="0"/>
            <c:bubble3D val="0"/>
          </c:dPt>
          <c:cat>
            <c:strRef>
              <c:f>'Регионы (ПКБ)'!$B$24:$B$40</c:f>
              <c:strCache>
                <c:ptCount val="17"/>
                <c:pt idx="0">
                  <c:v>Almaty</c:v>
                </c:pt>
                <c:pt idx="1">
                  <c:v>Astana</c:v>
                </c:pt>
                <c:pt idx="2">
                  <c:v>Mangystauskaya</c:v>
                </c:pt>
                <c:pt idx="3">
                  <c:v>Atyrauskaya</c:v>
                </c:pt>
                <c:pt idx="4">
                  <c:v>Kazakhstan, total</c:v>
                </c:pt>
                <c:pt idx="5">
                  <c:v>Aktubinskaya</c:v>
                </c:pt>
                <c:pt idx="6">
                  <c:v>Pavlodarskaya</c:v>
                </c:pt>
                <c:pt idx="7">
                  <c:v>Eastern Kazakhstan</c:v>
                </c:pt>
                <c:pt idx="8">
                  <c:v>Karakandinskaya</c:v>
                </c:pt>
                <c:pt idx="9">
                  <c:v>Western Kazakhstan</c:v>
                </c:pt>
                <c:pt idx="10">
                  <c:v>Almatinskaya</c:v>
                </c:pt>
                <c:pt idx="11">
                  <c:v>Kyzylordinskaya</c:v>
                </c:pt>
                <c:pt idx="12">
                  <c:v>Kostanayskaya</c:v>
                </c:pt>
                <c:pt idx="13">
                  <c:v>Southern Kazakhstan</c:v>
                </c:pt>
                <c:pt idx="14">
                  <c:v>Akmolinskaya</c:v>
                </c:pt>
                <c:pt idx="15">
                  <c:v>Zhambylskaya</c:v>
                </c:pt>
                <c:pt idx="16">
                  <c:v>Northern Kazakhstan</c:v>
                </c:pt>
              </c:strCache>
            </c:strRef>
          </c:cat>
          <c:val>
            <c:numRef>
              <c:f>'Регионы (ПКБ)'!$E$24:$E$40</c:f>
              <c:numCache>
                <c:formatCode>#,##0</c:formatCode>
                <c:ptCount val="17"/>
                <c:pt idx="0">
                  <c:v>1089328.0487235002</c:v>
                </c:pt>
                <c:pt idx="1">
                  <c:v>710665.81043327611</c:v>
                </c:pt>
                <c:pt idx="2">
                  <c:v>426273.55820644024</c:v>
                </c:pt>
                <c:pt idx="3">
                  <c:v>390578.34368840931</c:v>
                </c:pt>
                <c:pt idx="4">
                  <c:v>315206.8655480892</c:v>
                </c:pt>
                <c:pt idx="5">
                  <c:v>256436.41659324884</c:v>
                </c:pt>
                <c:pt idx="6">
                  <c:v>254720.96876113967</c:v>
                </c:pt>
                <c:pt idx="7">
                  <c:v>247307.02627397267</c:v>
                </c:pt>
                <c:pt idx="8">
                  <c:v>262787.26902264537</c:v>
                </c:pt>
                <c:pt idx="9">
                  <c:v>218599.19507723633</c:v>
                </c:pt>
                <c:pt idx="10">
                  <c:v>197189.15100358837</c:v>
                </c:pt>
                <c:pt idx="11">
                  <c:v>175842.45689894591</c:v>
                </c:pt>
                <c:pt idx="12">
                  <c:v>158069.57467036461</c:v>
                </c:pt>
                <c:pt idx="13">
                  <c:v>154420.87226413604</c:v>
                </c:pt>
                <c:pt idx="14">
                  <c:v>151219.46816239777</c:v>
                </c:pt>
                <c:pt idx="15">
                  <c:v>155613.80453732001</c:v>
                </c:pt>
                <c:pt idx="16">
                  <c:v>157342.77787322822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3"/>
        <c:axId val="37177984"/>
        <c:axId val="37192448"/>
      </c:barChart>
      <c:lineChart>
        <c:grouping val="standard"/>
        <c:varyColors val="0"/>
        <c:ser>
          <c:idx val="1"/>
          <c:order val="1"/>
          <c:tx>
            <c:strRef>
              <c:f>'Регионы (ПКБ)'!$D$23</c:f>
              <c:strCache>
                <c:ptCount val="1"/>
                <c:pt idx="0">
                  <c:v>Average Outstanding/salary 03.2014</c:v>
                </c:pt>
              </c:strCache>
            </c:strRef>
          </c:tx>
          <c:spPr>
            <a:ln>
              <a:solidFill>
                <a:srgbClr val="FF0000"/>
              </a:solidFill>
            </a:ln>
          </c:spPr>
          <c:marker>
            <c:symbol val="circle"/>
            <c:size val="6"/>
            <c:spPr>
              <a:solidFill>
                <a:srgbClr val="FF0000"/>
              </a:solidFill>
              <a:ln>
                <a:noFill/>
              </a:ln>
              <a:scene3d>
                <a:camera prst="orthographicFront"/>
                <a:lightRig rig="threePt" dir="t"/>
              </a:scene3d>
              <a:sp3d>
                <a:bevelT/>
              </a:sp3d>
            </c:spPr>
          </c:marker>
          <c:cat>
            <c:strRef>
              <c:f>'Регионы (ПКБ)'!$B$24:$B$40</c:f>
              <c:strCache>
                <c:ptCount val="17"/>
                <c:pt idx="0">
                  <c:v>Almaty</c:v>
                </c:pt>
                <c:pt idx="1">
                  <c:v>Astana</c:v>
                </c:pt>
                <c:pt idx="2">
                  <c:v>Mangystauskaya</c:v>
                </c:pt>
                <c:pt idx="3">
                  <c:v>Atyrauskaya</c:v>
                </c:pt>
                <c:pt idx="4">
                  <c:v>Kazakhstan, total</c:v>
                </c:pt>
                <c:pt idx="5">
                  <c:v>Aktubinskaya</c:v>
                </c:pt>
                <c:pt idx="6">
                  <c:v>Pavlodarskaya</c:v>
                </c:pt>
                <c:pt idx="7">
                  <c:v>Eastern Kazakhstan</c:v>
                </c:pt>
                <c:pt idx="8">
                  <c:v>Karakandinskaya</c:v>
                </c:pt>
                <c:pt idx="9">
                  <c:v>Western Kazakhstan</c:v>
                </c:pt>
                <c:pt idx="10">
                  <c:v>Almatinskaya</c:v>
                </c:pt>
                <c:pt idx="11">
                  <c:v>Kyzylordinskaya</c:v>
                </c:pt>
                <c:pt idx="12">
                  <c:v>Kostanayskaya</c:v>
                </c:pt>
                <c:pt idx="13">
                  <c:v>Southern Kazakhstan</c:v>
                </c:pt>
                <c:pt idx="14">
                  <c:v>Akmolinskaya</c:v>
                </c:pt>
                <c:pt idx="15">
                  <c:v>Zhambylskaya</c:v>
                </c:pt>
                <c:pt idx="16">
                  <c:v>Northern Kazakhstan</c:v>
                </c:pt>
              </c:strCache>
            </c:strRef>
          </c:cat>
          <c:val>
            <c:numRef>
              <c:f>'Регионы (ПКБ)'!$D$24:$D$40</c:f>
              <c:numCache>
                <c:formatCode>0.0%</c:formatCode>
                <c:ptCount val="17"/>
                <c:pt idx="0">
                  <c:v>9.5414634629746988</c:v>
                </c:pt>
                <c:pt idx="1">
                  <c:v>5.4331890384804895</c:v>
                </c:pt>
                <c:pt idx="2">
                  <c:v>3.0756360422118818</c:v>
                </c:pt>
                <c:pt idx="3">
                  <c:v>2.7723465420184619</c:v>
                </c:pt>
                <c:pt idx="4">
                  <c:v>3.8291837054999598</c:v>
                </c:pt>
                <c:pt idx="5">
                  <c:v>3.7279008538119611</c:v>
                </c:pt>
                <c:pt idx="6">
                  <c:v>3.5793850975882759</c:v>
                </c:pt>
                <c:pt idx="7">
                  <c:v>3.6409519079350394</c:v>
                </c:pt>
                <c:pt idx="8">
                  <c:v>3.2524001710002102</c:v>
                </c:pt>
                <c:pt idx="9">
                  <c:v>2.9239375974021526</c:v>
                </c:pt>
                <c:pt idx="10">
                  <c:v>3.438021350866074</c:v>
                </c:pt>
                <c:pt idx="11">
                  <c:v>2.6554434919683914</c:v>
                </c:pt>
                <c:pt idx="12">
                  <c:v>2.5952085686780797</c:v>
                </c:pt>
                <c:pt idx="13">
                  <c:v>2.7223001472103481</c:v>
                </c:pt>
                <c:pt idx="14">
                  <c:v>2.6652345718543944</c:v>
                </c:pt>
                <c:pt idx="15">
                  <c:v>2.6861842315624482</c:v>
                </c:pt>
                <c:pt idx="16">
                  <c:v>2.750373449951951</c:v>
                </c:pt>
              </c:numCache>
            </c:numRef>
          </c:val>
          <c:smooth val="0"/>
        </c:ser>
        <c:ser>
          <c:idx val="3"/>
          <c:order val="3"/>
          <c:tx>
            <c:strRef>
              <c:f>'Регионы (ПКБ)'!$F$23</c:f>
              <c:strCache>
                <c:ptCount val="1"/>
                <c:pt idx="0">
                  <c:v>Average Outstanding/salary 03.2012</c:v>
                </c:pt>
              </c:strCache>
            </c:strRef>
          </c:tx>
          <c:spPr>
            <a:ln>
              <a:solidFill>
                <a:srgbClr val="00B050"/>
              </a:solidFill>
            </a:ln>
          </c:spPr>
          <c:marker>
            <c:symbol val="circle"/>
            <c:size val="6"/>
            <c:spPr>
              <a:solidFill>
                <a:srgbClr val="00B050"/>
              </a:solidFill>
              <a:ln>
                <a:noFill/>
              </a:ln>
            </c:spPr>
          </c:marker>
          <c:cat>
            <c:strRef>
              <c:f>'Регионы (ПКБ)'!$B$24:$B$40</c:f>
              <c:strCache>
                <c:ptCount val="17"/>
                <c:pt idx="0">
                  <c:v>Almaty</c:v>
                </c:pt>
                <c:pt idx="1">
                  <c:v>Astana</c:v>
                </c:pt>
                <c:pt idx="2">
                  <c:v>Mangystauskaya</c:v>
                </c:pt>
                <c:pt idx="3">
                  <c:v>Atyrauskaya</c:v>
                </c:pt>
                <c:pt idx="4">
                  <c:v>Kazakhstan, total</c:v>
                </c:pt>
                <c:pt idx="5">
                  <c:v>Aktubinskaya</c:v>
                </c:pt>
                <c:pt idx="6">
                  <c:v>Pavlodarskaya</c:v>
                </c:pt>
                <c:pt idx="7">
                  <c:v>Eastern Kazakhstan</c:v>
                </c:pt>
                <c:pt idx="8">
                  <c:v>Karakandinskaya</c:v>
                </c:pt>
                <c:pt idx="9">
                  <c:v>Western Kazakhstan</c:v>
                </c:pt>
                <c:pt idx="10">
                  <c:v>Almatinskaya</c:v>
                </c:pt>
                <c:pt idx="11">
                  <c:v>Kyzylordinskaya</c:v>
                </c:pt>
                <c:pt idx="12">
                  <c:v>Kostanayskaya</c:v>
                </c:pt>
                <c:pt idx="13">
                  <c:v>Southern Kazakhstan</c:v>
                </c:pt>
                <c:pt idx="14">
                  <c:v>Akmolinskaya</c:v>
                </c:pt>
                <c:pt idx="15">
                  <c:v>Zhambylskaya</c:v>
                </c:pt>
                <c:pt idx="16">
                  <c:v>Northern Kazakhstan</c:v>
                </c:pt>
              </c:strCache>
            </c:strRef>
          </c:cat>
          <c:val>
            <c:numRef>
              <c:f>'Регионы (ПКБ)'!$F$24:$F$40</c:f>
              <c:numCache>
                <c:formatCode>0.0%</c:formatCode>
                <c:ptCount val="17"/>
                <c:pt idx="0">
                  <c:v>8.938540795748704</c:v>
                </c:pt>
                <c:pt idx="1">
                  <c:v>5.4051659233282585</c:v>
                </c:pt>
                <c:pt idx="2">
                  <c:v>2.7924943094007046</c:v>
                </c:pt>
                <c:pt idx="3">
                  <c:v>2.345623344360579</c:v>
                </c:pt>
                <c:pt idx="4">
                  <c:v>3.506694862426663</c:v>
                </c:pt>
                <c:pt idx="5">
                  <c:v>3.2173930763091656</c:v>
                </c:pt>
                <c:pt idx="6">
                  <c:v>3.3825314722313933</c:v>
                </c:pt>
                <c:pt idx="7">
                  <c:v>3.368991891408466</c:v>
                </c:pt>
                <c:pt idx="8">
                  <c:v>3.3739987805593481</c:v>
                </c:pt>
                <c:pt idx="9">
                  <c:v>2.5007701402511229</c:v>
                </c:pt>
                <c:pt idx="10">
                  <c:v>2.9120525193188356</c:v>
                </c:pt>
                <c:pt idx="11">
                  <c:v>2.1808271652757476</c:v>
                </c:pt>
                <c:pt idx="12">
                  <c:v>2.3600311248192813</c:v>
                </c:pt>
                <c:pt idx="13">
                  <c:v>2.2788880450423328</c:v>
                </c:pt>
                <c:pt idx="14">
                  <c:v>2.354361596500016</c:v>
                </c:pt>
                <c:pt idx="15">
                  <c:v>2.5178903138155357</c:v>
                </c:pt>
                <c:pt idx="16">
                  <c:v>2.5598343453816454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7204352"/>
        <c:axId val="37194368"/>
      </c:lineChart>
      <c:catAx>
        <c:axId val="3717798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2340000" spcFirstLastPara="1" vertOverflow="ellipsis" vert="horz" wrap="square" anchor="ctr" anchorCtr="1"/>
          <a:lstStyle/>
          <a:p>
            <a:pPr>
              <a:defRPr sz="10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7192448"/>
        <c:crosses val="autoZero"/>
        <c:auto val="1"/>
        <c:lblAlgn val="ctr"/>
        <c:lblOffset val="100"/>
        <c:noMultiLvlLbl val="0"/>
      </c:catAx>
      <c:valAx>
        <c:axId val="37192448"/>
        <c:scaling>
          <c:orientation val="minMax"/>
          <c:max val="1400000"/>
          <c:min val="100000"/>
        </c:scaling>
        <c:delete val="0"/>
        <c:axPos val="l"/>
        <c:title>
          <c:tx>
            <c:rich>
              <a:bodyPr/>
              <a:lstStyle/>
              <a:p>
                <a:pPr>
                  <a:defRPr sz="1400"/>
                </a:pPr>
                <a:r>
                  <a:rPr lang="en-US" sz="1400" dirty="0" smtClean="0"/>
                  <a:t>‘000 </a:t>
                </a:r>
                <a:r>
                  <a:rPr lang="en-US" sz="1400" dirty="0" err="1" smtClean="0"/>
                  <a:t>tenge</a:t>
                </a:r>
                <a:endParaRPr lang="ru-RU" sz="1400" dirty="0"/>
              </a:p>
            </c:rich>
          </c:tx>
          <c:layout>
            <c:manualLayout>
              <c:xMode val="edge"/>
              <c:yMode val="edge"/>
              <c:x val="1.2648708083310201E-2"/>
              <c:y val="0.30494346888069901"/>
            </c:manualLayout>
          </c:layout>
          <c:overlay val="0"/>
        </c:title>
        <c:numFmt formatCode="#,###," sourceLinked="0"/>
        <c:majorTickMark val="in"/>
        <c:minorTickMark val="none"/>
        <c:tickLblPos val="nextTo"/>
        <c:spPr>
          <a:ln w="6350">
            <a:solidFill>
              <a:schemeClr val="bg1">
                <a:lumMod val="75000"/>
              </a:schemeClr>
            </a:solidFill>
          </a:ln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7177984"/>
        <c:crosses val="autoZero"/>
        <c:crossBetween val="between"/>
      </c:valAx>
      <c:valAx>
        <c:axId val="37194368"/>
        <c:scaling>
          <c:orientation val="minMax"/>
          <c:max val="10"/>
          <c:min val="1"/>
        </c:scaling>
        <c:delete val="0"/>
        <c:axPos val="r"/>
        <c:numFmt formatCode="0%" sourceLinked="0"/>
        <c:majorTickMark val="out"/>
        <c:minorTickMark val="none"/>
        <c:tickLblPos val="nextTo"/>
        <c:spPr>
          <a:ln>
            <a:solidFill>
              <a:schemeClr val="bg1">
                <a:lumMod val="75000"/>
              </a:schemeClr>
            </a:solidFill>
          </a:ln>
        </c:spPr>
        <c:txPr>
          <a:bodyPr/>
          <a:lstStyle/>
          <a:p>
            <a:pPr>
              <a:defRPr sz="1400">
                <a:solidFill>
                  <a:schemeClr val="tx1">
                    <a:lumMod val="65000"/>
                    <a:lumOff val="35000"/>
                  </a:schemeClr>
                </a:solidFill>
              </a:defRPr>
            </a:pPr>
            <a:endParaRPr lang="en-US"/>
          </a:p>
        </c:txPr>
        <c:crossAx val="37204352"/>
        <c:crosses val="max"/>
        <c:crossBetween val="between"/>
      </c:valAx>
      <c:catAx>
        <c:axId val="37204352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37194368"/>
        <c:crosses val="autoZero"/>
        <c:auto val="1"/>
        <c:lblAlgn val="ctr"/>
        <c:lblOffset val="100"/>
        <c:noMultiLvlLbl val="0"/>
      </c:catAx>
      <c:spPr>
        <a:noFill/>
        <a:ln w="25400">
          <a:noFill/>
        </a:ln>
      </c:spPr>
    </c:plotArea>
    <c:legend>
      <c:legendPos val="r"/>
      <c:layout>
        <c:manualLayout>
          <c:xMode val="edge"/>
          <c:yMode val="edge"/>
          <c:x val="1.4952869339078301E-2"/>
          <c:y val="0.90614819898149901"/>
          <c:w val="0.70605198456210205"/>
          <c:h val="8.4991223124531098E-2"/>
        </c:manualLayout>
      </c:layout>
      <c:overlay val="0"/>
      <c:txPr>
        <a:bodyPr/>
        <a:lstStyle/>
        <a:p>
          <a:pPr>
            <a:defRPr sz="1400">
              <a:solidFill>
                <a:schemeClr val="tx1"/>
              </a:solidFill>
            </a:defRPr>
          </a:pPr>
          <a:endParaRPr lang="en-US"/>
        </a:p>
      </c:txPr>
    </c:legend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9.8397554897350401E-2"/>
          <c:y val="6.6281448129040299E-2"/>
          <c:w val="0.82715182325621295"/>
          <c:h val="0.6402209280982500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'рабочий (регионы)'!$T$23</c:f>
              <c:strCache>
                <c:ptCount val="1"/>
                <c:pt idx="0">
                  <c:v>Average Outstanding Amount 03.2014</c:v>
                </c:pt>
              </c:strCache>
            </c:strRef>
          </c:tx>
          <c:spPr>
            <a:solidFill>
              <a:srgbClr val="0070C0">
                <a:alpha val="90000"/>
              </a:srgbClr>
            </a:solidFill>
            <a:ln>
              <a:noFill/>
            </a:ln>
            <a:effectLst/>
            <a:scene3d>
              <a:camera prst="orthographicFront"/>
              <a:lightRig rig="threePt" dir="t"/>
            </a:scene3d>
            <a:sp3d prstMaterial="softEdge">
              <a:bevelT w="63500" h="25400"/>
            </a:sp3d>
          </c:spPr>
          <c:invertIfNegative val="0"/>
          <c:cat>
            <c:strRef>
              <c:f>'рабочий (регионы)'!$S$24:$S$40</c:f>
              <c:strCache>
                <c:ptCount val="17"/>
                <c:pt idx="0">
                  <c:v>Almaty</c:v>
                </c:pt>
                <c:pt idx="1">
                  <c:v>Astana</c:v>
                </c:pt>
                <c:pt idx="2">
                  <c:v>Mangystauskaya</c:v>
                </c:pt>
                <c:pt idx="3">
                  <c:v>Kazakhstan, total</c:v>
                </c:pt>
                <c:pt idx="4">
                  <c:v>Atyrauskaya</c:v>
                </c:pt>
                <c:pt idx="5">
                  <c:v>Almatinskaya</c:v>
                </c:pt>
                <c:pt idx="6">
                  <c:v>Southern Kazakhstan</c:v>
                </c:pt>
                <c:pt idx="7">
                  <c:v>Aktubinskaya</c:v>
                </c:pt>
                <c:pt idx="8">
                  <c:v>Eastern Kazakhstan</c:v>
                </c:pt>
                <c:pt idx="9">
                  <c:v>Karagandinskaya</c:v>
                </c:pt>
                <c:pt idx="10">
                  <c:v>Pavlodarskaya</c:v>
                </c:pt>
                <c:pt idx="11">
                  <c:v>Akmolinskaya</c:v>
                </c:pt>
                <c:pt idx="12">
                  <c:v>Northern Kazahkstan</c:v>
                </c:pt>
                <c:pt idx="13">
                  <c:v>Western Kazakhstan</c:v>
                </c:pt>
                <c:pt idx="14">
                  <c:v>Kostanayskaya</c:v>
                </c:pt>
                <c:pt idx="15">
                  <c:v>Kyzylordinskaya</c:v>
                </c:pt>
                <c:pt idx="16">
                  <c:v>Zhambylskaya</c:v>
                </c:pt>
              </c:strCache>
            </c:strRef>
          </c:cat>
          <c:val>
            <c:numRef>
              <c:f>'рабочий (регионы)'!$T$24:$T$40</c:f>
              <c:numCache>
                <c:formatCode>#,##0</c:formatCode>
                <c:ptCount val="17"/>
                <c:pt idx="0">
                  <c:v>1693314.4431117051</c:v>
                </c:pt>
                <c:pt idx="1">
                  <c:v>950948.77382551262</c:v>
                </c:pt>
                <c:pt idx="2">
                  <c:v>696877.94469262054</c:v>
                </c:pt>
                <c:pt idx="3">
                  <c:v>649850.94709582638</c:v>
                </c:pt>
                <c:pt idx="4">
                  <c:v>632779.97664441424</c:v>
                </c:pt>
                <c:pt idx="5">
                  <c:v>554511.45153046818</c:v>
                </c:pt>
                <c:pt idx="6">
                  <c:v>529305.15219226398</c:v>
                </c:pt>
                <c:pt idx="7">
                  <c:v>483750.63819521974</c:v>
                </c:pt>
                <c:pt idx="8">
                  <c:v>466418.61880277167</c:v>
                </c:pt>
                <c:pt idx="9">
                  <c:v>454515.05777729134</c:v>
                </c:pt>
                <c:pt idx="10">
                  <c:v>446124.14492829773</c:v>
                </c:pt>
                <c:pt idx="11">
                  <c:v>440316.65812413901</c:v>
                </c:pt>
                <c:pt idx="12">
                  <c:v>427070.71218817733</c:v>
                </c:pt>
                <c:pt idx="13">
                  <c:v>415879.98554861499</c:v>
                </c:pt>
                <c:pt idx="14">
                  <c:v>411245.24166707345</c:v>
                </c:pt>
                <c:pt idx="15">
                  <c:v>401333.11054745968</c:v>
                </c:pt>
                <c:pt idx="16">
                  <c:v>395979.51199451066</c:v>
                </c:pt>
              </c:numCache>
            </c:numRef>
          </c:val>
        </c:ser>
        <c:ser>
          <c:idx val="2"/>
          <c:order val="2"/>
          <c:tx>
            <c:strRef>
              <c:f>'рабочий (регионы)'!$V$23</c:f>
              <c:strCache>
                <c:ptCount val="1"/>
                <c:pt idx="0">
                  <c:v>Average Outstanding 03.2012</c:v>
                </c:pt>
              </c:strCache>
            </c:strRef>
          </c:tx>
          <c:spPr>
            <a:solidFill>
              <a:srgbClr val="FF9900"/>
            </a:solidFill>
            <a:ln>
              <a:noFill/>
            </a:ln>
            <a:effectLst/>
            <a:scene3d>
              <a:camera prst="orthographicFront"/>
              <a:lightRig rig="threePt" dir="t"/>
            </a:scene3d>
            <a:sp3d prstMaterial="dkEdge">
              <a:bevelT w="63500" h="31750"/>
            </a:sp3d>
          </c:spPr>
          <c:invertIfNegative val="0"/>
          <c:cat>
            <c:strRef>
              <c:f>'рабочий (регионы)'!$S$24:$S$40</c:f>
              <c:strCache>
                <c:ptCount val="17"/>
                <c:pt idx="0">
                  <c:v>Almaty</c:v>
                </c:pt>
                <c:pt idx="1">
                  <c:v>Astana</c:v>
                </c:pt>
                <c:pt idx="2">
                  <c:v>Mangystauskaya</c:v>
                </c:pt>
                <c:pt idx="3">
                  <c:v>Kazakhstan, total</c:v>
                </c:pt>
                <c:pt idx="4">
                  <c:v>Atyrauskaya</c:v>
                </c:pt>
                <c:pt idx="5">
                  <c:v>Almatinskaya</c:v>
                </c:pt>
                <c:pt idx="6">
                  <c:v>Southern Kazakhstan</c:v>
                </c:pt>
                <c:pt idx="7">
                  <c:v>Aktubinskaya</c:v>
                </c:pt>
                <c:pt idx="8">
                  <c:v>Eastern Kazakhstan</c:v>
                </c:pt>
                <c:pt idx="9">
                  <c:v>Karagandinskaya</c:v>
                </c:pt>
                <c:pt idx="10">
                  <c:v>Pavlodarskaya</c:v>
                </c:pt>
                <c:pt idx="11">
                  <c:v>Akmolinskaya</c:v>
                </c:pt>
                <c:pt idx="12">
                  <c:v>Northern Kazahkstan</c:v>
                </c:pt>
                <c:pt idx="13">
                  <c:v>Western Kazakhstan</c:v>
                </c:pt>
                <c:pt idx="14">
                  <c:v>Kostanayskaya</c:v>
                </c:pt>
                <c:pt idx="15">
                  <c:v>Kyzylordinskaya</c:v>
                </c:pt>
                <c:pt idx="16">
                  <c:v>Zhambylskaya</c:v>
                </c:pt>
              </c:strCache>
            </c:strRef>
          </c:cat>
          <c:val>
            <c:numRef>
              <c:f>'рабочий (регионы)'!$V$24:$V$40</c:f>
              <c:numCache>
                <c:formatCode>#,##0</c:formatCode>
                <c:ptCount val="17"/>
                <c:pt idx="0">
                  <c:v>2102123.2402197402</c:v>
                </c:pt>
                <c:pt idx="1">
                  <c:v>1245525.1174324797</c:v>
                </c:pt>
                <c:pt idx="2">
                  <c:v>848271.7490636477</c:v>
                </c:pt>
                <c:pt idx="3">
                  <c:v>818861.69926309003</c:v>
                </c:pt>
                <c:pt idx="4">
                  <c:v>740767.86947123567</c:v>
                </c:pt>
                <c:pt idx="5">
                  <c:v>666188.18732686003</c:v>
                </c:pt>
                <c:pt idx="6">
                  <c:v>751611.11499660602</c:v>
                </c:pt>
                <c:pt idx="7">
                  <c:v>578144.94520029856</c:v>
                </c:pt>
                <c:pt idx="8">
                  <c:v>576178.56437195011</c:v>
                </c:pt>
                <c:pt idx="9">
                  <c:v>543564.62575434567</c:v>
                </c:pt>
                <c:pt idx="10">
                  <c:v>524835.83931709791</c:v>
                </c:pt>
                <c:pt idx="11">
                  <c:v>506791.8016899557</c:v>
                </c:pt>
                <c:pt idx="12">
                  <c:v>505156.02549826039</c:v>
                </c:pt>
                <c:pt idx="13">
                  <c:v>551447.08434604632</c:v>
                </c:pt>
                <c:pt idx="14">
                  <c:v>528750.92560692504</c:v>
                </c:pt>
                <c:pt idx="15">
                  <c:v>501708.76419934072</c:v>
                </c:pt>
                <c:pt idx="16">
                  <c:v>585991.74534495338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3"/>
        <c:axId val="37262464"/>
        <c:axId val="37264384"/>
      </c:barChart>
      <c:lineChart>
        <c:grouping val="standard"/>
        <c:varyColors val="0"/>
        <c:ser>
          <c:idx val="1"/>
          <c:order val="1"/>
          <c:tx>
            <c:strRef>
              <c:f>'рабочий (регионы)'!$U$23</c:f>
              <c:strCache>
                <c:ptCount val="1"/>
                <c:pt idx="0">
                  <c:v>Average Outstanding/salary 03.2014</c:v>
                </c:pt>
              </c:strCache>
            </c:strRef>
          </c:tx>
          <c:spPr>
            <a:ln w="28575" cap="rnd">
              <a:solidFill>
                <a:srgbClr val="FF0000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rgbClr val="FF0000"/>
              </a:solidFill>
              <a:ln w="9525">
                <a:noFill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</c:spPr>
          </c:marker>
          <c:cat>
            <c:strRef>
              <c:f>'рабочий (регионы)'!$S$24:$S$40</c:f>
              <c:strCache>
                <c:ptCount val="17"/>
                <c:pt idx="0">
                  <c:v>Almaty</c:v>
                </c:pt>
                <c:pt idx="1">
                  <c:v>Astana</c:v>
                </c:pt>
                <c:pt idx="2">
                  <c:v>Mangystauskaya</c:v>
                </c:pt>
                <c:pt idx="3">
                  <c:v>Kazakhstan, total</c:v>
                </c:pt>
                <c:pt idx="4">
                  <c:v>Atyrauskaya</c:v>
                </c:pt>
                <c:pt idx="5">
                  <c:v>Almatinskaya</c:v>
                </c:pt>
                <c:pt idx="6">
                  <c:v>Southern Kazakhstan</c:v>
                </c:pt>
                <c:pt idx="7">
                  <c:v>Aktubinskaya</c:v>
                </c:pt>
                <c:pt idx="8">
                  <c:v>Eastern Kazakhstan</c:v>
                </c:pt>
                <c:pt idx="9">
                  <c:v>Karagandinskaya</c:v>
                </c:pt>
                <c:pt idx="10">
                  <c:v>Pavlodarskaya</c:v>
                </c:pt>
                <c:pt idx="11">
                  <c:v>Akmolinskaya</c:v>
                </c:pt>
                <c:pt idx="12">
                  <c:v>Northern Kazahkstan</c:v>
                </c:pt>
                <c:pt idx="13">
                  <c:v>Western Kazakhstan</c:v>
                </c:pt>
                <c:pt idx="14">
                  <c:v>Kostanayskaya</c:v>
                </c:pt>
                <c:pt idx="15">
                  <c:v>Kyzylordinskaya</c:v>
                </c:pt>
                <c:pt idx="16">
                  <c:v>Zhambylskaya</c:v>
                </c:pt>
              </c:strCache>
            </c:strRef>
          </c:cat>
          <c:val>
            <c:numRef>
              <c:f>'рабочий (регионы)'!$U$24:$U$40</c:f>
              <c:numCache>
                <c:formatCode>0%</c:formatCode>
                <c:ptCount val="17"/>
                <c:pt idx="0">
                  <c:v>11.844838645698074</c:v>
                </c:pt>
                <c:pt idx="1">
                  <c:v>5.9849441521481568</c:v>
                </c:pt>
                <c:pt idx="2">
                  <c:v>3.7874144404892465</c:v>
                </c:pt>
                <c:pt idx="3">
                  <c:v>5.9651550188021334</c:v>
                </c:pt>
                <c:pt idx="4">
                  <c:v>3.3036900202801935</c:v>
                </c:pt>
                <c:pt idx="5">
                  <c:v>6.7891671640922482</c:v>
                </c:pt>
                <c:pt idx="6">
                  <c:v>6.6908617537766268</c:v>
                </c:pt>
                <c:pt idx="7">
                  <c:v>5.0021780844937309</c:v>
                </c:pt>
                <c:pt idx="8">
                  <c:v>5.1638392764134853</c:v>
                </c:pt>
                <c:pt idx="9">
                  <c:v>4.5716394185036267</c:v>
                </c:pt>
                <c:pt idx="10">
                  <c:v>4.7871806319247678</c:v>
                </c:pt>
                <c:pt idx="11">
                  <c:v>5.5800562435734697</c:v>
                </c:pt>
                <c:pt idx="12">
                  <c:v>5.7443026560850257</c:v>
                </c:pt>
                <c:pt idx="13">
                  <c:v>4.2416102257944095</c:v>
                </c:pt>
                <c:pt idx="14">
                  <c:v>4.9523007140074773</c:v>
                </c:pt>
                <c:pt idx="15">
                  <c:v>4.1137406587195082</c:v>
                </c:pt>
                <c:pt idx="16">
                  <c:v>5.1658766451962883</c:v>
                </c:pt>
              </c:numCache>
            </c:numRef>
          </c:val>
          <c:smooth val="0"/>
        </c:ser>
        <c:ser>
          <c:idx val="3"/>
          <c:order val="3"/>
          <c:tx>
            <c:strRef>
              <c:f>'рабочий (регионы)'!$W$23</c:f>
              <c:strCache>
                <c:ptCount val="1"/>
                <c:pt idx="0">
                  <c:v>Average Outstanding/salary 03.2012</c:v>
                </c:pt>
              </c:strCache>
            </c:strRef>
          </c:tx>
          <c:spPr>
            <a:ln w="28575" cap="rnd">
              <a:solidFill>
                <a:srgbClr val="00B050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rgbClr val="00B050"/>
              </a:solidFill>
              <a:ln w="9525">
                <a:noFill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</c:spPr>
          </c:marker>
          <c:cat>
            <c:strRef>
              <c:f>'рабочий (регионы)'!$S$24:$S$40</c:f>
              <c:strCache>
                <c:ptCount val="17"/>
                <c:pt idx="0">
                  <c:v>Almaty</c:v>
                </c:pt>
                <c:pt idx="1">
                  <c:v>Astana</c:v>
                </c:pt>
                <c:pt idx="2">
                  <c:v>Mangystauskaya</c:v>
                </c:pt>
                <c:pt idx="3">
                  <c:v>Kazakhstan, total</c:v>
                </c:pt>
                <c:pt idx="4">
                  <c:v>Atyrauskaya</c:v>
                </c:pt>
                <c:pt idx="5">
                  <c:v>Almatinskaya</c:v>
                </c:pt>
                <c:pt idx="6">
                  <c:v>Southern Kazakhstan</c:v>
                </c:pt>
                <c:pt idx="7">
                  <c:v>Aktubinskaya</c:v>
                </c:pt>
                <c:pt idx="8">
                  <c:v>Eastern Kazakhstan</c:v>
                </c:pt>
                <c:pt idx="9">
                  <c:v>Karagandinskaya</c:v>
                </c:pt>
                <c:pt idx="10">
                  <c:v>Pavlodarskaya</c:v>
                </c:pt>
                <c:pt idx="11">
                  <c:v>Akmolinskaya</c:v>
                </c:pt>
                <c:pt idx="12">
                  <c:v>Northern Kazahkstan</c:v>
                </c:pt>
                <c:pt idx="13">
                  <c:v>Western Kazakhstan</c:v>
                </c:pt>
                <c:pt idx="14">
                  <c:v>Kostanayskaya</c:v>
                </c:pt>
                <c:pt idx="15">
                  <c:v>Kyzylordinskaya</c:v>
                </c:pt>
                <c:pt idx="16">
                  <c:v>Zhambylskaya</c:v>
                </c:pt>
              </c:strCache>
            </c:strRef>
          </c:cat>
          <c:val>
            <c:numRef>
              <c:f>'рабочий (регионы)'!$W$24:$W$40</c:f>
              <c:numCache>
                <c:formatCode>0%</c:formatCode>
                <c:ptCount val="17"/>
                <c:pt idx="0">
                  <c:v>17.20513373890768</c:v>
                </c:pt>
                <c:pt idx="1">
                  <c:v>9.2835323477246661</c:v>
                </c:pt>
                <c:pt idx="2">
                  <c:v>5.9950228208829062</c:v>
                </c:pt>
                <c:pt idx="3">
                  <c:v>8.8822303615655507</c:v>
                </c:pt>
                <c:pt idx="4">
                  <c:v>4.3159990763503266</c:v>
                </c:pt>
                <c:pt idx="5">
                  <c:v>9.2188114043902925</c:v>
                </c:pt>
                <c:pt idx="6">
                  <c:v>10.606089168241555</c:v>
                </c:pt>
                <c:pt idx="7">
                  <c:v>7.1438538126048581</c:v>
                </c:pt>
                <c:pt idx="8">
                  <c:v>7.5820950148956481</c:v>
                </c:pt>
                <c:pt idx="9">
                  <c:v>6.6370927953594183</c:v>
                </c:pt>
                <c:pt idx="10">
                  <c:v>6.7866118307225527</c:v>
                </c:pt>
                <c:pt idx="11">
                  <c:v>7.4047983181127641</c:v>
                </c:pt>
                <c:pt idx="12">
                  <c:v>7.8901041093693056</c:v>
                </c:pt>
                <c:pt idx="13">
                  <c:v>6.728082335058275</c:v>
                </c:pt>
                <c:pt idx="14">
                  <c:v>7.7293726699644054</c:v>
                </c:pt>
                <c:pt idx="15">
                  <c:v>5.7153294396334227</c:v>
                </c:pt>
                <c:pt idx="16">
                  <c:v>8.6978528965290245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7272192"/>
        <c:axId val="37270656"/>
      </c:lineChart>
      <c:catAx>
        <c:axId val="3726246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7264384"/>
        <c:crosses val="autoZero"/>
        <c:auto val="1"/>
        <c:lblAlgn val="ctr"/>
        <c:lblOffset val="100"/>
        <c:noMultiLvlLbl val="0"/>
      </c:catAx>
      <c:valAx>
        <c:axId val="37264384"/>
        <c:scaling>
          <c:orientation val="minMax"/>
          <c:max val="2200000"/>
          <c:min val="200000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400" b="1" dirty="0" smtClean="0">
                    <a:solidFill>
                      <a:schemeClr val="tx1"/>
                    </a:solidFill>
                  </a:rPr>
                  <a:t>000 </a:t>
                </a:r>
                <a:r>
                  <a:rPr lang="en-US" sz="1400" b="1" dirty="0" err="1" smtClean="0">
                    <a:solidFill>
                      <a:schemeClr val="tx1"/>
                    </a:solidFill>
                  </a:rPr>
                  <a:t>tenge</a:t>
                </a:r>
                <a:endParaRPr lang="en-US" sz="1400" b="1" dirty="0" smtClean="0">
                  <a:solidFill>
                    <a:schemeClr val="tx1"/>
                  </a:solidFill>
                </a:endParaRP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</c:title>
        <c:numFmt formatCode="#,###," sourceLinked="0"/>
        <c:majorTickMark val="in"/>
        <c:minorTickMark val="none"/>
        <c:tickLblPos val="nextTo"/>
        <c:spPr>
          <a:noFill/>
          <a:ln w="6350">
            <a:solidFill>
              <a:schemeClr val="bg1">
                <a:lumMod val="75000"/>
              </a:schemeClr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7262464"/>
        <c:crosses val="autoZero"/>
        <c:crossBetween val="between"/>
      </c:valAx>
      <c:valAx>
        <c:axId val="37270656"/>
        <c:scaling>
          <c:orientation val="minMax"/>
          <c:max val="18"/>
        </c:scaling>
        <c:delete val="0"/>
        <c:axPos val="r"/>
        <c:numFmt formatCode="0%" sourceLinked="1"/>
        <c:majorTickMark val="out"/>
        <c:minorTickMark val="none"/>
        <c:tickLblPos val="nextTo"/>
        <c:spPr>
          <a:noFill/>
          <a:ln w="6350">
            <a:solidFill>
              <a:schemeClr val="bg1">
                <a:lumMod val="75000"/>
              </a:schemeClr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7272192"/>
        <c:crosses val="max"/>
        <c:crossBetween val="between"/>
        <c:majorUnit val="2"/>
      </c:valAx>
      <c:catAx>
        <c:axId val="37272192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37270656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"/>
          <c:y val="0.89986521086990001"/>
          <c:w val="0.73589184130246998"/>
          <c:h val="9.77801330921972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spc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8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Total outstanding retail loans</a:t>
            </a:r>
            <a:endParaRPr lang="ru-RU" sz="18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c:rich>
      </c:tx>
      <c:layout>
        <c:manualLayout>
          <c:xMode val="edge"/>
          <c:yMode val="edge"/>
          <c:x val="0.33963031205272043"/>
          <c:y val="1.9273085303447009E-2"/>
        </c:manualLayout>
      </c:layout>
      <c:overlay val="0"/>
      <c:spPr>
        <a:noFill/>
        <a:ln>
          <a:noFill/>
        </a:ln>
        <a:effectLst/>
      </c:spPr>
    </c:title>
    <c:autoTitleDeleted val="0"/>
    <c:plotArea>
      <c:layout>
        <c:manualLayout>
          <c:layoutTarget val="inner"/>
          <c:xMode val="edge"/>
          <c:yMode val="edge"/>
          <c:x val="0.12654010439116301"/>
          <c:y val="2.36271173121686E-2"/>
          <c:w val="0.85545695206757599"/>
          <c:h val="0.6438573220861639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рабочий!$H$23</c:f>
              <c:strCache>
                <c:ptCount val="1"/>
                <c:pt idx="0">
                  <c:v>march 2014</c:v>
                </c:pt>
              </c:strCache>
            </c:strRef>
          </c:tx>
          <c:spPr>
            <a:solidFill>
              <a:srgbClr val="FF9900">
                <a:alpha val="89804"/>
              </a:srgbClr>
            </a:solidFill>
            <a:ln>
              <a:noFill/>
            </a:ln>
            <a:effectLst/>
            <a:scene3d>
              <a:camera prst="orthographicFront"/>
              <a:lightRig rig="threePt" dir="t"/>
            </a:scene3d>
            <a:sp3d prstMaterial="softEdge">
              <a:bevelT w="63500" h="25400"/>
            </a:sp3d>
          </c:spPr>
          <c:invertIfNegative val="0"/>
          <c:cat>
            <c:strRef>
              <c:f>рабочий!$G$24:$G$41</c:f>
              <c:strCache>
                <c:ptCount val="17"/>
                <c:pt idx="0">
                  <c:v>Almaty</c:v>
                </c:pt>
                <c:pt idx="1">
                  <c:v>Astana</c:v>
                </c:pt>
                <c:pt idx="2">
                  <c:v>Almatinskaya</c:v>
                </c:pt>
                <c:pt idx="3">
                  <c:v>Southern Kazakhstan</c:v>
                </c:pt>
                <c:pt idx="4">
                  <c:v>Eastern Kazakhstan</c:v>
                </c:pt>
                <c:pt idx="5">
                  <c:v>Karagandinskaya</c:v>
                </c:pt>
                <c:pt idx="6">
                  <c:v>Atyrauskaya</c:v>
                </c:pt>
                <c:pt idx="7">
                  <c:v>Aktubinskaya</c:v>
                </c:pt>
                <c:pt idx="8">
                  <c:v>Mangystauskaya</c:v>
                </c:pt>
                <c:pt idx="9">
                  <c:v>Pavlodarskaya</c:v>
                </c:pt>
                <c:pt idx="10">
                  <c:v>Zhambylskaya</c:v>
                </c:pt>
                <c:pt idx="11">
                  <c:v>Kostanayskaya</c:v>
                </c:pt>
                <c:pt idx="12">
                  <c:v>Western Kazakhstan</c:v>
                </c:pt>
                <c:pt idx="13">
                  <c:v>Akmolinskaya</c:v>
                </c:pt>
                <c:pt idx="14">
                  <c:v>Kyzylordinskaya</c:v>
                </c:pt>
                <c:pt idx="15">
                  <c:v>Northern Kazahkstan</c:v>
                </c:pt>
                <c:pt idx="16">
                  <c:v>n.a.</c:v>
                </c:pt>
              </c:strCache>
            </c:strRef>
          </c:cat>
          <c:val>
            <c:numRef>
              <c:f>рабочий!$H$24:$H$41</c:f>
              <c:numCache>
                <c:formatCode>#,##0</c:formatCode>
                <c:ptCount val="18"/>
                <c:pt idx="0">
                  <c:v>1083</c:v>
                </c:pt>
                <c:pt idx="1">
                  <c:v>375</c:v>
                </c:pt>
                <c:pt idx="2">
                  <c:v>296</c:v>
                </c:pt>
                <c:pt idx="3">
                  <c:v>271</c:v>
                </c:pt>
                <c:pt idx="4">
                  <c:v>246</c:v>
                </c:pt>
                <c:pt idx="5">
                  <c:v>240</c:v>
                </c:pt>
                <c:pt idx="6">
                  <c:v>157</c:v>
                </c:pt>
                <c:pt idx="7">
                  <c:v>157</c:v>
                </c:pt>
                <c:pt idx="8">
                  <c:v>156</c:v>
                </c:pt>
                <c:pt idx="9">
                  <c:v>146</c:v>
                </c:pt>
                <c:pt idx="10">
                  <c:v>119</c:v>
                </c:pt>
                <c:pt idx="11">
                  <c:v>111</c:v>
                </c:pt>
                <c:pt idx="12">
                  <c:v>96</c:v>
                </c:pt>
                <c:pt idx="13">
                  <c:v>93</c:v>
                </c:pt>
                <c:pt idx="14">
                  <c:v>91</c:v>
                </c:pt>
                <c:pt idx="15">
                  <c:v>70</c:v>
                </c:pt>
                <c:pt idx="16">
                  <c:v>64</c:v>
                </c:pt>
              </c:numCache>
            </c:numRef>
          </c:val>
        </c:ser>
        <c:ser>
          <c:idx val="1"/>
          <c:order val="1"/>
          <c:tx>
            <c:strRef>
              <c:f>рабочий!$I$23</c:f>
              <c:strCache>
                <c:ptCount val="1"/>
                <c:pt idx="0">
                  <c:v>march 2012</c:v>
                </c:pt>
              </c:strCache>
            </c:strRef>
          </c:tx>
          <c:spPr>
            <a:solidFill>
              <a:srgbClr val="0070C0"/>
            </a:solidFill>
            <a:ln>
              <a:noFill/>
            </a:ln>
            <a:effectLst/>
            <a:scene3d>
              <a:camera prst="orthographicFront"/>
              <a:lightRig rig="threePt" dir="t"/>
            </a:scene3d>
            <a:sp3d prstMaterial="dkEdge">
              <a:bevelT w="63500" h="25400"/>
            </a:sp3d>
          </c:spPr>
          <c:invertIfNegative val="0"/>
          <c:cat>
            <c:strRef>
              <c:f>рабочий!$G$24:$G$41</c:f>
              <c:strCache>
                <c:ptCount val="17"/>
                <c:pt idx="0">
                  <c:v>Almaty</c:v>
                </c:pt>
                <c:pt idx="1">
                  <c:v>Astana</c:v>
                </c:pt>
                <c:pt idx="2">
                  <c:v>Almatinskaya</c:v>
                </c:pt>
                <c:pt idx="3">
                  <c:v>Southern Kazakhstan</c:v>
                </c:pt>
                <c:pt idx="4">
                  <c:v>Eastern Kazakhstan</c:v>
                </c:pt>
                <c:pt idx="5">
                  <c:v>Karagandinskaya</c:v>
                </c:pt>
                <c:pt idx="6">
                  <c:v>Atyrauskaya</c:v>
                </c:pt>
                <c:pt idx="7">
                  <c:v>Aktubinskaya</c:v>
                </c:pt>
                <c:pt idx="8">
                  <c:v>Mangystauskaya</c:v>
                </c:pt>
                <c:pt idx="9">
                  <c:v>Pavlodarskaya</c:v>
                </c:pt>
                <c:pt idx="10">
                  <c:v>Zhambylskaya</c:v>
                </c:pt>
                <c:pt idx="11">
                  <c:v>Kostanayskaya</c:v>
                </c:pt>
                <c:pt idx="12">
                  <c:v>Western Kazakhstan</c:v>
                </c:pt>
                <c:pt idx="13">
                  <c:v>Akmolinskaya</c:v>
                </c:pt>
                <c:pt idx="14">
                  <c:v>Kyzylordinskaya</c:v>
                </c:pt>
                <c:pt idx="15">
                  <c:v>Northern Kazahkstan</c:v>
                </c:pt>
                <c:pt idx="16">
                  <c:v>n.a.</c:v>
                </c:pt>
              </c:strCache>
            </c:strRef>
          </c:cat>
          <c:val>
            <c:numRef>
              <c:f>рабочий!$I$24:$I$41</c:f>
              <c:numCache>
                <c:formatCode>#,##0</c:formatCode>
                <c:ptCount val="18"/>
                <c:pt idx="0">
                  <c:v>824</c:v>
                </c:pt>
                <c:pt idx="1">
                  <c:v>287</c:v>
                </c:pt>
                <c:pt idx="2">
                  <c:v>196</c:v>
                </c:pt>
                <c:pt idx="3">
                  <c:v>191</c:v>
                </c:pt>
                <c:pt idx="4">
                  <c:v>186</c:v>
                </c:pt>
                <c:pt idx="5">
                  <c:v>193</c:v>
                </c:pt>
                <c:pt idx="6">
                  <c:v>113</c:v>
                </c:pt>
                <c:pt idx="7">
                  <c:v>111</c:v>
                </c:pt>
                <c:pt idx="8">
                  <c:v>112</c:v>
                </c:pt>
                <c:pt idx="9">
                  <c:v>111</c:v>
                </c:pt>
                <c:pt idx="10">
                  <c:v>92</c:v>
                </c:pt>
                <c:pt idx="11">
                  <c:v>85</c:v>
                </c:pt>
                <c:pt idx="12">
                  <c:v>73</c:v>
                </c:pt>
                <c:pt idx="13">
                  <c:v>67</c:v>
                </c:pt>
                <c:pt idx="14">
                  <c:v>62</c:v>
                </c:pt>
                <c:pt idx="15">
                  <c:v>55</c:v>
                </c:pt>
                <c:pt idx="16">
                  <c:v>50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40"/>
        <c:axId val="37115392"/>
        <c:axId val="37116928"/>
      </c:barChart>
      <c:catAx>
        <c:axId val="37115392"/>
        <c:scaling>
          <c:orientation val="minMax"/>
        </c:scaling>
        <c:delete val="0"/>
        <c:axPos val="b"/>
        <c:numFmt formatCode="General" sourceLinked="1"/>
        <c:majorTickMark val="cross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7116928"/>
        <c:crosses val="autoZero"/>
        <c:auto val="1"/>
        <c:lblAlgn val="ctr"/>
        <c:lblOffset val="100"/>
        <c:noMultiLvlLbl val="0"/>
      </c:catAx>
      <c:valAx>
        <c:axId val="37116928"/>
        <c:scaling>
          <c:orientation val="minMax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400" b="0" i="0" u="none" strike="noStrike" baseline="0" dirty="0" smtClean="0">
                    <a:effectLst/>
                  </a:rPr>
                  <a:t>Billion</a:t>
                </a:r>
                <a:r>
                  <a:rPr lang="ru-RU" sz="1400" b="0" i="0" u="none" strike="noStrike" baseline="0" dirty="0" smtClean="0">
                    <a:effectLst/>
                  </a:rPr>
                  <a:t> </a:t>
                </a:r>
                <a:r>
                  <a:rPr lang="en-US" sz="1400" b="0" i="0" u="none" strike="noStrike" baseline="0" dirty="0" err="1" smtClean="0">
                    <a:effectLst/>
                  </a:rPr>
                  <a:t>tenge</a:t>
                </a:r>
                <a:endParaRPr lang="ru-RU" sz="1400" dirty="0">
                  <a:solidFill>
                    <a:schemeClr val="tx1"/>
                  </a:solidFill>
                </a:endParaRP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</c:title>
        <c:numFmt formatCode="#,##0" sourceLinked="0"/>
        <c:majorTickMark val="in"/>
        <c:minorTickMark val="none"/>
        <c:tickLblPos val="nextTo"/>
        <c:spPr>
          <a:noFill/>
          <a:ln>
            <a:solidFill>
              <a:schemeClr val="tx1">
                <a:lumMod val="15000"/>
                <a:lumOff val="85000"/>
              </a:schemeClr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711539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84949205328631305"/>
          <c:y val="0.24008253193388701"/>
          <c:w val="0.14222638401540999"/>
          <c:h val="0.12080619763516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spc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8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Borrowers as percentage of labor force</a:t>
            </a:r>
            <a:endParaRPr lang="ru-RU" sz="18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c:rich>
      </c:tx>
      <c:layout>
        <c:manualLayout>
          <c:xMode val="edge"/>
          <c:yMode val="edge"/>
          <c:x val="0.31176412334520948"/>
          <c:y val="2.3205251274921821E-2"/>
        </c:manualLayout>
      </c:layout>
      <c:overlay val="0"/>
      <c:spPr>
        <a:noFill/>
        <a:ln>
          <a:noFill/>
        </a:ln>
        <a:effectLst/>
      </c:spPr>
    </c:title>
    <c:autoTitleDeleted val="0"/>
    <c:plotArea>
      <c:layout>
        <c:manualLayout>
          <c:layoutTarget val="inner"/>
          <c:xMode val="edge"/>
          <c:yMode val="edge"/>
          <c:x val="7.5199977780246605E-2"/>
          <c:y val="7.3792171472357296E-2"/>
          <c:w val="0.91018534570639897"/>
          <c:h val="0.6020802683530059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рабочий!$C$23</c:f>
              <c:strCache>
                <c:ptCount val="1"/>
                <c:pt idx="0">
                  <c:v>march 2014</c:v>
                </c:pt>
              </c:strCache>
            </c:strRef>
          </c:tx>
          <c:spPr>
            <a:solidFill>
              <a:srgbClr val="0070C0"/>
            </a:solidFill>
            <a:ln>
              <a:noFill/>
            </a:ln>
            <a:effectLst/>
            <a:scene3d>
              <a:camera prst="orthographicFront"/>
              <a:lightRig rig="threePt" dir="t"/>
            </a:scene3d>
            <a:sp3d>
              <a:bevelT w="63500" h="25400"/>
            </a:sp3d>
          </c:spPr>
          <c:invertIfNegative val="0"/>
          <c:dPt>
            <c:idx val="10"/>
            <c:invertIfNegative val="0"/>
            <c:bubble3D val="0"/>
          </c:dPt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рабочий!$B$24:$B$40</c:f>
              <c:strCache>
                <c:ptCount val="17"/>
                <c:pt idx="0">
                  <c:v>Astana</c:v>
                </c:pt>
                <c:pt idx="1">
                  <c:v>Atyrauskaya</c:v>
                </c:pt>
                <c:pt idx="2">
                  <c:v>Mangystauskaya</c:v>
                </c:pt>
                <c:pt idx="3">
                  <c:v>Almaty</c:v>
                </c:pt>
                <c:pt idx="4">
                  <c:v>Pavlodarskaya</c:v>
                </c:pt>
                <c:pt idx="5">
                  <c:v>Aktubinskaya</c:v>
                </c:pt>
                <c:pt idx="6">
                  <c:v>Karagandinskaya</c:v>
                </c:pt>
                <c:pt idx="7">
                  <c:v>Eastern Kazakhstan</c:v>
                </c:pt>
                <c:pt idx="8">
                  <c:v>Western Kazakhstan</c:v>
                </c:pt>
                <c:pt idx="9">
                  <c:v>Kyzylordinskaya</c:v>
                </c:pt>
                <c:pt idx="10">
                  <c:v>Kazakhstan, total</c:v>
                </c:pt>
                <c:pt idx="11">
                  <c:v>Kostanayskaya</c:v>
                </c:pt>
                <c:pt idx="12">
                  <c:v>Zhambylskaya</c:v>
                </c:pt>
                <c:pt idx="13">
                  <c:v>Almatinskaya</c:v>
                </c:pt>
                <c:pt idx="14">
                  <c:v>Northern Kazahkstan</c:v>
                </c:pt>
                <c:pt idx="15">
                  <c:v>Akmolinskaya</c:v>
                </c:pt>
                <c:pt idx="16">
                  <c:v>Southern Kazakhstan</c:v>
                </c:pt>
              </c:strCache>
            </c:strRef>
          </c:cat>
          <c:val>
            <c:numRef>
              <c:f>рабочий!$C$24:$C$40</c:f>
              <c:numCache>
                <c:formatCode>0.0%</c:formatCode>
                <c:ptCount val="17"/>
                <c:pt idx="0">
                  <c:v>0.90780947998159223</c:v>
                </c:pt>
                <c:pt idx="1">
                  <c:v>0.83916666666666673</c:v>
                </c:pt>
                <c:pt idx="2">
                  <c:v>0.81206746463547341</c:v>
                </c:pt>
                <c:pt idx="3">
                  <c:v>0.80553764794762028</c:v>
                </c:pt>
                <c:pt idx="4">
                  <c:v>0.747702117968572</c:v>
                </c:pt>
                <c:pt idx="5">
                  <c:v>0.7452555248618784</c:v>
                </c:pt>
                <c:pt idx="6">
                  <c:v>0.71142972427706785</c:v>
                </c:pt>
                <c:pt idx="7">
                  <c:v>0.7050862184199973</c:v>
                </c:pt>
                <c:pt idx="8">
                  <c:v>0.68934613077384532</c:v>
                </c:pt>
                <c:pt idx="9">
                  <c:v>0.64550580901105137</c:v>
                </c:pt>
                <c:pt idx="10">
                  <c:v>0.64192526320445897</c:v>
                </c:pt>
                <c:pt idx="11">
                  <c:v>0.52404098994586223</c:v>
                </c:pt>
                <c:pt idx="12">
                  <c:v>0.51998613518197567</c:v>
                </c:pt>
                <c:pt idx="13">
                  <c:v>0.5063980997624703</c:v>
                </c:pt>
                <c:pt idx="14">
                  <c:v>0.47880023296447294</c:v>
                </c:pt>
                <c:pt idx="15">
                  <c:v>0.47763578994816319</c:v>
                </c:pt>
                <c:pt idx="16">
                  <c:v>0.40686838966202782</c:v>
                </c:pt>
              </c:numCache>
            </c:numRef>
          </c:val>
        </c:ser>
        <c:ser>
          <c:idx val="1"/>
          <c:order val="1"/>
          <c:tx>
            <c:strRef>
              <c:f>рабочий!$D$23</c:f>
              <c:strCache>
                <c:ptCount val="1"/>
                <c:pt idx="0">
                  <c:v>march 2012</c:v>
                </c:pt>
              </c:strCache>
            </c:strRef>
          </c:tx>
          <c:spPr>
            <a:solidFill>
              <a:srgbClr val="FF9900">
                <a:alpha val="80784"/>
              </a:srgbClr>
            </a:solidFill>
            <a:ln>
              <a:noFill/>
            </a:ln>
            <a:effectLst/>
            <a:scene3d>
              <a:camera prst="orthographicFront"/>
              <a:lightRig rig="threePt" dir="t"/>
            </a:scene3d>
            <a:sp3d prstMaterial="dkEdge">
              <a:bevelT w="63500" h="31750"/>
            </a:sp3d>
          </c:spPr>
          <c:invertIfNegative val="0"/>
          <c:dPt>
            <c:idx val="10"/>
            <c:invertIfNegative val="0"/>
            <c:bubble3D val="0"/>
          </c:dPt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8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рабочий!$B$24:$B$40</c:f>
              <c:strCache>
                <c:ptCount val="17"/>
                <c:pt idx="0">
                  <c:v>Astana</c:v>
                </c:pt>
                <c:pt idx="1">
                  <c:v>Atyrauskaya</c:v>
                </c:pt>
                <c:pt idx="2">
                  <c:v>Mangystauskaya</c:v>
                </c:pt>
                <c:pt idx="3">
                  <c:v>Almaty</c:v>
                </c:pt>
                <c:pt idx="4">
                  <c:v>Pavlodarskaya</c:v>
                </c:pt>
                <c:pt idx="5">
                  <c:v>Aktubinskaya</c:v>
                </c:pt>
                <c:pt idx="6">
                  <c:v>Karagandinskaya</c:v>
                </c:pt>
                <c:pt idx="7">
                  <c:v>Eastern Kazakhstan</c:v>
                </c:pt>
                <c:pt idx="8">
                  <c:v>Western Kazakhstan</c:v>
                </c:pt>
                <c:pt idx="9">
                  <c:v>Kyzylordinskaya</c:v>
                </c:pt>
                <c:pt idx="10">
                  <c:v>Kazakhstan, total</c:v>
                </c:pt>
                <c:pt idx="11">
                  <c:v>Kostanayskaya</c:v>
                </c:pt>
                <c:pt idx="12">
                  <c:v>Zhambylskaya</c:v>
                </c:pt>
                <c:pt idx="13">
                  <c:v>Almatinskaya</c:v>
                </c:pt>
                <c:pt idx="14">
                  <c:v>Northern Kazahkstan</c:v>
                </c:pt>
                <c:pt idx="15">
                  <c:v>Akmolinskaya</c:v>
                </c:pt>
                <c:pt idx="16">
                  <c:v>Southern Kazakhstan</c:v>
                </c:pt>
              </c:strCache>
            </c:strRef>
          </c:cat>
          <c:val>
            <c:numRef>
              <c:f>рабочий!$D$24:$D$40</c:f>
              <c:numCache>
                <c:formatCode>0.0%</c:formatCode>
                <c:ptCount val="17"/>
                <c:pt idx="0">
                  <c:v>0.57057525415323573</c:v>
                </c:pt>
                <c:pt idx="1">
                  <c:v>0.52726145366861865</c:v>
                </c:pt>
                <c:pt idx="2">
                  <c:v>0.50252004581901499</c:v>
                </c:pt>
                <c:pt idx="3">
                  <c:v>0.51820370370370372</c:v>
                </c:pt>
                <c:pt idx="4">
                  <c:v>0.48533455545371224</c:v>
                </c:pt>
                <c:pt idx="5">
                  <c:v>0.44355039116428896</c:v>
                </c:pt>
                <c:pt idx="6">
                  <c:v>0.48345174901320265</c:v>
                </c:pt>
                <c:pt idx="7">
                  <c:v>0.42921941489361704</c:v>
                </c:pt>
                <c:pt idx="8">
                  <c:v>0.39641010222489476</c:v>
                </c:pt>
                <c:pt idx="9">
                  <c:v>0.35048711413197392</c:v>
                </c:pt>
                <c:pt idx="10">
                  <c:v>0.38493296954998657</c:v>
                </c:pt>
                <c:pt idx="11">
                  <c:v>0.29894902687673769</c:v>
                </c:pt>
                <c:pt idx="12">
                  <c:v>0.2655563082133785</c:v>
                </c:pt>
                <c:pt idx="13">
                  <c:v>0.29599616858237549</c:v>
                </c:pt>
                <c:pt idx="14">
                  <c:v>0.31147362385321098</c:v>
                </c:pt>
                <c:pt idx="15">
                  <c:v>0.29838578220511658</c:v>
                </c:pt>
                <c:pt idx="16">
                  <c:v>0.20545315148091359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"/>
        <c:axId val="37149696"/>
        <c:axId val="43369216"/>
      </c:barChart>
      <c:catAx>
        <c:axId val="37149696"/>
        <c:scaling>
          <c:orientation val="minMax"/>
        </c:scaling>
        <c:delete val="0"/>
        <c:axPos val="b"/>
        <c:numFmt formatCode="General" sourceLinked="1"/>
        <c:majorTickMark val="cross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3369216"/>
        <c:crosses val="autoZero"/>
        <c:auto val="1"/>
        <c:lblAlgn val="ctr"/>
        <c:lblOffset val="100"/>
        <c:noMultiLvlLbl val="0"/>
      </c:catAx>
      <c:valAx>
        <c:axId val="43369216"/>
        <c:scaling>
          <c:orientation val="minMax"/>
        </c:scaling>
        <c:delete val="0"/>
        <c:axPos val="l"/>
        <c:numFmt formatCode="0%" sourceLinked="0"/>
        <c:majorTickMark val="in"/>
        <c:minorTickMark val="none"/>
        <c:tickLblPos val="nextTo"/>
        <c:spPr>
          <a:noFill/>
          <a:ln>
            <a:solidFill>
              <a:schemeClr val="tx1">
                <a:lumMod val="15000"/>
                <a:lumOff val="85000"/>
              </a:schemeClr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714969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84949205328631305"/>
          <c:y val="0.15400867017897801"/>
          <c:w val="0.14222638401540999"/>
          <c:h val="0.12080619763516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31990722089971302"/>
          <c:y val="5.0925925925925902E-2"/>
          <c:w val="0.60749476082931497"/>
          <c:h val="0.77030074365704304"/>
        </c:manualLayout>
      </c:layout>
      <c:scatterChart>
        <c:scatterStyle val="lineMarker"/>
        <c:varyColors val="0"/>
        <c:ser>
          <c:idx val="0"/>
          <c:order val="0"/>
          <c:spPr>
            <a:ln w="25400" cap="rnd">
              <a:noFill/>
              <a:round/>
            </a:ln>
            <a:effectLst>
              <a:glow>
                <a:schemeClr val="accent4">
                  <a:satMod val="175000"/>
                  <a:alpha val="40000"/>
                </a:schemeClr>
              </a:glow>
            </a:effectLst>
          </c:spPr>
          <c:marker>
            <c:symbol val="diamond"/>
            <c:size val="25"/>
            <c:spPr>
              <a:solidFill>
                <a:srgbClr val="0358A5"/>
              </a:solidFill>
              <a:ln w="9525">
                <a:solidFill>
                  <a:schemeClr val="accent1"/>
                </a:solidFill>
              </a:ln>
              <a:effectLst>
                <a:glow>
                  <a:schemeClr val="accent4">
                    <a:satMod val="175000"/>
                    <a:alpha val="40000"/>
                  </a:schemeClr>
                </a:glow>
              </a:effectLst>
              <a:scene3d>
                <a:camera prst="orthographicFront"/>
                <a:lightRig rig="threePt" dir="t"/>
              </a:scene3d>
              <a:sp3d>
                <a:bevelT w="63500" h="12700"/>
              </a:sp3d>
            </c:spPr>
          </c:marker>
          <c:xVal>
            <c:strRef>
              <c:f>'рабочий (регионы)'!$T$68</c:f>
              <c:strCache>
                <c:ptCount val="1"/>
                <c:pt idx="0">
                  <c:v>кол-во контрактов, тыс ед.</c:v>
                </c:pt>
              </c:strCache>
            </c:strRef>
          </c:xVal>
          <c:yVal>
            <c:numRef>
              <c:f>'рабочий (регионы)'!$U$68</c:f>
              <c:numCache>
                <c:formatCode>#,##0</c:formatCode>
                <c:ptCount val="1"/>
                <c:pt idx="0">
                  <c:v>3600.873</c:v>
                </c:pt>
              </c:numCache>
            </c:numRef>
          </c:yVal>
          <c:smooth val="0"/>
        </c:ser>
        <c:ser>
          <c:idx val="1"/>
          <c:order val="1"/>
          <c:spPr>
            <a:ln w="25400" cap="rnd">
              <a:noFill/>
              <a:round/>
            </a:ln>
            <a:effectLst>
              <a:glow rad="63500">
                <a:srgbClr val="FF0000">
                  <a:alpha val="40000"/>
                </a:srgbClr>
              </a:glow>
            </a:effectLst>
          </c:spPr>
          <c:marker>
            <c:symbol val="diamond"/>
            <c:size val="25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>
                <a:glow rad="63500">
                  <a:srgbClr val="FF0000">
                    <a:alpha val="40000"/>
                  </a:srgbClr>
                </a:glow>
              </a:effectLst>
              <a:scene3d>
                <a:camera prst="orthographicFront"/>
                <a:lightRig rig="sunset" dir="t"/>
              </a:scene3d>
              <a:sp3d prstMaterial="softEdge">
                <a:bevelT h="25400"/>
              </a:sp3d>
            </c:spPr>
          </c:marker>
          <c:xVal>
            <c:strRef>
              <c:f>'рабочий (регионы)'!$T$68</c:f>
              <c:strCache>
                <c:ptCount val="1"/>
                <c:pt idx="0">
                  <c:v>кол-во контрактов, тыс ед.</c:v>
                </c:pt>
              </c:strCache>
            </c:strRef>
          </c:xVal>
          <c:yVal>
            <c:numRef>
              <c:f>'рабочий (регионы)'!$V$68</c:f>
              <c:numCache>
                <c:formatCode>#,##0</c:formatCode>
                <c:ptCount val="1"/>
                <c:pt idx="0">
                  <c:v>6148.4679999999998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43387904"/>
        <c:axId val="43402752"/>
      </c:scatterChart>
      <c:valAx>
        <c:axId val="43387904"/>
        <c:scaling>
          <c:orientation val="minMax"/>
          <c:max val="2"/>
          <c:min val="0"/>
        </c:scaling>
        <c:delete val="1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1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100" b="1" dirty="0" smtClean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Total contract</a:t>
                </a:r>
                <a:r>
                  <a:rPr lang="ru-RU" sz="1100" b="1" dirty="0" smtClean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, </a:t>
                </a:r>
                <a:r>
                  <a:rPr lang="en-US" sz="1100" b="1" dirty="0" smtClean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‘000</a:t>
                </a:r>
                <a:endParaRPr lang="ru-RU" sz="1100" b="1" dirty="0">
                  <a:solidFill>
                    <a:schemeClr val="tx1">
                      <a:lumMod val="75000"/>
                      <a:lumOff val="25000"/>
                    </a:schemeClr>
                  </a:solidFill>
                </a:endParaRPr>
              </a:p>
            </c:rich>
          </c:tx>
          <c:layout>
            <c:manualLayout>
              <c:xMode val="edge"/>
              <c:yMode val="edge"/>
              <c:x val="0.20954379394882258"/>
              <c:y val="0.85981307254768702"/>
            </c:manualLayout>
          </c:layout>
          <c:overlay val="0"/>
          <c:spPr>
            <a:noFill/>
            <a:ln>
              <a:noFill/>
            </a:ln>
            <a:effectLst/>
          </c:spPr>
        </c:title>
        <c:numFmt formatCode="@" sourceLinked="0"/>
        <c:majorTickMark val="none"/>
        <c:minorTickMark val="none"/>
        <c:tickLblPos val="nextTo"/>
        <c:crossAx val="43402752"/>
        <c:crosses val="autoZero"/>
        <c:crossBetween val="midCat"/>
      </c:valAx>
      <c:valAx>
        <c:axId val="43402752"/>
        <c:scaling>
          <c:orientation val="minMax"/>
          <c:min val="2500"/>
        </c:scaling>
        <c:delete val="0"/>
        <c:axPos val="l"/>
        <c:numFmt formatCode="#,##0" sourceLinked="0"/>
        <c:majorTickMark val="in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3387904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6648993020103801"/>
          <c:y val="5.0925925925925902E-2"/>
          <c:w val="0.73351006979896205"/>
          <c:h val="0.75273148148148195"/>
        </c:manualLayout>
      </c:layout>
      <c:scatterChart>
        <c:scatterStyle val="lineMarker"/>
        <c:varyColors val="0"/>
        <c:ser>
          <c:idx val="2"/>
          <c:order val="0"/>
          <c:spPr>
            <a:ln w="25400" cap="rnd">
              <a:noFill/>
              <a:round/>
            </a:ln>
            <a:effectLst>
              <a:glow rad="101600">
                <a:schemeClr val="accent4">
                  <a:satMod val="175000"/>
                  <a:alpha val="40000"/>
                </a:schemeClr>
              </a:glow>
            </a:effectLst>
          </c:spPr>
          <c:marker>
            <c:symbol val="circle"/>
            <c:size val="5"/>
            <c:spPr>
              <a:solidFill>
                <a:schemeClr val="accent3"/>
              </a:solidFill>
              <a:ln w="9525">
                <a:solidFill>
                  <a:schemeClr val="accent3"/>
                </a:solidFill>
              </a:ln>
              <a:effectLst/>
            </c:spPr>
          </c:marker>
          <c:xVal>
            <c:strRef>
              <c:f>'рабочий (регионы)'!$T$64</c:f>
              <c:strCache>
                <c:ptCount val="1"/>
                <c:pt idx="0">
                  <c:v>NPL &gt;90 (number of subjects), '000 ind.</c:v>
                </c:pt>
              </c:strCache>
            </c:strRef>
          </c:xVal>
          <c:yVal>
            <c:numRef>
              <c:f>'рабочий (регионы)'!$U$64</c:f>
              <c:numCache>
                <c:formatCode>#,##0</c:formatCode>
                <c:ptCount val="1"/>
                <c:pt idx="0">
                  <c:v>346.71</c:v>
                </c:pt>
              </c:numCache>
            </c:numRef>
          </c:yVal>
          <c:smooth val="0"/>
        </c:ser>
        <c:ser>
          <c:idx val="3"/>
          <c:order val="1"/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4"/>
              </a:solidFill>
              <a:ln w="9525">
                <a:solidFill>
                  <a:schemeClr val="accent4"/>
                </a:solidFill>
              </a:ln>
              <a:effectLst/>
            </c:spPr>
          </c:marker>
          <c:xVal>
            <c:strRef>
              <c:f>'рабочий (регионы)'!$T$64</c:f>
              <c:strCache>
                <c:ptCount val="1"/>
                <c:pt idx="0">
                  <c:v>NPL &gt;90 (number of subjects), '000 ind.</c:v>
                </c:pt>
              </c:strCache>
            </c:strRef>
          </c:xVal>
          <c:yVal>
            <c:numRef>
              <c:f>'рабочий (регионы)'!$V$64</c:f>
              <c:numCache>
                <c:formatCode>#,##0</c:formatCode>
                <c:ptCount val="1"/>
                <c:pt idx="0">
                  <c:v>726.23299999999995</c:v>
                </c:pt>
              </c:numCache>
            </c:numRef>
          </c:yVal>
          <c:smooth val="0"/>
        </c:ser>
        <c:ser>
          <c:idx val="0"/>
          <c:order val="2"/>
          <c:spPr>
            <a:ln w="25400" cap="rnd">
              <a:noFill/>
              <a:round/>
            </a:ln>
            <a:effectLst>
              <a:glow>
                <a:schemeClr val="accent4">
                  <a:satMod val="175000"/>
                  <a:alpha val="40000"/>
                </a:schemeClr>
              </a:glow>
            </a:effectLst>
          </c:spPr>
          <c:marker>
            <c:symbol val="diamond"/>
            <c:size val="25"/>
            <c:spPr>
              <a:solidFill>
                <a:srgbClr val="0469C4"/>
              </a:solidFill>
              <a:ln w="25400">
                <a:noFill/>
              </a:ln>
              <a:effectLst>
                <a:glow>
                  <a:schemeClr val="accent4">
                    <a:satMod val="175000"/>
                    <a:alpha val="40000"/>
                  </a:schemeClr>
                </a:glow>
              </a:effectLst>
              <a:scene3d>
                <a:camera prst="orthographicFront"/>
                <a:lightRig rig="threePt" dir="t"/>
              </a:scene3d>
              <a:sp3d>
                <a:bevelT w="63500" h="25400"/>
              </a:sp3d>
            </c:spPr>
          </c:marker>
          <c:dPt>
            <c:idx val="0"/>
            <c:marker>
              <c:spPr>
                <a:solidFill>
                  <a:srgbClr val="0358A5"/>
                </a:solidFill>
                <a:ln w="25400">
                  <a:noFill/>
                </a:ln>
                <a:effectLst>
                  <a:glow>
                    <a:schemeClr val="accent4">
                      <a:satMod val="175000"/>
                      <a:alpha val="40000"/>
                    </a:schemeClr>
                  </a:glow>
                </a:effectLst>
                <a:scene3d>
                  <a:camera prst="orthographicFront"/>
                  <a:lightRig rig="threePt" dir="t"/>
                </a:scene3d>
                <a:sp3d>
                  <a:bevelT w="63500" h="12700"/>
                </a:sp3d>
              </c:spPr>
            </c:marker>
            <c:bubble3D val="0"/>
          </c:dPt>
          <c:xVal>
            <c:strRef>
              <c:f>'рабочий (регионы)'!$T$64</c:f>
              <c:strCache>
                <c:ptCount val="1"/>
                <c:pt idx="0">
                  <c:v>NPL &gt;90 (number of subjects), '000 ind.</c:v>
                </c:pt>
              </c:strCache>
            </c:strRef>
          </c:xVal>
          <c:yVal>
            <c:numRef>
              <c:f>'рабочий (регионы)'!$U$64</c:f>
              <c:numCache>
                <c:formatCode>#,##0</c:formatCode>
                <c:ptCount val="1"/>
                <c:pt idx="0">
                  <c:v>346.71</c:v>
                </c:pt>
              </c:numCache>
            </c:numRef>
          </c:yVal>
          <c:smooth val="0"/>
        </c:ser>
        <c:ser>
          <c:idx val="1"/>
          <c:order val="3"/>
          <c:spPr>
            <a:ln w="25400" cap="rnd">
              <a:noFill/>
              <a:round/>
            </a:ln>
            <a:effectLst>
              <a:glow rad="63500">
                <a:srgbClr val="FF0000">
                  <a:alpha val="40000"/>
                </a:srgbClr>
              </a:glow>
            </a:effectLst>
          </c:spPr>
          <c:marker>
            <c:symbol val="diamond"/>
            <c:size val="25"/>
            <c:spPr>
              <a:solidFill>
                <a:srgbClr val="FF0000"/>
              </a:solidFill>
              <a:ln w="9525">
                <a:solidFill>
                  <a:schemeClr val="accent2"/>
                </a:solidFill>
              </a:ln>
              <a:effectLst>
                <a:glow rad="63500">
                  <a:srgbClr val="FF0000">
                    <a:alpha val="40000"/>
                  </a:srgbClr>
                </a:glow>
              </a:effectLst>
              <a:scene3d>
                <a:camera prst="orthographicFront"/>
                <a:lightRig rig="sunset" dir="t"/>
              </a:scene3d>
              <a:sp3d prstMaterial="softEdge">
                <a:bevelT w="63500" h="25400"/>
              </a:sp3d>
            </c:spPr>
          </c:marker>
          <c:xVal>
            <c:strRef>
              <c:f>'рабочий (регионы)'!$T$64</c:f>
              <c:strCache>
                <c:ptCount val="1"/>
                <c:pt idx="0">
                  <c:v>NPL &gt;90 (number of subjects), '000 ind.</c:v>
                </c:pt>
              </c:strCache>
            </c:strRef>
          </c:xVal>
          <c:yVal>
            <c:numRef>
              <c:f>'рабочий (регионы)'!$V$64</c:f>
              <c:numCache>
                <c:formatCode>#,##0</c:formatCode>
                <c:ptCount val="1"/>
                <c:pt idx="0">
                  <c:v>726.23299999999995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43437056"/>
        <c:axId val="71697920"/>
      </c:scatterChart>
      <c:valAx>
        <c:axId val="43437056"/>
        <c:scaling>
          <c:orientation val="minMax"/>
          <c:max val="2"/>
          <c:min val="0"/>
        </c:scaling>
        <c:delete val="1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1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100" b="1" dirty="0" smtClean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NPL &gt;90 (number of subjects), '000 </a:t>
                </a:r>
                <a:r>
                  <a:rPr lang="en-US" sz="1100" b="1" dirty="0" err="1" smtClean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ind.</a:t>
                </a:r>
                <a:endParaRPr lang="ru-RU" sz="1100" b="1" dirty="0">
                  <a:solidFill>
                    <a:schemeClr val="tx1">
                      <a:lumMod val="75000"/>
                      <a:lumOff val="25000"/>
                    </a:schemeClr>
                  </a:solidFill>
                </a:endParaRPr>
              </a:p>
            </c:rich>
          </c:tx>
          <c:layout>
            <c:manualLayout>
              <c:xMode val="edge"/>
              <c:yMode val="edge"/>
              <c:x val="0.27202761706659107"/>
              <c:y val="0.82038322815411635"/>
            </c:manualLayout>
          </c:layout>
          <c:overlay val="0"/>
          <c:spPr>
            <a:noFill/>
            <a:ln>
              <a:noFill/>
            </a:ln>
            <a:effectLst/>
          </c:spPr>
        </c:title>
        <c:numFmt formatCode="@" sourceLinked="0"/>
        <c:majorTickMark val="none"/>
        <c:minorTickMark val="none"/>
        <c:tickLblPos val="nextTo"/>
        <c:crossAx val="71697920"/>
        <c:crosses val="autoZero"/>
        <c:crossBetween val="midCat"/>
      </c:valAx>
      <c:valAx>
        <c:axId val="71697920"/>
        <c:scaling>
          <c:orientation val="minMax"/>
          <c:min val="200"/>
        </c:scaling>
        <c:delete val="0"/>
        <c:axPos val="l"/>
        <c:numFmt formatCode="#,##0" sourceLinked="1"/>
        <c:majorTickMark val="in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3437056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  <c:userShapes r:id="rId2"/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36650718708845897"/>
          <c:y val="5.0925925925925902E-2"/>
          <c:w val="0.61914595533637795"/>
          <c:h val="0.76637248468941399"/>
        </c:manualLayout>
      </c:layout>
      <c:scatterChart>
        <c:scatterStyle val="lineMarker"/>
        <c:varyColors val="0"/>
        <c:ser>
          <c:idx val="0"/>
          <c:order val="0"/>
          <c:spPr>
            <a:ln w="25400" cap="rnd">
              <a:noFill/>
              <a:round/>
            </a:ln>
            <a:effectLst>
              <a:glow>
                <a:schemeClr val="accent4">
                  <a:satMod val="175000"/>
                  <a:alpha val="40000"/>
                </a:schemeClr>
              </a:glow>
            </a:effectLst>
          </c:spPr>
          <c:marker>
            <c:symbol val="diamond"/>
            <c:size val="25"/>
            <c:spPr>
              <a:solidFill>
                <a:srgbClr val="0358A5"/>
              </a:solidFill>
              <a:ln w="9525">
                <a:solidFill>
                  <a:schemeClr val="accent1"/>
                </a:solidFill>
              </a:ln>
              <a:effectLst>
                <a:glow>
                  <a:schemeClr val="accent4">
                    <a:satMod val="175000"/>
                    <a:alpha val="40000"/>
                  </a:schemeClr>
                </a:glow>
              </a:effectLst>
              <a:scene3d>
                <a:camera prst="orthographicFront"/>
                <a:lightRig rig="threePt" dir="t"/>
              </a:scene3d>
              <a:sp3d>
                <a:bevelT w="63500" h="12700"/>
              </a:sp3d>
            </c:spPr>
          </c:marker>
          <c:xVal>
            <c:strRef>
              <c:f>'рабочий (регионы)'!$T$65</c:f>
              <c:strCache>
                <c:ptCount val="1"/>
                <c:pt idx="0">
                  <c:v>NPL &gt;90 (outstanding amount), млрд тенге</c:v>
                </c:pt>
              </c:strCache>
            </c:strRef>
          </c:xVal>
          <c:yVal>
            <c:numRef>
              <c:f>'рабочий (регионы)'!$U$65</c:f>
              <c:numCache>
                <c:formatCode>#,##0</c:formatCode>
                <c:ptCount val="1"/>
                <c:pt idx="0">
                  <c:v>728.82186221797951</c:v>
                </c:pt>
              </c:numCache>
            </c:numRef>
          </c:yVal>
          <c:smooth val="0"/>
        </c:ser>
        <c:ser>
          <c:idx val="1"/>
          <c:order val="1"/>
          <c:spPr>
            <a:ln w="25400" cap="rnd">
              <a:noFill/>
              <a:round/>
            </a:ln>
            <a:effectLst>
              <a:glow rad="63500">
                <a:srgbClr val="FF0000">
                  <a:alpha val="40000"/>
                </a:srgbClr>
              </a:glow>
            </a:effectLst>
          </c:spPr>
          <c:marker>
            <c:symbol val="diamond"/>
            <c:size val="25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>
                <a:glow rad="63500">
                  <a:srgbClr val="FF0000">
                    <a:alpha val="40000"/>
                  </a:srgbClr>
                </a:glow>
              </a:effectLst>
              <a:scene3d>
                <a:camera prst="orthographicFront"/>
                <a:lightRig rig="sunset" dir="t"/>
              </a:scene3d>
              <a:sp3d prstMaterial="softEdge">
                <a:bevelT w="63500" h="25400"/>
              </a:sp3d>
            </c:spPr>
          </c:marker>
          <c:xVal>
            <c:strRef>
              <c:f>'рабочий (регионы)'!$T$65</c:f>
              <c:strCache>
                <c:ptCount val="1"/>
                <c:pt idx="0">
                  <c:v>NPL &gt;90 (outstanding amount), млрд тенге</c:v>
                </c:pt>
              </c:strCache>
            </c:strRef>
          </c:xVal>
          <c:yVal>
            <c:numRef>
              <c:f>'рабочий (регионы)'!$V$65</c:f>
              <c:numCache>
                <c:formatCode>#,##0</c:formatCode>
                <c:ptCount val="1"/>
                <c:pt idx="0">
                  <c:v>1124.3047970901521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71747456"/>
        <c:axId val="92995968"/>
      </c:scatterChart>
      <c:valAx>
        <c:axId val="71747456"/>
        <c:scaling>
          <c:orientation val="minMax"/>
          <c:max val="2"/>
          <c:min val="0"/>
        </c:scaling>
        <c:delete val="1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1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100" b="1" dirty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NPL &gt;90 </a:t>
                </a:r>
                <a:r>
                  <a:rPr lang="ru-RU" sz="1100" b="1" dirty="0" smtClean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(</a:t>
                </a:r>
                <a:r>
                  <a:rPr lang="en-US" sz="1100" b="1" dirty="0" smtClean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Outstanding Amount</a:t>
                </a:r>
                <a:r>
                  <a:rPr lang="ru-RU" sz="1100" b="1" dirty="0" smtClean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), </a:t>
                </a:r>
                <a:r>
                  <a:rPr lang="en-US" sz="1100" b="1" dirty="0" smtClean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billion</a:t>
                </a:r>
                <a:r>
                  <a:rPr lang="en-US" sz="1100" b="1" baseline="0" dirty="0" smtClean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 </a:t>
                </a:r>
                <a:r>
                  <a:rPr lang="en-US" sz="1100" b="1" baseline="0" dirty="0" err="1" smtClean="0">
                    <a:solidFill>
                      <a:schemeClr val="tx1">
                        <a:lumMod val="75000"/>
                        <a:lumOff val="25000"/>
                      </a:schemeClr>
                    </a:solidFill>
                  </a:rPr>
                  <a:t>tenge</a:t>
                </a:r>
                <a:endParaRPr lang="ru-RU" sz="1100" b="1" dirty="0">
                  <a:solidFill>
                    <a:schemeClr val="tx1">
                      <a:lumMod val="75000"/>
                      <a:lumOff val="25000"/>
                    </a:schemeClr>
                  </a:solidFill>
                </a:endParaRPr>
              </a:p>
            </c:rich>
          </c:tx>
          <c:layout>
            <c:manualLayout>
              <c:xMode val="edge"/>
              <c:yMode val="edge"/>
              <c:x val="0.21564220472440901"/>
              <c:y val="0.82557596967045799"/>
            </c:manualLayout>
          </c:layout>
          <c:overlay val="0"/>
          <c:spPr>
            <a:noFill/>
            <a:ln>
              <a:noFill/>
            </a:ln>
            <a:effectLst/>
          </c:spPr>
        </c:title>
        <c:numFmt formatCode="@" sourceLinked="0"/>
        <c:majorTickMark val="none"/>
        <c:minorTickMark val="none"/>
        <c:tickLblPos val="nextTo"/>
        <c:crossAx val="92995968"/>
        <c:crosses val="autoZero"/>
        <c:crossBetween val="midCat"/>
      </c:valAx>
      <c:valAx>
        <c:axId val="92995968"/>
        <c:scaling>
          <c:orientation val="minMax"/>
          <c:max val="1400"/>
          <c:min val="400"/>
        </c:scaling>
        <c:delete val="0"/>
        <c:axPos val="l"/>
        <c:numFmt formatCode="#,##0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1747456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32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0.47032</cdr:x>
      <cdr:y>0.10455</cdr:y>
    </cdr:from>
    <cdr:to>
      <cdr:x>0.85073</cdr:x>
      <cdr:y>0.21219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577248" y="342178"/>
          <a:ext cx="466898" cy="35230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1000" b="1" dirty="0" smtClean="0">
              <a:solidFill>
                <a:schemeClr val="bg1"/>
              </a:solidFill>
            </a:rPr>
            <a:t>‘14</a:t>
          </a:r>
          <a:endParaRPr lang="ru-RU" sz="1000" b="1" dirty="0">
            <a:solidFill>
              <a:schemeClr val="bg1"/>
            </a:solidFill>
          </a:endParaRPr>
        </a:p>
      </cdr:txBody>
    </cdr:sp>
  </cdr:relSizeAnchor>
  <cdr:relSizeAnchor xmlns:cdr="http://schemas.openxmlformats.org/drawingml/2006/chartDrawing">
    <cdr:from>
      <cdr:x>0.46832</cdr:x>
      <cdr:y>0.57393</cdr:y>
    </cdr:from>
    <cdr:to>
      <cdr:x>0.84873</cdr:x>
      <cdr:y>0.68157</cdr:y>
    </cdr:to>
    <cdr:sp macro="" textlink="">
      <cdr:nvSpPr>
        <cdr:cNvPr id="3" name="TextBox 1"/>
        <cdr:cNvSpPr txBox="1"/>
      </cdr:nvSpPr>
      <cdr:spPr>
        <a:xfrm xmlns:a="http://schemas.openxmlformats.org/drawingml/2006/main">
          <a:off x="574801" y="1878469"/>
          <a:ext cx="466898" cy="3523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000" b="1" dirty="0" smtClean="0">
              <a:solidFill>
                <a:schemeClr val="bg1"/>
              </a:solidFill>
            </a:rPr>
            <a:t>‘12</a:t>
          </a:r>
          <a:endParaRPr lang="ru-RU" sz="1000" b="1" dirty="0">
            <a:solidFill>
              <a:schemeClr val="bg1"/>
            </a:solidFill>
          </a:endParaRP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</cdr:x>
      <cdr:y>0.27533</cdr:y>
    </cdr:from>
    <cdr:to>
      <cdr:x>0.07843</cdr:x>
      <cdr:y>0.51225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0" y="755275"/>
          <a:ext cx="358588" cy="64994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vert270" wrap="square" rtlCol="0"/>
        <a:lstStyle xmlns:a="http://schemas.openxmlformats.org/drawingml/2006/main"/>
        <a:p xmlns:a="http://schemas.openxmlformats.org/drawingml/2006/main">
          <a:r>
            <a:rPr lang="en-US" sz="1100"/>
            <a:t>Bad Rate</a:t>
          </a:r>
        </a:p>
      </cdr:txBody>
    </cdr:sp>
  </cdr:relSizeAnchor>
  <cdr:relSizeAnchor xmlns:cdr="http://schemas.openxmlformats.org/drawingml/2006/chartDrawing">
    <cdr:from>
      <cdr:x>0.46691</cdr:x>
      <cdr:y>0.83497</cdr:y>
    </cdr:from>
    <cdr:to>
      <cdr:x>0.57966</cdr:x>
      <cdr:y>0.9085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2134719" y="2290483"/>
          <a:ext cx="515471" cy="20170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1100" dirty="0" smtClean="0"/>
            <a:t>DTI</a:t>
          </a:r>
          <a:endParaRPr lang="en-US" sz="1100" dirty="0"/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</cdr:x>
      <cdr:y>0.36111</cdr:y>
    </cdr:from>
    <cdr:to>
      <cdr:x>0.06373</cdr:x>
      <cdr:y>0.62255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0" y="990600"/>
          <a:ext cx="291354" cy="71717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vert270" wrap="square" rtlCol="0"/>
        <a:lstStyle xmlns:a="http://schemas.openxmlformats.org/drawingml/2006/main"/>
        <a:p xmlns:a="http://schemas.openxmlformats.org/drawingml/2006/main">
          <a:r>
            <a:rPr lang="en-US" sz="1100"/>
            <a:t>Bad</a:t>
          </a:r>
          <a:r>
            <a:rPr lang="en-US" sz="1100" baseline="0"/>
            <a:t> Rate</a:t>
          </a:r>
          <a:endParaRPr lang="en-US" sz="1100"/>
        </a:p>
      </cdr:txBody>
    </cdr:sp>
  </cdr:relSizeAnchor>
</c:userShapes>
</file>

<file path=ppt/drawings/drawing4.xml><?xml version="1.0" encoding="utf-8"?>
<c:userShapes xmlns:c="http://schemas.openxmlformats.org/drawingml/2006/chart">
  <cdr:relSizeAnchor xmlns:cdr="http://schemas.openxmlformats.org/drawingml/2006/chartDrawing">
    <cdr:from>
      <cdr:x>0</cdr:x>
      <cdr:y>0.27533</cdr:y>
    </cdr:from>
    <cdr:to>
      <cdr:x>0.07843</cdr:x>
      <cdr:y>0.51225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0" y="755275"/>
          <a:ext cx="358588" cy="64994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vert270" wrap="square" rtlCol="0"/>
        <a:lstStyle xmlns:a="http://schemas.openxmlformats.org/drawingml/2006/main"/>
        <a:p xmlns:a="http://schemas.openxmlformats.org/drawingml/2006/main">
          <a:r>
            <a:rPr lang="en-US" sz="1100"/>
            <a:t>Bad Rate</a:t>
          </a:r>
        </a:p>
      </cdr:txBody>
    </cdr:sp>
  </cdr:relSizeAnchor>
  <cdr:relSizeAnchor xmlns:cdr="http://schemas.openxmlformats.org/drawingml/2006/chartDrawing">
    <cdr:from>
      <cdr:x>0.46691</cdr:x>
      <cdr:y>0.83497</cdr:y>
    </cdr:from>
    <cdr:to>
      <cdr:x>0.57966</cdr:x>
      <cdr:y>0.9085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2134719" y="2290483"/>
          <a:ext cx="515471" cy="20170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1100" dirty="0" smtClean="0"/>
            <a:t>DTI</a:t>
          </a:r>
          <a:endParaRPr lang="en-US" sz="1100" dirty="0"/>
        </a:p>
      </cdr:txBody>
    </cdr:sp>
  </cdr:relSizeAnchor>
</c:userShapes>
</file>

<file path=ppt/drawings/drawing5.xml><?xml version="1.0" encoding="utf-8"?>
<c:userShapes xmlns:c="http://schemas.openxmlformats.org/drawingml/2006/chart">
  <cdr:relSizeAnchor xmlns:cdr="http://schemas.openxmlformats.org/drawingml/2006/chartDrawing">
    <cdr:from>
      <cdr:x>0</cdr:x>
      <cdr:y>0.27533</cdr:y>
    </cdr:from>
    <cdr:to>
      <cdr:x>0.07843</cdr:x>
      <cdr:y>0.51225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0" y="755275"/>
          <a:ext cx="358588" cy="64994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vert270" wrap="square" rtlCol="0"/>
        <a:lstStyle xmlns:a="http://schemas.openxmlformats.org/drawingml/2006/main"/>
        <a:p xmlns:a="http://schemas.openxmlformats.org/drawingml/2006/main">
          <a:r>
            <a:rPr lang="en-US" sz="1100"/>
            <a:t>Bad Rate</a:t>
          </a:r>
        </a:p>
      </cdr:txBody>
    </cdr:sp>
  </cdr:relSizeAnchor>
  <cdr:relSizeAnchor xmlns:cdr="http://schemas.openxmlformats.org/drawingml/2006/chartDrawing">
    <cdr:from>
      <cdr:x>0.46691</cdr:x>
      <cdr:y>0.83497</cdr:y>
    </cdr:from>
    <cdr:to>
      <cdr:x>0.57966</cdr:x>
      <cdr:y>0.9085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2134719" y="2290483"/>
          <a:ext cx="515471" cy="20170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1100" dirty="0" smtClean="0"/>
            <a:t>DTI</a:t>
          </a:r>
          <a:endParaRPr lang="en-US" sz="1100" dirty="0"/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50443" y="9378824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DF29BCDB-2EBF-4945-AD79-B70B2106013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9335171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31863" y="741363"/>
            <a:ext cx="4933950" cy="37020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690269"/>
            <a:ext cx="5438140" cy="444341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378824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378824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482F9A97-5B89-48BE-B76D-E73A25459AC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17633363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82F9A97-5B89-48BE-B76D-E73A25459AC9}" type="slidenum">
              <a:rPr lang="ru-RU" smtClean="0"/>
              <a:pPr>
                <a:defRPr/>
              </a:pPr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049110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82F9A97-5B89-48BE-B76D-E73A25459AC9}" type="slidenum">
              <a:rPr lang="ru-RU" smtClean="0"/>
              <a:pPr>
                <a:defRPr/>
              </a:pPr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4561406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82F9A97-5B89-48BE-B76D-E73A25459AC9}" type="slidenum">
              <a:rPr lang="ru-RU" smtClean="0"/>
              <a:pPr>
                <a:defRPr/>
              </a:pPr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4561406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82F9A97-5B89-48BE-B76D-E73A25459AC9}" type="slidenum">
              <a:rPr lang="ru-RU" smtClean="0"/>
              <a:pPr>
                <a:defRPr/>
              </a:pPr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4561406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82F9A97-5B89-48BE-B76D-E73A25459AC9}" type="slidenum">
              <a:rPr lang="ru-RU" smtClean="0"/>
              <a:pPr>
                <a:defRPr/>
              </a:pPr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1324095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AD48298-12CE-4A9B-97CE-84DE704E2458}" type="slidenum">
              <a:rPr lang="ru-RU" smtClean="0"/>
              <a:t>17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1057504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82F9A97-5B89-48BE-B76D-E73A25459AC9}" type="slidenum">
              <a:rPr lang="ru-RU" smtClean="0"/>
              <a:pPr>
                <a:defRPr/>
              </a:pPr>
              <a:t>22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028263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EF7C15-0298-4DC9-B491-7F907F57B7A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127983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FE7CE4-5F22-4A6B-A8F3-C9F43E3B438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37552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8E955B-596E-4CF5-ACB1-BB286DF67BD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535065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D35312-BB18-45E1-9E5A-61E18B6E769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047312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5A64B3-3638-47A9-8409-74F42E86363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138728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656665-C779-452A-A8CF-6981D7F4516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242224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02219D-AA9D-403A-B967-1F9602FFB52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182091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CB9D14-C8E6-4250-ACEC-2519E8B6EF2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085042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0A1599-CEDD-46D0-9FF0-F1D998E3D54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487354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8C897B-BD28-4407-9410-AF23DD0B766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741549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27E800-9A57-4783-8A0A-C96583F400D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631150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C7EA776A-5C78-49E4-BEC6-E142A247540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chart" Target="../charts/chart13.xml"/><Relationship Id="rId3" Type="http://schemas.openxmlformats.org/officeDocument/2006/relationships/chart" Target="../charts/chart8.xml"/><Relationship Id="rId7" Type="http://schemas.openxmlformats.org/officeDocument/2006/relationships/chart" Target="../charts/chart12.xml"/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Relationship Id="rId6" Type="http://schemas.openxmlformats.org/officeDocument/2006/relationships/chart" Target="../charts/chart11.xml"/><Relationship Id="rId5" Type="http://schemas.openxmlformats.org/officeDocument/2006/relationships/chart" Target="../charts/chart10.xml"/><Relationship Id="rId4" Type="http://schemas.openxmlformats.org/officeDocument/2006/relationships/chart" Target="../charts/chart9.xml"/><Relationship Id="rId9" Type="http://schemas.openxmlformats.org/officeDocument/2006/relationships/image" Target="../media/image2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hart" Target="../charts/chart14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5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1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hart" Target="../charts/chart17.xml"/><Relationship Id="rId1" Type="http://schemas.openxmlformats.org/officeDocument/2006/relationships/slideLayout" Target="../slideLayouts/slideLayout2.xml"/><Relationship Id="rId6" Type="http://schemas.openxmlformats.org/officeDocument/2006/relationships/chart" Target="../charts/chart20.xml"/><Relationship Id="rId5" Type="http://schemas.openxmlformats.org/officeDocument/2006/relationships/chart" Target="../charts/chart19.xml"/><Relationship Id="rId4" Type="http://schemas.openxmlformats.org/officeDocument/2006/relationships/chart" Target="../charts/chart18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jpeg"/><Relationship Id="rId10" Type="http://schemas.openxmlformats.org/officeDocument/2006/relationships/image" Target="../media/image9.png"/><Relationship Id="rId4" Type="http://schemas.openxmlformats.org/officeDocument/2006/relationships/image" Target="../media/image3.jpg"/><Relationship Id="rId9" Type="http://schemas.openxmlformats.org/officeDocument/2006/relationships/image" Target="../media/image8.png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1" descr="FCB_Template_ppt_cover1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5936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91821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4869160"/>
            <a:ext cx="903649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Number of retail borrowers increased by</a:t>
            </a:r>
            <a:r>
              <a:rPr lang="ru-RU" sz="1600" dirty="0" smtClean="0"/>
              <a:t> </a:t>
            </a:r>
            <a:r>
              <a:rPr lang="ru-RU" sz="1600" dirty="0"/>
              <a:t>69</a:t>
            </a:r>
            <a:r>
              <a:rPr lang="ru-RU" sz="1600" dirty="0" smtClean="0"/>
              <a:t>%</a:t>
            </a:r>
            <a:r>
              <a:rPr lang="en-US" sz="1600" dirty="0" smtClean="0"/>
              <a:t> and</a:t>
            </a:r>
            <a:r>
              <a:rPr lang="ru-RU" sz="1600" dirty="0" smtClean="0"/>
              <a:t> </a:t>
            </a:r>
            <a:r>
              <a:rPr lang="en-US" sz="1600" dirty="0" smtClean="0"/>
              <a:t>average outstanding amount decreased by</a:t>
            </a:r>
            <a:r>
              <a:rPr lang="ru-RU" sz="1600" dirty="0" smtClean="0"/>
              <a:t> </a:t>
            </a:r>
            <a:r>
              <a:rPr lang="ru-RU" sz="1600" dirty="0"/>
              <a:t>21</a:t>
            </a:r>
            <a:r>
              <a:rPr lang="ru-RU" sz="1600" dirty="0" smtClean="0"/>
              <a:t>%. </a:t>
            </a:r>
            <a:r>
              <a:rPr lang="en-US" sz="1600" dirty="0" smtClean="0"/>
              <a:t>The highest increase of borrowers number is observed in Astana city </a:t>
            </a:r>
            <a:r>
              <a:rPr lang="ru-RU" sz="1600" dirty="0" smtClean="0"/>
              <a:t>(</a:t>
            </a:r>
            <a:r>
              <a:rPr lang="en-US" sz="1600" dirty="0" smtClean="0"/>
              <a:t>91% of total labor force have credits as of march 2014)</a:t>
            </a:r>
            <a:r>
              <a:rPr lang="ru-RU" sz="1600" dirty="0" smtClean="0"/>
              <a:t>.</a:t>
            </a:r>
          </a:p>
        </p:txBody>
      </p:sp>
      <p:sp>
        <p:nvSpPr>
          <p:cNvPr id="9" name="Заголовок 1"/>
          <p:cNvSpPr>
            <a:spLocks noGrp="1"/>
          </p:cNvSpPr>
          <p:nvPr>
            <p:ph type="title"/>
          </p:nvPr>
        </p:nvSpPr>
        <p:spPr>
          <a:xfrm>
            <a:off x="1763713" y="188913"/>
            <a:ext cx="6851650" cy="490537"/>
          </a:xfrm>
        </p:spPr>
        <p:txBody>
          <a:bodyPr/>
          <a:lstStyle/>
          <a:p>
            <a:pPr algn="l" eaLnBrk="1" hangingPunct="1"/>
            <a:r>
              <a:rPr lang="en-US" sz="2800" b="1" dirty="0"/>
              <a:t>Retail Lending Market Review</a:t>
            </a:r>
            <a:endParaRPr lang="ru-RU" sz="2800" b="1" dirty="0" smtClean="0"/>
          </a:p>
        </p:txBody>
      </p:sp>
      <p:graphicFrame>
        <p:nvGraphicFramePr>
          <p:cNvPr id="14" name="Диаграмма 1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67273337"/>
              </p:ext>
            </p:extLst>
          </p:nvPr>
        </p:nvGraphicFramePr>
        <p:xfrm>
          <a:off x="179388" y="1255409"/>
          <a:ext cx="8785100" cy="361375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6084168" y="4637010"/>
            <a:ext cx="295232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Источник: данные ПКБ, Агентство </a:t>
            </a:r>
            <a:r>
              <a:rPr lang="ru-RU" sz="1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РК по статистике</a:t>
            </a:r>
          </a:p>
        </p:txBody>
      </p:sp>
      <p:pic>
        <p:nvPicPr>
          <p:cNvPr id="15" name="Picture 2" descr="FCB_logo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6664" y="0"/>
            <a:ext cx="1792924" cy="1502833"/>
          </a:xfrm>
          <a:prstGeom prst="rect">
            <a:avLst/>
          </a:prstGeom>
        </p:spPr>
      </p:pic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4D35312-BB18-45E1-9E5A-61E18B6E769D}" type="slidenum">
              <a:rPr lang="ru-RU" smtClean="0"/>
              <a:pPr>
                <a:defRPr/>
              </a:pPr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8638010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TextBox 48"/>
          <p:cNvSpPr txBox="1"/>
          <p:nvPr/>
        </p:nvSpPr>
        <p:spPr>
          <a:xfrm>
            <a:off x="179388" y="4924643"/>
            <a:ext cx="885710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1600" dirty="0" smtClean="0"/>
              <a:t>Number of borrower with NPL increased by</a:t>
            </a:r>
            <a:r>
              <a:rPr lang="ru-RU" sz="1600" dirty="0" smtClean="0"/>
              <a:t> 109%, </a:t>
            </a:r>
            <a:r>
              <a:rPr lang="en-US" sz="1600" dirty="0" smtClean="0"/>
              <a:t>NPL outstanding amount increased by</a:t>
            </a:r>
            <a:r>
              <a:rPr lang="ru-RU" sz="1600" dirty="0" smtClean="0"/>
              <a:t> 54%. 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1600" dirty="0" smtClean="0"/>
              <a:t>Number of contracts increased by </a:t>
            </a:r>
            <a:r>
              <a:rPr lang="ru-RU" sz="1600" dirty="0" smtClean="0"/>
              <a:t> 71%, </a:t>
            </a:r>
            <a:r>
              <a:rPr lang="en-US" sz="1600" dirty="0" smtClean="0"/>
              <a:t>number of borrowers by</a:t>
            </a:r>
            <a:r>
              <a:rPr lang="ru-RU" sz="1600" dirty="0" smtClean="0"/>
              <a:t> 69%.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1600" dirty="0" smtClean="0"/>
              <a:t>Average outstanding amount decreased by</a:t>
            </a:r>
            <a:r>
              <a:rPr lang="ru-RU" sz="1600" dirty="0" smtClean="0"/>
              <a:t> 21%, </a:t>
            </a:r>
            <a:r>
              <a:rPr lang="en-US" sz="1600" dirty="0" smtClean="0"/>
              <a:t>“outstanding amount to monthly salary” decreased</a:t>
            </a:r>
            <a:r>
              <a:rPr lang="ru-RU" sz="1600" dirty="0" smtClean="0"/>
              <a:t> </a:t>
            </a:r>
            <a:r>
              <a:rPr lang="en-US" sz="1600" dirty="0" smtClean="0"/>
              <a:t>by </a:t>
            </a:r>
            <a:r>
              <a:rPr lang="ru-RU" sz="1600" dirty="0" smtClean="0"/>
              <a:t>33%</a:t>
            </a:r>
          </a:p>
        </p:txBody>
      </p:sp>
      <p:grpSp>
        <p:nvGrpSpPr>
          <p:cNvPr id="3" name="Группа 2"/>
          <p:cNvGrpSpPr/>
          <p:nvPr/>
        </p:nvGrpSpPr>
        <p:grpSpPr>
          <a:xfrm>
            <a:off x="4856301" y="1441373"/>
            <a:ext cx="1288146" cy="3232591"/>
            <a:chOff x="4496579" y="1382269"/>
            <a:chExt cx="1288146" cy="3232591"/>
          </a:xfrm>
        </p:grpSpPr>
        <p:graphicFrame>
          <p:nvGraphicFramePr>
            <p:cNvPr id="29" name="Диаграмма 28"/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938082995"/>
                </p:ext>
              </p:extLst>
            </p:nvPr>
          </p:nvGraphicFramePr>
          <p:xfrm>
            <a:off x="4496579" y="1382269"/>
            <a:ext cx="1288146" cy="3232591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2"/>
            </a:graphicData>
          </a:graphic>
        </p:graphicFrame>
        <p:sp>
          <p:nvSpPr>
            <p:cNvPr id="61" name="TextBox 1"/>
            <p:cNvSpPr txBox="1"/>
            <p:nvPr/>
          </p:nvSpPr>
          <p:spPr>
            <a:xfrm>
              <a:off x="5105357" y="1621280"/>
              <a:ext cx="422125" cy="295275"/>
            </a:xfrm>
            <a:prstGeom prst="rect">
              <a:avLst/>
            </a:prstGeom>
          </p:spPr>
          <p:txBody>
            <a:bodyPr wrap="square" rtlCol="0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b="1" dirty="0" smtClean="0">
                  <a:solidFill>
                    <a:schemeClr val="bg1"/>
                  </a:solidFill>
                </a:rPr>
                <a:t>‘14</a:t>
              </a:r>
              <a:endParaRPr lang="ru-RU" b="1" dirty="0">
                <a:solidFill>
                  <a:schemeClr val="bg1"/>
                </a:solidFill>
              </a:endParaRPr>
            </a:p>
          </p:txBody>
        </p:sp>
      </p:grpSp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2536740" y="188913"/>
            <a:ext cx="4123492" cy="490537"/>
          </a:xfrm>
        </p:spPr>
        <p:txBody>
          <a:bodyPr/>
          <a:lstStyle/>
          <a:p>
            <a:pPr eaLnBrk="1" hangingPunct="1"/>
            <a:r>
              <a:rPr lang="en-US" sz="2800" b="1" dirty="0" smtClean="0"/>
              <a:t>Summary</a:t>
            </a:r>
            <a:endParaRPr lang="ru-RU" sz="2800" b="1" dirty="0" smtClean="0"/>
          </a:p>
        </p:txBody>
      </p:sp>
      <p:graphicFrame>
        <p:nvGraphicFramePr>
          <p:cNvPr id="25" name="Диаграмма 2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94678833"/>
              </p:ext>
            </p:extLst>
          </p:nvPr>
        </p:nvGraphicFramePr>
        <p:xfrm>
          <a:off x="310355" y="1400614"/>
          <a:ext cx="1227357" cy="327298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26" name="Диаграмма 2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06935440"/>
              </p:ext>
            </p:extLst>
          </p:nvPr>
        </p:nvGraphicFramePr>
        <p:xfrm>
          <a:off x="1248568" y="1395853"/>
          <a:ext cx="1427560" cy="32438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27" name="Диаграмма 2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51345079"/>
              </p:ext>
            </p:extLst>
          </p:nvPr>
        </p:nvGraphicFramePr>
        <p:xfrm>
          <a:off x="2543098" y="1436462"/>
          <a:ext cx="1214573" cy="325517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28" name="Диаграмма 2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12654809"/>
              </p:ext>
            </p:extLst>
          </p:nvPr>
        </p:nvGraphicFramePr>
        <p:xfrm>
          <a:off x="3704286" y="1430084"/>
          <a:ext cx="1371770" cy="325516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graphicFrame>
        <p:nvGraphicFramePr>
          <p:cNvPr id="30" name="Диаграмма 2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066510"/>
              </p:ext>
            </p:extLst>
          </p:nvPr>
        </p:nvGraphicFramePr>
        <p:xfrm>
          <a:off x="6050974" y="1427443"/>
          <a:ext cx="1367036" cy="322348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graphicFrame>
        <p:nvGraphicFramePr>
          <p:cNvPr id="31" name="Диаграмма 30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43344875"/>
              </p:ext>
            </p:extLst>
          </p:nvPr>
        </p:nvGraphicFramePr>
        <p:xfrm>
          <a:off x="7184311" y="1340393"/>
          <a:ext cx="1444244" cy="32337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  <p:sp>
        <p:nvSpPr>
          <p:cNvPr id="41" name="TextBox 56"/>
          <p:cNvSpPr txBox="1"/>
          <p:nvPr/>
        </p:nvSpPr>
        <p:spPr>
          <a:xfrm>
            <a:off x="1001975" y="2558608"/>
            <a:ext cx="595746" cy="295275"/>
          </a:xfrm>
          <a:prstGeom prst="rect">
            <a:avLst/>
          </a:prstGeom>
          <a:noFill/>
          <a:ln w="9525" cmpd="sng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ctr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ru-RU" sz="1000" b="1" dirty="0"/>
              <a:t>+109%</a:t>
            </a:r>
          </a:p>
        </p:txBody>
      </p:sp>
      <p:sp>
        <p:nvSpPr>
          <p:cNvPr id="42" name="TextBox 57"/>
          <p:cNvSpPr txBox="1"/>
          <p:nvPr/>
        </p:nvSpPr>
        <p:spPr>
          <a:xfrm>
            <a:off x="2145119" y="2590720"/>
            <a:ext cx="495300" cy="295275"/>
          </a:xfrm>
          <a:prstGeom prst="rect">
            <a:avLst/>
          </a:prstGeom>
          <a:noFill/>
          <a:ln w="9525" cmpd="sng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ctr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ru-RU" sz="1000" b="1" dirty="0"/>
              <a:t>+54%</a:t>
            </a:r>
          </a:p>
        </p:txBody>
      </p:sp>
      <p:sp>
        <p:nvSpPr>
          <p:cNvPr id="43" name="TextBox 58"/>
          <p:cNvSpPr txBox="1"/>
          <p:nvPr/>
        </p:nvSpPr>
        <p:spPr>
          <a:xfrm>
            <a:off x="3301383" y="2514200"/>
            <a:ext cx="495300" cy="295275"/>
          </a:xfrm>
          <a:prstGeom prst="rect">
            <a:avLst/>
          </a:prstGeom>
          <a:noFill/>
          <a:ln w="9525" cmpd="sng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ctr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ru-RU" sz="1000" b="1" dirty="0"/>
              <a:t>-21%</a:t>
            </a:r>
          </a:p>
        </p:txBody>
      </p:sp>
      <p:sp>
        <p:nvSpPr>
          <p:cNvPr id="44" name="TextBox 59"/>
          <p:cNvSpPr txBox="1"/>
          <p:nvPr/>
        </p:nvSpPr>
        <p:spPr>
          <a:xfrm>
            <a:off x="4366090" y="2388619"/>
            <a:ext cx="495300" cy="325660"/>
          </a:xfrm>
          <a:prstGeom prst="rect">
            <a:avLst/>
          </a:prstGeom>
          <a:noFill/>
          <a:ln w="9525" cmpd="sng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ctr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ru-RU" sz="1000" b="1" dirty="0"/>
              <a:t>-33%</a:t>
            </a:r>
          </a:p>
        </p:txBody>
      </p:sp>
      <p:sp>
        <p:nvSpPr>
          <p:cNvPr id="45" name="TextBox 60"/>
          <p:cNvSpPr txBox="1"/>
          <p:nvPr/>
        </p:nvSpPr>
        <p:spPr>
          <a:xfrm>
            <a:off x="5590114" y="2453128"/>
            <a:ext cx="495300" cy="295275"/>
          </a:xfrm>
          <a:prstGeom prst="rect">
            <a:avLst/>
          </a:prstGeom>
          <a:noFill/>
          <a:ln w="9525" cmpd="sng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ctr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ru-RU" sz="1000" b="1" dirty="0"/>
              <a:t>+71%</a:t>
            </a:r>
          </a:p>
        </p:txBody>
      </p:sp>
      <p:sp>
        <p:nvSpPr>
          <p:cNvPr id="46" name="TextBox 61"/>
          <p:cNvSpPr txBox="1"/>
          <p:nvPr/>
        </p:nvSpPr>
        <p:spPr>
          <a:xfrm>
            <a:off x="6841822" y="2550224"/>
            <a:ext cx="495300" cy="295275"/>
          </a:xfrm>
          <a:prstGeom prst="rect">
            <a:avLst/>
          </a:prstGeom>
          <a:noFill/>
          <a:ln w="9525" cmpd="sng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ctr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ru-RU" sz="1000" b="1" dirty="0"/>
              <a:t>+69%</a:t>
            </a:r>
          </a:p>
        </p:txBody>
      </p:sp>
      <p:sp>
        <p:nvSpPr>
          <p:cNvPr id="47" name="TextBox 62"/>
          <p:cNvSpPr txBox="1"/>
          <p:nvPr/>
        </p:nvSpPr>
        <p:spPr>
          <a:xfrm>
            <a:off x="8046381" y="2590720"/>
            <a:ext cx="495300" cy="295275"/>
          </a:xfrm>
          <a:prstGeom prst="rect">
            <a:avLst/>
          </a:prstGeom>
          <a:noFill/>
          <a:ln w="9525" cmpd="sng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ctr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ru-RU" sz="1000" b="1" dirty="0"/>
              <a:t>+34%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1868276" y="971061"/>
            <a:ext cx="55816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Март 2014 </a:t>
            </a:r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vs 2012</a:t>
            </a:r>
            <a:endParaRPr lang="ru-RU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5519019" y="4710534"/>
            <a:ext cx="309634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00" dirty="0" smtClean="0"/>
              <a:t>Источник: данные ПКБ, </a:t>
            </a:r>
            <a:r>
              <a:rPr lang="ru-RU" sz="1000" dirty="0"/>
              <a:t>Агентство РК по статистике</a:t>
            </a:r>
            <a:r>
              <a:rPr lang="ru-RU" sz="1000" dirty="0" smtClean="0"/>
              <a:t> </a:t>
            </a:r>
            <a:endParaRPr lang="ru-RU" sz="1000" dirty="0"/>
          </a:p>
        </p:txBody>
      </p:sp>
      <p:pic>
        <p:nvPicPr>
          <p:cNvPr id="51" name="Picture 2" descr="FCB_logo.png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6664" y="0"/>
            <a:ext cx="1792924" cy="1502833"/>
          </a:xfrm>
          <a:prstGeom prst="rect">
            <a:avLst/>
          </a:prstGeom>
        </p:spPr>
      </p:pic>
      <p:sp>
        <p:nvSpPr>
          <p:cNvPr id="52" name="TextBox 1"/>
          <p:cNvSpPr txBox="1"/>
          <p:nvPr/>
        </p:nvSpPr>
        <p:spPr>
          <a:xfrm>
            <a:off x="2010756" y="2112344"/>
            <a:ext cx="422125" cy="295275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050" b="1" dirty="0" smtClean="0">
                <a:solidFill>
                  <a:schemeClr val="bg1"/>
                </a:solidFill>
              </a:rPr>
              <a:t>‘14</a:t>
            </a:r>
            <a:endParaRPr lang="ru-RU" sz="1050" b="1" dirty="0">
              <a:solidFill>
                <a:schemeClr val="bg1"/>
              </a:solidFill>
            </a:endParaRPr>
          </a:p>
        </p:txBody>
      </p:sp>
      <p:sp>
        <p:nvSpPr>
          <p:cNvPr id="55" name="TextBox 1"/>
          <p:cNvSpPr txBox="1"/>
          <p:nvPr/>
        </p:nvSpPr>
        <p:spPr>
          <a:xfrm>
            <a:off x="1842531" y="2806979"/>
            <a:ext cx="422125" cy="295275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000" b="1" dirty="0" smtClean="0">
                <a:solidFill>
                  <a:schemeClr val="bg1"/>
                </a:solidFill>
              </a:rPr>
              <a:t>‘12</a:t>
            </a:r>
            <a:endParaRPr lang="ru-RU" sz="1000" b="1" dirty="0">
              <a:solidFill>
                <a:schemeClr val="bg1"/>
              </a:solidFill>
            </a:endParaRPr>
          </a:p>
        </p:txBody>
      </p:sp>
      <p:sp>
        <p:nvSpPr>
          <p:cNvPr id="56" name="TextBox 1"/>
          <p:cNvSpPr txBox="1"/>
          <p:nvPr/>
        </p:nvSpPr>
        <p:spPr>
          <a:xfrm>
            <a:off x="2819021" y="2612936"/>
            <a:ext cx="422125" cy="295275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050" b="1" dirty="0" smtClean="0">
                <a:solidFill>
                  <a:schemeClr val="bg1"/>
                </a:solidFill>
              </a:rPr>
              <a:t>‘14</a:t>
            </a:r>
            <a:endParaRPr lang="ru-RU" sz="1050" b="1" dirty="0">
              <a:solidFill>
                <a:schemeClr val="bg1"/>
              </a:solidFill>
            </a:endParaRPr>
          </a:p>
        </p:txBody>
      </p:sp>
      <p:sp>
        <p:nvSpPr>
          <p:cNvPr id="57" name="TextBox 1"/>
          <p:cNvSpPr txBox="1"/>
          <p:nvPr/>
        </p:nvSpPr>
        <p:spPr>
          <a:xfrm>
            <a:off x="3160145" y="2224480"/>
            <a:ext cx="422125" cy="295275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050" b="1" dirty="0" smtClean="0">
                <a:solidFill>
                  <a:schemeClr val="bg1"/>
                </a:solidFill>
              </a:rPr>
              <a:t>‘12</a:t>
            </a:r>
            <a:endParaRPr lang="ru-RU" sz="1050" b="1" dirty="0">
              <a:solidFill>
                <a:schemeClr val="bg1"/>
              </a:solidFill>
            </a:endParaRPr>
          </a:p>
        </p:txBody>
      </p:sp>
      <p:sp>
        <p:nvSpPr>
          <p:cNvPr id="58" name="TextBox 1"/>
          <p:cNvSpPr txBox="1"/>
          <p:nvPr/>
        </p:nvSpPr>
        <p:spPr>
          <a:xfrm>
            <a:off x="4236976" y="1867253"/>
            <a:ext cx="422125" cy="295275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050" b="1" dirty="0" smtClean="0">
                <a:solidFill>
                  <a:schemeClr val="bg1"/>
                </a:solidFill>
              </a:rPr>
              <a:t>‘12</a:t>
            </a:r>
            <a:endParaRPr lang="ru-RU" sz="1050" b="1" dirty="0">
              <a:solidFill>
                <a:schemeClr val="bg1"/>
              </a:solidFill>
            </a:endParaRPr>
          </a:p>
        </p:txBody>
      </p:sp>
      <p:sp>
        <p:nvSpPr>
          <p:cNvPr id="59" name="TextBox 1"/>
          <p:cNvSpPr txBox="1"/>
          <p:nvPr/>
        </p:nvSpPr>
        <p:spPr>
          <a:xfrm>
            <a:off x="4231261" y="2906200"/>
            <a:ext cx="422125" cy="295275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050" b="1" dirty="0" smtClean="0">
                <a:solidFill>
                  <a:schemeClr val="bg1"/>
                </a:solidFill>
              </a:rPr>
              <a:t>‘14</a:t>
            </a:r>
            <a:endParaRPr lang="ru-RU" sz="1050" b="1" dirty="0">
              <a:solidFill>
                <a:schemeClr val="bg1"/>
              </a:solidFill>
            </a:endParaRPr>
          </a:p>
        </p:txBody>
      </p:sp>
      <p:sp>
        <p:nvSpPr>
          <p:cNvPr id="60" name="TextBox 1"/>
          <p:cNvSpPr txBox="1"/>
          <p:nvPr/>
        </p:nvSpPr>
        <p:spPr>
          <a:xfrm>
            <a:off x="4924397" y="2912092"/>
            <a:ext cx="422125" cy="295275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050" b="1" dirty="0" smtClean="0">
                <a:solidFill>
                  <a:schemeClr val="bg1"/>
                </a:solidFill>
              </a:rPr>
              <a:t>‘12</a:t>
            </a:r>
            <a:endParaRPr lang="ru-RU" sz="1050" b="1" dirty="0">
              <a:solidFill>
                <a:schemeClr val="bg1"/>
              </a:solidFill>
            </a:endParaRPr>
          </a:p>
        </p:txBody>
      </p:sp>
      <p:sp>
        <p:nvSpPr>
          <p:cNvPr id="62" name="TextBox 1"/>
          <p:cNvSpPr txBox="1"/>
          <p:nvPr/>
        </p:nvSpPr>
        <p:spPr>
          <a:xfrm>
            <a:off x="6098441" y="1817069"/>
            <a:ext cx="422125" cy="295275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050" b="1" dirty="0" smtClean="0">
                <a:solidFill>
                  <a:schemeClr val="bg1"/>
                </a:solidFill>
              </a:rPr>
              <a:t>‘14</a:t>
            </a:r>
            <a:endParaRPr lang="ru-RU" sz="1050" b="1" dirty="0">
              <a:solidFill>
                <a:schemeClr val="bg1"/>
              </a:solidFill>
            </a:endParaRPr>
          </a:p>
        </p:txBody>
      </p:sp>
      <p:sp>
        <p:nvSpPr>
          <p:cNvPr id="63" name="TextBox 1"/>
          <p:cNvSpPr txBox="1"/>
          <p:nvPr/>
        </p:nvSpPr>
        <p:spPr>
          <a:xfrm>
            <a:off x="6104086" y="3312847"/>
            <a:ext cx="422125" cy="295275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050" b="1" dirty="0" smtClean="0">
                <a:solidFill>
                  <a:schemeClr val="bg1"/>
                </a:solidFill>
              </a:rPr>
              <a:t>‘12</a:t>
            </a:r>
            <a:endParaRPr lang="ru-RU" sz="1050" b="1" dirty="0">
              <a:solidFill>
                <a:schemeClr val="bg1"/>
              </a:solidFill>
            </a:endParaRPr>
          </a:p>
        </p:txBody>
      </p:sp>
      <p:sp>
        <p:nvSpPr>
          <p:cNvPr id="64" name="TextBox 1"/>
          <p:cNvSpPr txBox="1"/>
          <p:nvPr/>
        </p:nvSpPr>
        <p:spPr>
          <a:xfrm>
            <a:off x="7904074" y="3082530"/>
            <a:ext cx="422125" cy="295275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050" b="1" dirty="0" smtClean="0">
                <a:solidFill>
                  <a:schemeClr val="bg1"/>
                </a:solidFill>
              </a:rPr>
              <a:t>‘12</a:t>
            </a:r>
            <a:endParaRPr lang="ru-RU" sz="1050" b="1" dirty="0">
              <a:solidFill>
                <a:schemeClr val="bg1"/>
              </a:solidFill>
            </a:endParaRPr>
          </a:p>
        </p:txBody>
      </p:sp>
      <p:sp>
        <p:nvSpPr>
          <p:cNvPr id="65" name="TextBox 1"/>
          <p:cNvSpPr txBox="1"/>
          <p:nvPr/>
        </p:nvSpPr>
        <p:spPr>
          <a:xfrm>
            <a:off x="7904074" y="2107334"/>
            <a:ext cx="422125" cy="295275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050" b="1" dirty="0" smtClean="0">
                <a:solidFill>
                  <a:schemeClr val="bg1"/>
                </a:solidFill>
              </a:rPr>
              <a:t>‘14</a:t>
            </a:r>
            <a:endParaRPr lang="ru-RU" sz="1050" b="1" dirty="0">
              <a:solidFill>
                <a:schemeClr val="bg1"/>
              </a:solidFill>
            </a:endParaRPr>
          </a:p>
        </p:txBody>
      </p:sp>
      <p:sp>
        <p:nvSpPr>
          <p:cNvPr id="66" name="TextBox 1"/>
          <p:cNvSpPr txBox="1"/>
          <p:nvPr/>
        </p:nvSpPr>
        <p:spPr>
          <a:xfrm>
            <a:off x="1999739" y="3111352"/>
            <a:ext cx="422125" cy="295275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050" b="1" dirty="0" smtClean="0">
                <a:solidFill>
                  <a:schemeClr val="bg1"/>
                </a:solidFill>
              </a:rPr>
              <a:t>‘1</a:t>
            </a:r>
            <a:r>
              <a:rPr lang="ru-RU" sz="1050" b="1" dirty="0" smtClean="0">
                <a:solidFill>
                  <a:schemeClr val="bg1"/>
                </a:solidFill>
              </a:rPr>
              <a:t>2</a:t>
            </a:r>
            <a:endParaRPr lang="ru-RU" sz="1050" b="1" dirty="0">
              <a:solidFill>
                <a:schemeClr val="bg1"/>
              </a:solidFill>
            </a:endParaRPr>
          </a:p>
        </p:txBody>
      </p:sp>
      <p:sp>
        <p:nvSpPr>
          <p:cNvPr id="67" name="TextBox 1"/>
          <p:cNvSpPr txBox="1"/>
          <p:nvPr/>
        </p:nvSpPr>
        <p:spPr>
          <a:xfrm>
            <a:off x="6667750" y="1880434"/>
            <a:ext cx="422125" cy="295275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050" b="1" dirty="0" smtClean="0">
                <a:solidFill>
                  <a:schemeClr val="bg1"/>
                </a:solidFill>
              </a:rPr>
              <a:t>‘14</a:t>
            </a:r>
            <a:endParaRPr lang="ru-RU" sz="1050" b="1" dirty="0">
              <a:solidFill>
                <a:schemeClr val="bg1"/>
              </a:solidFill>
            </a:endParaRPr>
          </a:p>
        </p:txBody>
      </p:sp>
      <p:sp>
        <p:nvSpPr>
          <p:cNvPr id="68" name="TextBox 1"/>
          <p:cNvSpPr txBox="1"/>
          <p:nvPr/>
        </p:nvSpPr>
        <p:spPr>
          <a:xfrm>
            <a:off x="5465080" y="3278007"/>
            <a:ext cx="422125" cy="295275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050" b="1" dirty="0" smtClean="0">
                <a:solidFill>
                  <a:schemeClr val="bg1"/>
                </a:solidFill>
              </a:rPr>
              <a:t>‘12</a:t>
            </a:r>
            <a:endParaRPr lang="ru-RU" sz="1050" b="1" dirty="0">
              <a:solidFill>
                <a:schemeClr val="bg1"/>
              </a:solidFill>
            </a:endParaRPr>
          </a:p>
        </p:txBody>
      </p:sp>
      <p:sp>
        <p:nvSpPr>
          <p:cNvPr id="69" name="TextBox 1"/>
          <p:cNvSpPr txBox="1"/>
          <p:nvPr/>
        </p:nvSpPr>
        <p:spPr>
          <a:xfrm>
            <a:off x="6684577" y="3377805"/>
            <a:ext cx="422125" cy="295275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050" b="1" dirty="0" smtClean="0">
                <a:solidFill>
                  <a:schemeClr val="bg1"/>
                </a:solidFill>
              </a:rPr>
              <a:t>‘12</a:t>
            </a:r>
            <a:endParaRPr lang="ru-RU" sz="1050" b="1" dirty="0">
              <a:solidFill>
                <a:schemeClr val="bg1"/>
              </a:solidFill>
            </a:endParaRPr>
          </a:p>
        </p:txBody>
      </p:sp>
      <p:sp>
        <p:nvSpPr>
          <p:cNvPr id="70" name="TextBox 1"/>
          <p:cNvSpPr txBox="1"/>
          <p:nvPr/>
        </p:nvSpPr>
        <p:spPr>
          <a:xfrm>
            <a:off x="3131151" y="2927406"/>
            <a:ext cx="422125" cy="295275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050" b="1" dirty="0" smtClean="0">
                <a:solidFill>
                  <a:schemeClr val="bg1"/>
                </a:solidFill>
              </a:rPr>
              <a:t>‘14</a:t>
            </a:r>
            <a:endParaRPr lang="ru-RU" sz="1050" b="1" dirty="0">
              <a:solidFill>
                <a:schemeClr val="bg1"/>
              </a:solidFill>
            </a:endParaRPr>
          </a:p>
        </p:txBody>
      </p:sp>
      <p:cxnSp>
        <p:nvCxnSpPr>
          <p:cNvPr id="6" name="Прямая со стрелкой 5"/>
          <p:cNvCxnSpPr/>
          <p:nvPr/>
        </p:nvCxnSpPr>
        <p:spPr>
          <a:xfrm flipV="1">
            <a:off x="1077167" y="2118271"/>
            <a:ext cx="0" cy="1036975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Прямая со стрелкой 70"/>
          <p:cNvCxnSpPr/>
          <p:nvPr/>
        </p:nvCxnSpPr>
        <p:spPr>
          <a:xfrm flipH="1" flipV="1">
            <a:off x="2200411" y="2462584"/>
            <a:ext cx="922" cy="551549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 стрелкой 9"/>
          <p:cNvCxnSpPr/>
          <p:nvPr/>
        </p:nvCxnSpPr>
        <p:spPr>
          <a:xfrm>
            <a:off x="3337738" y="2558608"/>
            <a:ext cx="3773" cy="263614"/>
          </a:xfrm>
          <a:prstGeom prst="straightConnector1">
            <a:avLst/>
          </a:prstGeom>
          <a:ln w="28575">
            <a:solidFill>
              <a:srgbClr val="0099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Прямая со стрелкой 72"/>
          <p:cNvCxnSpPr/>
          <p:nvPr/>
        </p:nvCxnSpPr>
        <p:spPr>
          <a:xfrm flipH="1">
            <a:off x="4426555" y="2225407"/>
            <a:ext cx="2226" cy="569901"/>
          </a:xfrm>
          <a:prstGeom prst="straightConnector1">
            <a:avLst/>
          </a:prstGeom>
          <a:ln w="28575">
            <a:solidFill>
              <a:srgbClr val="0099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Прямая со стрелкой 73"/>
          <p:cNvCxnSpPr/>
          <p:nvPr/>
        </p:nvCxnSpPr>
        <p:spPr>
          <a:xfrm flipV="1">
            <a:off x="5649216" y="2117243"/>
            <a:ext cx="0" cy="1036975"/>
          </a:xfrm>
          <a:prstGeom prst="straightConnector1">
            <a:avLst/>
          </a:prstGeom>
          <a:ln w="28575">
            <a:solidFill>
              <a:srgbClr val="0099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Прямая со стрелкой 74"/>
          <p:cNvCxnSpPr/>
          <p:nvPr/>
        </p:nvCxnSpPr>
        <p:spPr>
          <a:xfrm flipV="1">
            <a:off x="6877536" y="2241032"/>
            <a:ext cx="0" cy="1036975"/>
          </a:xfrm>
          <a:prstGeom prst="straightConnector1">
            <a:avLst/>
          </a:prstGeom>
          <a:ln w="28575">
            <a:solidFill>
              <a:srgbClr val="0099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Прямая со стрелкой 75"/>
          <p:cNvCxnSpPr/>
          <p:nvPr/>
        </p:nvCxnSpPr>
        <p:spPr>
          <a:xfrm flipH="1" flipV="1">
            <a:off x="8100805" y="2477803"/>
            <a:ext cx="4617" cy="491175"/>
          </a:xfrm>
          <a:prstGeom prst="straightConnector1">
            <a:avLst/>
          </a:prstGeom>
          <a:ln w="28575">
            <a:solidFill>
              <a:srgbClr val="0099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4D35312-BB18-45E1-9E5A-61E18B6E769D}" type="slidenum">
              <a:rPr lang="ru-RU" smtClean="0"/>
              <a:pPr>
                <a:defRPr/>
              </a:pPr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5795516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1763713" y="188913"/>
            <a:ext cx="6851650" cy="490537"/>
          </a:xfrm>
        </p:spPr>
        <p:txBody>
          <a:bodyPr/>
          <a:lstStyle/>
          <a:p>
            <a:pPr algn="l" eaLnBrk="1" hangingPunct="1"/>
            <a:r>
              <a:rPr lang="en-US" sz="2800" b="1" dirty="0"/>
              <a:t>Retail Lending Market Review</a:t>
            </a:r>
            <a:endParaRPr lang="ru-RU" sz="2800" b="1" dirty="0" smtClean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9950112"/>
              </p:ext>
            </p:extLst>
          </p:nvPr>
        </p:nvGraphicFramePr>
        <p:xfrm>
          <a:off x="683568" y="1628800"/>
          <a:ext cx="3060700" cy="2560320"/>
        </p:xfrm>
        <a:graphic>
          <a:graphicData uri="http://schemas.openxmlformats.org/drawingml/2006/table">
            <a:tbl>
              <a:tblPr firstRow="1">
                <a:tableStyleId>{5C22544A-7EE6-4342-B048-85BDC9FD1C3A}</a:tableStyleId>
              </a:tblPr>
              <a:tblGrid>
                <a:gridCol w="2016224"/>
                <a:gridCol w="1044476"/>
              </a:tblGrid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Country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00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DTI</a:t>
                      </a:r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, %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Kazakhstan</a:t>
                      </a:r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*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000" marR="0" marT="0" marB="0" anchor="b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52,1</a:t>
                      </a:r>
                    </a:p>
                  </a:txBody>
                  <a:tcPr marL="0" marR="0" marT="0" marB="0" anchor="b">
                    <a:solidFill>
                      <a:schemeClr val="accent6">
                        <a:lumMod val="75000"/>
                      </a:schemeClr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Russia</a:t>
                      </a:r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*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00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68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EU</a:t>
                      </a:r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(17 </a:t>
                      </a: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countries</a:t>
                      </a:r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)**, </a:t>
                      </a:r>
                      <a:r>
                        <a:rPr lang="en-US" sz="14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incl</a:t>
                      </a:r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.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00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98,3</a:t>
                      </a:r>
                    </a:p>
                  </a:txBody>
                  <a:tcPr marL="0" marR="0" marT="0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Lithuania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00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37,7</a:t>
                      </a:r>
                    </a:p>
                  </a:txBody>
                  <a:tcPr marL="0" marR="0" marT="0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Poland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00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53,9</a:t>
                      </a:r>
                    </a:p>
                  </a:txBody>
                  <a:tcPr marL="0" marR="0" marT="0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Czech Republic 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00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57,3</a:t>
                      </a:r>
                    </a:p>
                  </a:txBody>
                  <a:tcPr marL="0" marR="0" marT="0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Hungary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00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54,0</a:t>
                      </a:r>
                    </a:p>
                  </a:txBody>
                  <a:tcPr marL="0" marR="0" marT="0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Italy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00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65,8</a:t>
                      </a:r>
                    </a:p>
                  </a:txBody>
                  <a:tcPr marL="0" marR="0" marT="0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France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00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83,3</a:t>
                      </a:r>
                    </a:p>
                  </a:txBody>
                  <a:tcPr marL="0" marR="0" marT="0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Germany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00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84,5</a:t>
                      </a:r>
                    </a:p>
                  </a:txBody>
                  <a:tcPr marL="0" marR="0" marT="0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UK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0800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131,9</a:t>
                      </a:r>
                    </a:p>
                  </a:txBody>
                  <a:tcPr marL="0" marR="0" marT="0" marB="0" anchor="b"/>
                </a:tc>
              </a:tr>
            </a:tbl>
          </a:graphicData>
        </a:graphic>
      </p:graphicFrame>
      <p:graphicFrame>
        <p:nvGraphicFramePr>
          <p:cNvPr id="10" name="Диаграмма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60652169"/>
              </p:ext>
            </p:extLst>
          </p:nvPr>
        </p:nvGraphicFramePr>
        <p:xfrm>
          <a:off x="3779912" y="1298092"/>
          <a:ext cx="5039095" cy="37150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5" name="TextBox 14"/>
          <p:cNvSpPr txBox="1"/>
          <p:nvPr/>
        </p:nvSpPr>
        <p:spPr>
          <a:xfrm>
            <a:off x="5821745" y="5157192"/>
            <a:ext cx="319351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Источник</a:t>
            </a:r>
            <a:r>
              <a:rPr lang="ru-RU" sz="1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: </a:t>
            </a:r>
            <a:r>
              <a:rPr lang="ru-RU" sz="1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данные ПКБ, Агентство </a:t>
            </a:r>
            <a:r>
              <a:rPr lang="ru-RU" sz="1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РК по статистике</a:t>
            </a:r>
            <a:endParaRPr lang="en-US" sz="1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r>
              <a:rPr lang="ru-RU" sz="1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endParaRPr lang="ru-RU" sz="1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pic>
        <p:nvPicPr>
          <p:cNvPr id="16" name="Picture 2" descr="FCB_logo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6664" y="0"/>
            <a:ext cx="1792924" cy="1502833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611560" y="4205406"/>
            <a:ext cx="3168352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00" dirty="0" smtClean="0"/>
              <a:t>Источник: </a:t>
            </a:r>
            <a:r>
              <a:rPr lang="ru-RU" sz="1000" dirty="0" err="1" smtClean="0"/>
              <a:t>Евростат</a:t>
            </a:r>
            <a:r>
              <a:rPr lang="ru-RU" sz="1000" dirty="0" smtClean="0"/>
              <a:t>, </a:t>
            </a:r>
            <a:r>
              <a:rPr lang="ru-RU" sz="1000" dirty="0" err="1" smtClean="0"/>
              <a:t>Госстат</a:t>
            </a:r>
            <a:r>
              <a:rPr lang="ru-RU" sz="1000" dirty="0" smtClean="0"/>
              <a:t> РФ, Агентство РК по статистики</a:t>
            </a:r>
          </a:p>
          <a:p>
            <a:endParaRPr lang="ru-RU" sz="500" dirty="0" smtClean="0"/>
          </a:p>
          <a:p>
            <a:r>
              <a:rPr lang="en-US" sz="1000" dirty="0" smtClean="0"/>
              <a:t>Assumption</a:t>
            </a:r>
            <a:r>
              <a:rPr lang="ru-RU" sz="1000" dirty="0" smtClean="0"/>
              <a:t>: </a:t>
            </a:r>
            <a:r>
              <a:rPr lang="en-US" sz="1000" dirty="0" smtClean="0"/>
              <a:t>DTI is calculated as ratio of total </a:t>
            </a:r>
            <a:r>
              <a:rPr lang="en-US" sz="1000" dirty="0" err="1" smtClean="0"/>
              <a:t>outstnading</a:t>
            </a:r>
            <a:r>
              <a:rPr lang="en-US" sz="1000" dirty="0" smtClean="0"/>
              <a:t> retail loans amount</a:t>
            </a:r>
            <a:r>
              <a:rPr lang="ru-RU" sz="1000" dirty="0" smtClean="0"/>
              <a:t> </a:t>
            </a:r>
            <a:r>
              <a:rPr lang="en-US" sz="1000" dirty="0" smtClean="0"/>
              <a:t>to disposable income of all households</a:t>
            </a:r>
            <a:r>
              <a:rPr lang="ru-RU" sz="1000" dirty="0" smtClean="0"/>
              <a:t>.  </a:t>
            </a:r>
          </a:p>
          <a:p>
            <a:r>
              <a:rPr lang="ru-RU" sz="1000" dirty="0" smtClean="0"/>
              <a:t>* </a:t>
            </a:r>
            <a:r>
              <a:rPr lang="en-US" sz="1000" dirty="0" smtClean="0"/>
              <a:t>Data for 2013</a:t>
            </a:r>
            <a:r>
              <a:rPr lang="ru-RU" sz="1000" dirty="0" smtClean="0"/>
              <a:t>. </a:t>
            </a:r>
            <a:r>
              <a:rPr lang="en-US" sz="1000" dirty="0" smtClean="0"/>
              <a:t>Household in Kazakhstan consist of  </a:t>
            </a:r>
            <a:r>
              <a:rPr lang="ru-RU" sz="1000" dirty="0" smtClean="0"/>
              <a:t> – 3,5 </a:t>
            </a:r>
            <a:r>
              <a:rPr lang="en-US" sz="1000" dirty="0" smtClean="0"/>
              <a:t>individuals,</a:t>
            </a:r>
            <a:r>
              <a:rPr lang="ru-RU" sz="1000" dirty="0" smtClean="0"/>
              <a:t> </a:t>
            </a:r>
            <a:r>
              <a:rPr lang="en-US" sz="1000" dirty="0" smtClean="0"/>
              <a:t>in Russia</a:t>
            </a:r>
            <a:r>
              <a:rPr lang="ru-RU" sz="1000" dirty="0" smtClean="0"/>
              <a:t> - 2,7 </a:t>
            </a:r>
            <a:r>
              <a:rPr lang="en-US" sz="1000" dirty="0" smtClean="0"/>
              <a:t>individuals</a:t>
            </a:r>
            <a:r>
              <a:rPr lang="ru-RU" sz="1000" dirty="0" smtClean="0"/>
              <a:t>. </a:t>
            </a:r>
          </a:p>
          <a:p>
            <a:r>
              <a:rPr lang="ru-RU" sz="1000" dirty="0" smtClean="0"/>
              <a:t>** </a:t>
            </a:r>
            <a:r>
              <a:rPr lang="en-US" sz="1000" dirty="0" smtClean="0"/>
              <a:t>Data for EU countries for 2012</a:t>
            </a:r>
            <a:r>
              <a:rPr lang="ru-RU" sz="1000" dirty="0" smtClean="0"/>
              <a:t>. </a:t>
            </a:r>
            <a:endParaRPr lang="ru-RU" sz="1000" dirty="0"/>
          </a:p>
          <a:p>
            <a:endParaRPr lang="ru-RU" sz="1000" dirty="0" smtClean="0"/>
          </a:p>
          <a:p>
            <a:endParaRPr lang="ru-RU" sz="1000" dirty="0"/>
          </a:p>
          <a:p>
            <a:endParaRPr lang="ru-RU" sz="1000" dirty="0"/>
          </a:p>
        </p:txBody>
      </p:sp>
      <p:sp>
        <p:nvSpPr>
          <p:cNvPr id="12" name="TextBox 11"/>
          <p:cNvSpPr txBox="1"/>
          <p:nvPr/>
        </p:nvSpPr>
        <p:spPr>
          <a:xfrm>
            <a:off x="323528" y="5740474"/>
            <a:ext cx="864096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In Kazakhstan “debt to annual household income” is lower than in Europe or Russia</a:t>
            </a:r>
            <a:r>
              <a:rPr lang="ru-RU" sz="2000" dirty="0" smtClean="0"/>
              <a:t>.   </a:t>
            </a:r>
            <a:endParaRPr lang="ru-RU" sz="20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4D35312-BB18-45E1-9E5A-61E18B6E769D}" type="slidenum">
              <a:rPr lang="ru-RU" smtClean="0"/>
              <a:pPr>
                <a:defRPr/>
              </a:pPr>
              <a:t>12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7162699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2" descr="FCB_logo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6664" y="0"/>
            <a:ext cx="1792924" cy="1502833"/>
          </a:xfrm>
          <a:prstGeom prst="rect">
            <a:avLst/>
          </a:prstGeom>
        </p:spPr>
      </p:pic>
      <p:sp>
        <p:nvSpPr>
          <p:cNvPr id="5" name="Заголовок 2"/>
          <p:cNvSpPr txBox="1">
            <a:spLocks/>
          </p:cNvSpPr>
          <p:nvPr/>
        </p:nvSpPr>
        <p:spPr>
          <a:xfrm>
            <a:off x="1859280" y="274638"/>
            <a:ext cx="682752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dirty="0" smtClean="0"/>
              <a:t>Retail Loans Growth Fundamental Driver in 2013</a:t>
            </a:r>
            <a:endParaRPr lang="ru-RU" sz="2800" dirty="0"/>
          </a:p>
        </p:txBody>
      </p:sp>
      <p:graphicFrame>
        <p:nvGraphicFramePr>
          <p:cNvPr id="7" name="Диаграмма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4466210"/>
              </p:ext>
            </p:extLst>
          </p:nvPr>
        </p:nvGraphicFramePr>
        <p:xfrm>
          <a:off x="179388" y="3997325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9" name="Диаграмма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42252301"/>
              </p:ext>
            </p:extLst>
          </p:nvPr>
        </p:nvGraphicFramePr>
        <p:xfrm>
          <a:off x="48759" y="1313609"/>
          <a:ext cx="4702629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2" name="Правая фигурная скобка 1"/>
          <p:cNvSpPr/>
          <p:nvPr/>
        </p:nvSpPr>
        <p:spPr>
          <a:xfrm rot="5400000">
            <a:off x="2377440" y="2280621"/>
            <a:ext cx="236668" cy="688490"/>
          </a:xfrm>
          <a:prstGeom prst="rightBrac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TextBox 2"/>
          <p:cNvSpPr txBox="1"/>
          <p:nvPr/>
        </p:nvSpPr>
        <p:spPr>
          <a:xfrm>
            <a:off x="1936866" y="2667895"/>
            <a:ext cx="145179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rgbClr val="00B050"/>
                </a:solidFill>
              </a:rPr>
              <a:t>Generation</a:t>
            </a:r>
            <a:r>
              <a:rPr lang="ru-RU" sz="1400" dirty="0" smtClean="0">
                <a:solidFill>
                  <a:srgbClr val="00B050"/>
                </a:solidFill>
              </a:rPr>
              <a:t> </a:t>
            </a:r>
            <a:r>
              <a:rPr lang="en-US" sz="1400" dirty="0" smtClean="0">
                <a:solidFill>
                  <a:srgbClr val="00B050"/>
                </a:solidFill>
              </a:rPr>
              <a:t>Y</a:t>
            </a:r>
            <a:endParaRPr lang="ru-RU" sz="1400" dirty="0">
              <a:solidFill>
                <a:srgbClr val="00B05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668819" y="1341463"/>
            <a:ext cx="4314843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dirty="0" smtClean="0"/>
              <a:t>Borrowers who’s age now is below 30 years were born at the moment of demographic wave of 1980-th</a:t>
            </a:r>
            <a:r>
              <a:rPr lang="ru-RU" dirty="0" smtClean="0"/>
              <a:t> (</a:t>
            </a:r>
            <a:r>
              <a:rPr lang="en-US" dirty="0" smtClean="0"/>
              <a:t>around 3,8 </a:t>
            </a:r>
            <a:r>
              <a:rPr lang="en-US" dirty="0" err="1" smtClean="0"/>
              <a:t>mln</a:t>
            </a:r>
            <a:r>
              <a:rPr lang="en-US" dirty="0" smtClean="0"/>
              <a:t> people were born</a:t>
            </a:r>
            <a:r>
              <a:rPr lang="ru-RU" dirty="0" smtClean="0"/>
              <a:t>).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dirty="0" smtClean="0"/>
              <a:t>Fundamental demand for retail lending increases at the age of </a:t>
            </a:r>
            <a:r>
              <a:rPr lang="ru-RU" dirty="0" smtClean="0"/>
              <a:t>25 – 30 </a:t>
            </a:r>
            <a:r>
              <a:rPr lang="en-US" dirty="0" smtClean="0"/>
              <a:t>years</a:t>
            </a:r>
            <a:r>
              <a:rPr lang="ru-RU" dirty="0" smtClean="0"/>
              <a:t>, </a:t>
            </a:r>
            <a:r>
              <a:rPr lang="en-US" dirty="0" smtClean="0"/>
              <a:t>due to marital status changes</a:t>
            </a:r>
            <a:r>
              <a:rPr lang="ru-RU" dirty="0" smtClean="0"/>
              <a:t>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dirty="0" smtClean="0"/>
              <a:t>Generation Y phenomenon, generation “right here, right now”</a:t>
            </a:r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12" name="TextBox 11"/>
          <p:cNvSpPr txBox="1"/>
          <p:nvPr/>
        </p:nvSpPr>
        <p:spPr>
          <a:xfrm>
            <a:off x="4670607" y="4458474"/>
            <a:ext cx="4314843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dirty="0" smtClean="0"/>
              <a:t>Within </a:t>
            </a:r>
            <a:r>
              <a:rPr lang="ru-RU" dirty="0" smtClean="0"/>
              <a:t>2009 </a:t>
            </a:r>
            <a:r>
              <a:rPr lang="en-US" dirty="0" smtClean="0"/>
              <a:t>-</a:t>
            </a:r>
            <a:r>
              <a:rPr lang="ru-RU" dirty="0" smtClean="0"/>
              <a:t> 2013,</a:t>
            </a:r>
            <a:r>
              <a:rPr lang="en-US" dirty="0" smtClean="0"/>
              <a:t> proportion of borrowers</a:t>
            </a:r>
            <a:r>
              <a:rPr lang="ru-RU" dirty="0" smtClean="0"/>
              <a:t> </a:t>
            </a:r>
            <a:r>
              <a:rPr lang="en-US" dirty="0" smtClean="0"/>
              <a:t>aged below</a:t>
            </a:r>
            <a:r>
              <a:rPr lang="ru-RU" dirty="0" smtClean="0"/>
              <a:t> 30 </a:t>
            </a:r>
            <a:r>
              <a:rPr lang="en-US" dirty="0" smtClean="0"/>
              <a:t>years</a:t>
            </a:r>
            <a:r>
              <a:rPr lang="ru-RU" dirty="0" smtClean="0"/>
              <a:t> </a:t>
            </a:r>
            <a:r>
              <a:rPr lang="en-US" dirty="0" smtClean="0"/>
              <a:t>increased from</a:t>
            </a:r>
            <a:r>
              <a:rPr lang="ru-RU" dirty="0" smtClean="0"/>
              <a:t> 29% </a:t>
            </a:r>
            <a:r>
              <a:rPr lang="en-US" dirty="0" smtClean="0"/>
              <a:t>to</a:t>
            </a:r>
            <a:r>
              <a:rPr lang="ru-RU" dirty="0" smtClean="0"/>
              <a:t> </a:t>
            </a:r>
            <a:r>
              <a:rPr lang="en-US" dirty="0" smtClean="0"/>
              <a:t>3</a:t>
            </a:r>
            <a:r>
              <a:rPr lang="ru-RU" dirty="0" smtClean="0"/>
              <a:t>4%, </a:t>
            </a:r>
            <a:r>
              <a:rPr lang="en-US" dirty="0" smtClean="0"/>
              <a:t>while proportion of others either decreased or changed insignificantly</a:t>
            </a:r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4D35312-BB18-45E1-9E5A-61E18B6E769D}" type="slidenum">
              <a:rPr lang="ru-RU" smtClean="0"/>
              <a:pPr>
                <a:defRPr/>
              </a:pPr>
              <a:t>13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1717805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2" descr="FCB_logo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6664" y="0"/>
            <a:ext cx="1792924" cy="1502833"/>
          </a:xfrm>
          <a:prstGeom prst="rect">
            <a:avLst/>
          </a:prstGeom>
        </p:spPr>
      </p:pic>
      <p:sp>
        <p:nvSpPr>
          <p:cNvPr id="5" name="Объект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b="1" dirty="0" smtClean="0"/>
              <a:t>Were there high retail lending growth rates in 2013</a:t>
            </a:r>
            <a:r>
              <a:rPr lang="ru-RU" b="1" dirty="0" smtClean="0"/>
              <a:t>?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 smtClean="0"/>
              <a:t>Definitely yes</a:t>
            </a:r>
            <a:endParaRPr lang="ru-RU" dirty="0" smtClean="0"/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r>
              <a:rPr lang="en-US" b="1" dirty="0" smtClean="0"/>
              <a:t>What were the causes of the growth</a:t>
            </a:r>
            <a:r>
              <a:rPr lang="ru-RU" b="1" dirty="0" smtClean="0"/>
              <a:t>?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dirty="0" smtClean="0"/>
              <a:t>«</a:t>
            </a:r>
            <a:r>
              <a:rPr lang="en-US" dirty="0" smtClean="0"/>
              <a:t>Irresponsible</a:t>
            </a:r>
            <a:r>
              <a:rPr lang="ru-RU" dirty="0" smtClean="0"/>
              <a:t>» </a:t>
            </a:r>
            <a:r>
              <a:rPr lang="en-US" dirty="0" smtClean="0"/>
              <a:t>lending (borrowers overleveraging)</a:t>
            </a:r>
            <a:r>
              <a:rPr lang="ru-RU" dirty="0" smtClean="0"/>
              <a:t> </a:t>
            </a:r>
            <a:r>
              <a:rPr lang="en-US" dirty="0" smtClean="0"/>
              <a:t>by the banks</a:t>
            </a:r>
            <a:r>
              <a:rPr lang="ru-RU" dirty="0" smtClean="0"/>
              <a:t>?</a:t>
            </a:r>
            <a:endParaRPr lang="en-US" dirty="0" smtClean="0"/>
          </a:p>
          <a:p>
            <a:pPr>
              <a:buFont typeface="Wingdings" panose="05000000000000000000" pitchFamily="2" charset="2"/>
              <a:buChar char="ü"/>
            </a:pPr>
            <a:r>
              <a:rPr lang="en-US" dirty="0" smtClean="0"/>
              <a:t>Deferred demand from inactive post-crises period of</a:t>
            </a:r>
            <a:r>
              <a:rPr lang="ru-RU" dirty="0" smtClean="0"/>
              <a:t> 2008 – 2010?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 smtClean="0"/>
              <a:t>Fundamental demand by generation Y</a:t>
            </a:r>
            <a:r>
              <a:rPr lang="ru-RU" dirty="0" smtClean="0"/>
              <a:t>?</a:t>
            </a:r>
            <a:endParaRPr lang="en-US" dirty="0" smtClean="0"/>
          </a:p>
          <a:p>
            <a:pPr>
              <a:buFont typeface="Wingdings" panose="05000000000000000000" pitchFamily="2" charset="2"/>
              <a:buChar char="ü"/>
            </a:pPr>
            <a:endParaRPr lang="ru-RU" dirty="0" smtClean="0"/>
          </a:p>
          <a:p>
            <a:pPr marL="0" indent="0">
              <a:buNone/>
            </a:pPr>
            <a:r>
              <a:rPr lang="en-US" b="1" dirty="0" smtClean="0"/>
              <a:t>Additional research in needs to be done!!!</a:t>
            </a:r>
            <a:endParaRPr lang="ru-RU" b="1" dirty="0" smtClean="0"/>
          </a:p>
        </p:txBody>
      </p:sp>
      <p:sp>
        <p:nvSpPr>
          <p:cNvPr id="9" name="Заголовок 2"/>
          <p:cNvSpPr txBox="1">
            <a:spLocks/>
          </p:cNvSpPr>
          <p:nvPr/>
        </p:nvSpPr>
        <p:spPr>
          <a:xfrm>
            <a:off x="1859280" y="274638"/>
            <a:ext cx="682752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dirty="0" smtClean="0"/>
              <a:t>Conclusions and further research questions</a:t>
            </a:r>
            <a:endParaRPr lang="ru-RU" sz="2800" dirty="0"/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4D35312-BB18-45E1-9E5A-61E18B6E769D}" type="slidenum">
              <a:rPr lang="ru-RU" smtClean="0"/>
              <a:pPr>
                <a:defRPr/>
              </a:pPr>
              <a:t>14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4605982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FCB_Template_ppt_page1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5936" cy="6858000"/>
          </a:xfrm>
          <a:prstGeom prst="rect">
            <a:avLst/>
          </a:prstGeom>
        </p:spPr>
      </p:pic>
      <p:sp>
        <p:nvSpPr>
          <p:cNvPr id="3" name="Заголовок 1"/>
          <p:cNvSpPr>
            <a:spLocks noGrp="1"/>
          </p:cNvSpPr>
          <p:nvPr>
            <p:ph type="ctrTitle"/>
          </p:nvPr>
        </p:nvSpPr>
        <p:spPr>
          <a:xfrm>
            <a:off x="685800" y="2709545"/>
            <a:ext cx="7772400" cy="1470025"/>
          </a:xfrm>
        </p:spPr>
        <p:txBody>
          <a:bodyPr/>
          <a:lstStyle/>
          <a:p>
            <a:r>
              <a:rPr lang="en-US" dirty="0" smtClean="0"/>
              <a:t>DTI and borrower default relationship research</a:t>
            </a:r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179512" y="6453336"/>
            <a:ext cx="1800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April</a:t>
            </a:r>
            <a:r>
              <a:rPr lang="ru-RU" sz="1600" dirty="0" smtClean="0"/>
              <a:t> 2014</a:t>
            </a:r>
            <a:endParaRPr lang="ru-RU" sz="1600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9EF7C15-0298-4DC9-B491-7F907F57B7A9}" type="slidenum">
              <a:rPr lang="ru-RU" smtClean="0"/>
              <a:pPr>
                <a:defRPr/>
              </a:pPr>
              <a:t>15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803417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2" descr="FCB_logo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6664" y="0"/>
            <a:ext cx="1792924" cy="1502833"/>
          </a:xfrm>
          <a:prstGeom prst="rect">
            <a:avLst/>
          </a:prstGeom>
        </p:spPr>
      </p:pic>
      <p:sp>
        <p:nvSpPr>
          <p:cNvPr id="12" name="Заголовок 2"/>
          <p:cNvSpPr>
            <a:spLocks noGrp="1"/>
          </p:cNvSpPr>
          <p:nvPr>
            <p:ph type="title"/>
          </p:nvPr>
        </p:nvSpPr>
        <p:spPr>
          <a:xfrm>
            <a:off x="1859280" y="274638"/>
            <a:ext cx="6827520" cy="1143000"/>
          </a:xfrm>
        </p:spPr>
        <p:txBody>
          <a:bodyPr>
            <a:normAutofit/>
          </a:bodyPr>
          <a:lstStyle/>
          <a:p>
            <a:r>
              <a:rPr lang="en-US" sz="2800" b="1" dirty="0" smtClean="0"/>
              <a:t>Research Methodology</a:t>
            </a:r>
            <a:endParaRPr lang="ru-RU" sz="2800" b="1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223520" y="1531541"/>
            <a:ext cx="866648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/>
              <a:t>Research purpose</a:t>
            </a:r>
            <a:r>
              <a:rPr lang="ru-RU" b="1" dirty="0" smtClean="0"/>
              <a:t> </a:t>
            </a:r>
            <a:r>
              <a:rPr lang="ru-RU" dirty="0" smtClean="0"/>
              <a:t>– </a:t>
            </a:r>
            <a:r>
              <a:rPr lang="en-US" dirty="0" smtClean="0"/>
              <a:t>assess how effectively DTI predicts </a:t>
            </a:r>
            <a:r>
              <a:rPr lang="en-US" dirty="0"/>
              <a:t>default of a borrower</a:t>
            </a:r>
            <a:endParaRPr lang="ru-RU" dirty="0" smtClean="0"/>
          </a:p>
          <a:p>
            <a:endParaRPr lang="ru-RU" dirty="0" smtClean="0"/>
          </a:p>
          <a:p>
            <a:r>
              <a:rPr lang="en-US" dirty="0" smtClean="0"/>
              <a:t>For the assessment purposes indexes</a:t>
            </a:r>
            <a:r>
              <a:rPr lang="ru-RU" dirty="0" smtClean="0"/>
              <a:t> </a:t>
            </a:r>
            <a:r>
              <a:rPr lang="en-US" dirty="0" err="1" smtClean="0"/>
              <a:t>Gini</a:t>
            </a:r>
            <a:r>
              <a:rPr lang="ru-RU" dirty="0" smtClean="0"/>
              <a:t> </a:t>
            </a:r>
            <a:r>
              <a:rPr lang="en-US" dirty="0" smtClean="0"/>
              <a:t>and</a:t>
            </a:r>
            <a:r>
              <a:rPr lang="ru-RU" dirty="0" smtClean="0"/>
              <a:t> </a:t>
            </a:r>
            <a:r>
              <a:rPr lang="en-US" dirty="0" smtClean="0"/>
              <a:t>KS are used</a:t>
            </a:r>
            <a:endParaRPr lang="ru-RU" dirty="0" smtClean="0"/>
          </a:p>
          <a:p>
            <a:endParaRPr lang="ru-RU" dirty="0" smtClean="0"/>
          </a:p>
          <a:p>
            <a:r>
              <a:rPr lang="en-US" b="1" dirty="0" smtClean="0"/>
              <a:t>Default</a:t>
            </a:r>
            <a:r>
              <a:rPr lang="ru-RU" dirty="0" smtClean="0"/>
              <a:t> –</a:t>
            </a:r>
            <a:r>
              <a:rPr lang="en-US" dirty="0" smtClean="0"/>
              <a:t> a borrower has </a:t>
            </a:r>
            <a:r>
              <a:rPr lang="ru-RU" dirty="0" smtClean="0"/>
              <a:t>90</a:t>
            </a:r>
            <a:r>
              <a:rPr lang="en-US" dirty="0" smtClean="0"/>
              <a:t>+</a:t>
            </a:r>
            <a:r>
              <a:rPr lang="ru-RU" dirty="0" smtClean="0"/>
              <a:t> </a:t>
            </a:r>
            <a:r>
              <a:rPr lang="en-US" dirty="0" smtClean="0"/>
              <a:t>days </a:t>
            </a:r>
            <a:r>
              <a:rPr lang="en-US" dirty="0"/>
              <a:t>past due on </a:t>
            </a:r>
            <a:r>
              <a:rPr lang="en-US" dirty="0" smtClean="0"/>
              <a:t>any loan at least once </a:t>
            </a:r>
            <a:r>
              <a:rPr lang="en-US" dirty="0"/>
              <a:t>during debt service period</a:t>
            </a:r>
            <a:endParaRPr lang="ru-RU" dirty="0"/>
          </a:p>
          <a:p>
            <a:endParaRPr lang="ru-RU" dirty="0" smtClean="0"/>
          </a:p>
          <a:p>
            <a:r>
              <a:rPr lang="en-US" dirty="0" smtClean="0"/>
              <a:t>From </a:t>
            </a:r>
            <a:r>
              <a:rPr lang="en-US" dirty="0"/>
              <a:t>FCB credit stories </a:t>
            </a:r>
            <a:r>
              <a:rPr lang="en-US" dirty="0" smtClean="0"/>
              <a:t>databases extract of random </a:t>
            </a:r>
            <a:r>
              <a:rPr lang="en-US" dirty="0"/>
              <a:t>samples </a:t>
            </a:r>
            <a:r>
              <a:rPr lang="en-US" dirty="0" smtClean="0"/>
              <a:t>of borrowers, who got unsecured loans</a:t>
            </a:r>
            <a:r>
              <a:rPr lang="ru-RU" dirty="0" smtClean="0"/>
              <a:t>:</a:t>
            </a:r>
          </a:p>
          <a:p>
            <a:endParaRPr lang="ru-RU" dirty="0" smtClean="0"/>
          </a:p>
          <a:p>
            <a:pPr marL="444500" indent="-266700">
              <a:buAutoNum type="arabicParenR"/>
            </a:pPr>
            <a:r>
              <a:rPr lang="en-US" dirty="0" smtClean="0"/>
              <a:t>during period from</a:t>
            </a:r>
            <a:r>
              <a:rPr lang="ru-RU" dirty="0" smtClean="0"/>
              <a:t> 01.03.2012</a:t>
            </a:r>
            <a:r>
              <a:rPr lang="en-US" dirty="0" smtClean="0"/>
              <a:t> to</a:t>
            </a:r>
            <a:r>
              <a:rPr lang="ru-RU" dirty="0" smtClean="0"/>
              <a:t> 01.03.2013 – «</a:t>
            </a:r>
            <a:r>
              <a:rPr lang="en-US" dirty="0" smtClean="0"/>
              <a:t>Sample</a:t>
            </a:r>
            <a:r>
              <a:rPr lang="ru-RU" dirty="0" smtClean="0"/>
              <a:t> №1»</a:t>
            </a:r>
            <a:r>
              <a:rPr lang="en-US" dirty="0"/>
              <a:t> </a:t>
            </a:r>
            <a:r>
              <a:rPr lang="en-US" dirty="0" smtClean="0"/>
              <a:t>or “Full sample”</a:t>
            </a:r>
            <a:endParaRPr lang="ru-RU" dirty="0" smtClean="0"/>
          </a:p>
          <a:p>
            <a:pPr marL="444500" indent="-266700">
              <a:buAutoNum type="arabicParenR"/>
            </a:pPr>
            <a:r>
              <a:rPr lang="en-US" dirty="0" smtClean="0"/>
              <a:t>during February</a:t>
            </a:r>
            <a:r>
              <a:rPr lang="ru-RU" dirty="0" smtClean="0"/>
              <a:t> </a:t>
            </a:r>
            <a:r>
              <a:rPr lang="ru-RU" dirty="0"/>
              <a:t>2013 </a:t>
            </a:r>
            <a:r>
              <a:rPr lang="ru-RU" dirty="0" smtClean="0"/>
              <a:t>– «</a:t>
            </a:r>
            <a:r>
              <a:rPr lang="en-US" dirty="0" smtClean="0"/>
              <a:t>Sample</a:t>
            </a:r>
            <a:r>
              <a:rPr lang="ru-RU" dirty="0" smtClean="0"/>
              <a:t> №2»</a:t>
            </a:r>
            <a:r>
              <a:rPr lang="en-US" dirty="0" smtClean="0"/>
              <a:t> or “Feb sample”</a:t>
            </a:r>
            <a:endParaRPr lang="ru-RU" dirty="0" smtClean="0"/>
          </a:p>
          <a:p>
            <a:pPr marL="444500" indent="-266700">
              <a:buFontTx/>
              <a:buAutoNum type="arabicParenR"/>
            </a:pPr>
            <a:r>
              <a:rPr lang="en-US" dirty="0"/>
              <a:t>d</a:t>
            </a:r>
            <a:r>
              <a:rPr lang="en-US" dirty="0" smtClean="0"/>
              <a:t>uring period from</a:t>
            </a:r>
            <a:r>
              <a:rPr lang="ru-RU" dirty="0" smtClean="0"/>
              <a:t> 01.03.2012 </a:t>
            </a:r>
            <a:r>
              <a:rPr lang="en-US" dirty="0" smtClean="0"/>
              <a:t>to</a:t>
            </a:r>
            <a:r>
              <a:rPr lang="ru-RU" dirty="0" smtClean="0"/>
              <a:t> 01.03.2013 </a:t>
            </a:r>
            <a:r>
              <a:rPr lang="en-US" dirty="0" smtClean="0"/>
              <a:t>and with monthly income &lt;</a:t>
            </a:r>
            <a:r>
              <a:rPr lang="ru-RU" dirty="0" smtClean="0"/>
              <a:t> 210 000 </a:t>
            </a:r>
            <a:r>
              <a:rPr lang="en-US" dirty="0" smtClean="0"/>
              <a:t>tenge</a:t>
            </a:r>
            <a:r>
              <a:rPr lang="ru-RU" dirty="0" smtClean="0"/>
              <a:t> </a:t>
            </a:r>
            <a:r>
              <a:rPr lang="ru-RU" dirty="0"/>
              <a:t>– </a:t>
            </a:r>
            <a:r>
              <a:rPr lang="ru-RU" dirty="0" smtClean="0"/>
              <a:t>«</a:t>
            </a:r>
            <a:r>
              <a:rPr lang="en-US" dirty="0" smtClean="0"/>
              <a:t>Sample</a:t>
            </a:r>
            <a:r>
              <a:rPr lang="ru-RU" dirty="0" smtClean="0"/>
              <a:t> №3»</a:t>
            </a:r>
            <a:r>
              <a:rPr lang="en-US" dirty="0" smtClean="0"/>
              <a:t> or “Not reach sample”</a:t>
            </a:r>
            <a:endParaRPr lang="ru-RU" dirty="0" smtClean="0"/>
          </a:p>
          <a:p>
            <a:pPr marL="342900" indent="-342900">
              <a:buFontTx/>
              <a:buAutoNum type="arabicParenR"/>
            </a:pPr>
            <a:endParaRPr lang="ru-RU" dirty="0"/>
          </a:p>
          <a:p>
            <a:r>
              <a:rPr lang="en-US" dirty="0" smtClean="0"/>
              <a:t>Information on individuals all loans</a:t>
            </a:r>
            <a:r>
              <a:rPr lang="ru-RU" dirty="0" smtClean="0"/>
              <a:t>, </a:t>
            </a:r>
            <a:r>
              <a:rPr lang="en-US" dirty="0" smtClean="0"/>
              <a:t>active at disbursement date of unsecured loan</a:t>
            </a:r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4D35312-BB18-45E1-9E5A-61E18B6E769D}" type="slidenum">
              <a:rPr lang="ru-RU" smtClean="0"/>
              <a:pPr>
                <a:defRPr/>
              </a:pPr>
              <a:t>16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6081663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2" descr="FCB_logo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6664" y="0"/>
            <a:ext cx="1792924" cy="1502833"/>
          </a:xfrm>
          <a:prstGeom prst="rect">
            <a:avLst/>
          </a:prstGeom>
        </p:spPr>
      </p:pic>
      <p:sp>
        <p:nvSpPr>
          <p:cNvPr id="9" name="Заголовок 2"/>
          <p:cNvSpPr>
            <a:spLocks noGrp="1"/>
          </p:cNvSpPr>
          <p:nvPr>
            <p:ph type="title"/>
          </p:nvPr>
        </p:nvSpPr>
        <p:spPr>
          <a:xfrm>
            <a:off x="1859280" y="274638"/>
            <a:ext cx="6827520" cy="1143000"/>
          </a:xfrm>
        </p:spPr>
        <p:txBody>
          <a:bodyPr>
            <a:normAutofit/>
          </a:bodyPr>
          <a:lstStyle/>
          <a:p>
            <a:r>
              <a:rPr lang="en-US" sz="2800" b="1" dirty="0"/>
              <a:t>Research Methodology</a:t>
            </a:r>
            <a:endParaRPr lang="ru-RU" sz="2800" b="1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223520" y="1531541"/>
            <a:ext cx="8666480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DTI calculation strictly according to NBRK requirements is not possible, </a:t>
            </a:r>
            <a:r>
              <a:rPr lang="en-US" dirty="0" err="1" smtClean="0"/>
              <a:t>becauseFCB</a:t>
            </a:r>
            <a:r>
              <a:rPr lang="en-US" dirty="0" smtClean="0"/>
              <a:t> databases architecture does not contain field “sum of interest payments”.</a:t>
            </a:r>
          </a:p>
          <a:p>
            <a:endParaRPr lang="ru-RU" dirty="0"/>
          </a:p>
          <a:p>
            <a:pPr marL="285750" indent="-285750">
              <a:buFont typeface="Symbol"/>
              <a:buChar char="Þ"/>
            </a:pPr>
            <a:r>
              <a:rPr lang="en-US" dirty="0" smtClean="0"/>
              <a:t>proxy </a:t>
            </a:r>
            <a:r>
              <a:rPr lang="en-US" dirty="0"/>
              <a:t>indicators for average monthly </a:t>
            </a:r>
            <a:r>
              <a:rPr lang="en-US" dirty="0" smtClean="0"/>
              <a:t>payment are used</a:t>
            </a:r>
            <a:r>
              <a:rPr lang="ru-RU" dirty="0" smtClean="0"/>
              <a:t>:</a:t>
            </a:r>
          </a:p>
          <a:p>
            <a:endParaRPr lang="ru-RU" dirty="0"/>
          </a:p>
          <a:p>
            <a:r>
              <a:rPr lang="en-US" dirty="0" smtClean="0"/>
              <a:t>Proxy a)	</a:t>
            </a:r>
            <a:r>
              <a:rPr lang="en-US" b="1" dirty="0" smtClean="0"/>
              <a:t>for installment loans</a:t>
            </a:r>
            <a:r>
              <a:rPr lang="ru-RU" dirty="0" smtClean="0"/>
              <a:t>: </a:t>
            </a:r>
            <a:r>
              <a:rPr lang="en-US" dirty="0" smtClean="0"/>
              <a:t>monthly installment amount</a:t>
            </a:r>
            <a:r>
              <a:rPr lang="ru-RU" dirty="0" smtClean="0"/>
              <a:t>, </a:t>
            </a:r>
            <a:r>
              <a:rPr lang="en-US" dirty="0" smtClean="0"/>
              <a:t>according loan repayment 	schedule</a:t>
            </a:r>
            <a:endParaRPr lang="ru-RU" dirty="0" smtClean="0"/>
          </a:p>
          <a:p>
            <a:r>
              <a:rPr lang="ru-RU" dirty="0" smtClean="0"/>
              <a:t>	</a:t>
            </a:r>
            <a:r>
              <a:rPr lang="en-US" b="1" dirty="0" smtClean="0"/>
              <a:t>for credit cards</a:t>
            </a:r>
            <a:r>
              <a:rPr lang="ru-RU" dirty="0" smtClean="0"/>
              <a:t>: </a:t>
            </a:r>
            <a:r>
              <a:rPr lang="en-US" dirty="0" smtClean="0"/>
              <a:t>repayment amount equals</a:t>
            </a:r>
            <a:r>
              <a:rPr lang="ru-RU" dirty="0" smtClean="0"/>
              <a:t> </a:t>
            </a:r>
            <a:r>
              <a:rPr lang="ru-RU" dirty="0"/>
              <a:t>5% </a:t>
            </a:r>
            <a:r>
              <a:rPr lang="en-US" dirty="0" smtClean="0"/>
              <a:t>from credit limit</a:t>
            </a:r>
            <a:endParaRPr lang="ru-RU" dirty="0" smtClean="0"/>
          </a:p>
          <a:p>
            <a:endParaRPr lang="ru-RU" dirty="0"/>
          </a:p>
          <a:p>
            <a:r>
              <a:rPr lang="en-US" dirty="0"/>
              <a:t>Proxy</a:t>
            </a:r>
            <a:r>
              <a:rPr lang="ru-RU" dirty="0" smtClean="0"/>
              <a:t> </a:t>
            </a:r>
            <a:r>
              <a:rPr lang="en-US" dirty="0" smtClean="0"/>
              <a:t>b)	</a:t>
            </a:r>
            <a:r>
              <a:rPr lang="en-US" b="1" dirty="0" smtClean="0"/>
              <a:t>for </a:t>
            </a:r>
            <a:r>
              <a:rPr lang="en-US" b="1" dirty="0"/>
              <a:t>installment loans </a:t>
            </a:r>
            <a:r>
              <a:rPr lang="ru-RU" dirty="0" smtClean="0"/>
              <a:t>: </a:t>
            </a:r>
            <a:r>
              <a:rPr lang="en-US" dirty="0"/>
              <a:t>monthly installment amount</a:t>
            </a:r>
            <a:r>
              <a:rPr lang="ru-RU" dirty="0"/>
              <a:t>, </a:t>
            </a:r>
            <a:r>
              <a:rPr lang="en-US" dirty="0"/>
              <a:t>according loan repayment 	schedule</a:t>
            </a:r>
            <a:endParaRPr lang="ru-RU" dirty="0"/>
          </a:p>
          <a:p>
            <a:r>
              <a:rPr lang="ru-RU" dirty="0"/>
              <a:t>	</a:t>
            </a:r>
            <a:r>
              <a:rPr lang="en-US" b="1" dirty="0"/>
              <a:t>for credit cards</a:t>
            </a:r>
            <a:r>
              <a:rPr lang="ru-RU" dirty="0"/>
              <a:t>: </a:t>
            </a:r>
            <a:r>
              <a:rPr lang="en-US" dirty="0"/>
              <a:t>repayment amount equals</a:t>
            </a:r>
            <a:r>
              <a:rPr lang="ru-RU" dirty="0"/>
              <a:t> </a:t>
            </a:r>
            <a:r>
              <a:rPr lang="en-US" dirty="0" smtClean="0"/>
              <a:t>10</a:t>
            </a:r>
            <a:r>
              <a:rPr lang="ru-RU" dirty="0" smtClean="0"/>
              <a:t>% </a:t>
            </a:r>
            <a:r>
              <a:rPr lang="en-US" dirty="0"/>
              <a:t>from credit limit</a:t>
            </a:r>
            <a:endParaRPr lang="ru-RU" dirty="0"/>
          </a:p>
          <a:p>
            <a:endParaRPr lang="ru-RU" dirty="0"/>
          </a:p>
          <a:p>
            <a:r>
              <a:rPr lang="en-US" dirty="0" smtClean="0"/>
              <a:t>Proxy c)	</a:t>
            </a:r>
            <a:r>
              <a:rPr lang="en-US" b="1" dirty="0" smtClean="0"/>
              <a:t>for </a:t>
            </a:r>
            <a:r>
              <a:rPr lang="en-US" b="1" dirty="0"/>
              <a:t>installment loans </a:t>
            </a:r>
            <a:r>
              <a:rPr lang="ru-RU" dirty="0" smtClean="0"/>
              <a:t>: </a:t>
            </a:r>
            <a:r>
              <a:rPr lang="en-US" dirty="0" smtClean="0"/>
              <a:t>outstanding amount</a:t>
            </a:r>
            <a:r>
              <a:rPr lang="ru-RU" dirty="0" smtClean="0"/>
              <a:t> </a:t>
            </a:r>
            <a:r>
              <a:rPr lang="ru-RU" dirty="0"/>
              <a:t>/ </a:t>
            </a:r>
            <a:r>
              <a:rPr lang="en-US" dirty="0" smtClean="0"/>
              <a:t>loan term (months)</a:t>
            </a:r>
            <a:endParaRPr lang="ru-RU" dirty="0" smtClean="0"/>
          </a:p>
          <a:p>
            <a:r>
              <a:rPr lang="ru-RU" dirty="0" smtClean="0"/>
              <a:t>	</a:t>
            </a:r>
            <a:r>
              <a:rPr lang="en-US" b="1" dirty="0" smtClean="0"/>
              <a:t>for </a:t>
            </a:r>
            <a:r>
              <a:rPr lang="en-US" b="1" dirty="0"/>
              <a:t>credit </a:t>
            </a:r>
            <a:r>
              <a:rPr lang="en-US" b="1" dirty="0" smtClean="0"/>
              <a:t>cards</a:t>
            </a:r>
            <a:r>
              <a:rPr lang="ru-RU" dirty="0" smtClean="0"/>
              <a:t>: </a:t>
            </a:r>
            <a:r>
              <a:rPr lang="en-US" dirty="0" smtClean="0"/>
              <a:t>credit limit</a:t>
            </a:r>
            <a:r>
              <a:rPr lang="ru-RU" dirty="0" smtClean="0"/>
              <a:t> </a:t>
            </a:r>
            <a:r>
              <a:rPr lang="ru-RU" dirty="0"/>
              <a:t>/ </a:t>
            </a:r>
            <a:r>
              <a:rPr lang="en-US" dirty="0"/>
              <a:t>loan term (months</a:t>
            </a:r>
            <a:r>
              <a:rPr lang="en-US" dirty="0" smtClean="0"/>
              <a:t>)</a:t>
            </a:r>
            <a:endParaRPr lang="ru-RU" dirty="0"/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4D35312-BB18-45E1-9E5A-61E18B6E769D}" type="slidenum">
              <a:rPr lang="ru-RU" smtClean="0"/>
              <a:pPr>
                <a:defRPr/>
              </a:pPr>
              <a:t>17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8487058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" name="Диаграмма 1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34373000"/>
              </p:ext>
            </p:extLst>
          </p:nvPr>
        </p:nvGraphicFramePr>
        <p:xfrm>
          <a:off x="-60960" y="4160838"/>
          <a:ext cx="4572000" cy="265144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17" name="Picture 2" descr="FCB_logo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6664" y="0"/>
            <a:ext cx="1792924" cy="1502833"/>
          </a:xfrm>
          <a:prstGeom prst="rect">
            <a:avLst/>
          </a:prstGeom>
        </p:spPr>
      </p:pic>
      <p:sp>
        <p:nvSpPr>
          <p:cNvPr id="5" name="Заголовок 2"/>
          <p:cNvSpPr>
            <a:spLocks noGrp="1"/>
          </p:cNvSpPr>
          <p:nvPr>
            <p:ph type="title"/>
          </p:nvPr>
        </p:nvSpPr>
        <p:spPr>
          <a:xfrm>
            <a:off x="1859280" y="274638"/>
            <a:ext cx="6827520" cy="1143000"/>
          </a:xfrm>
        </p:spPr>
        <p:txBody>
          <a:bodyPr>
            <a:normAutofit/>
          </a:bodyPr>
          <a:lstStyle/>
          <a:p>
            <a:r>
              <a:rPr lang="en-US" sz="2800" b="1" dirty="0" smtClean="0"/>
              <a:t>Research Results</a:t>
            </a:r>
            <a:endParaRPr lang="ru-RU" sz="2800" b="1" dirty="0"/>
          </a:p>
        </p:txBody>
      </p:sp>
      <p:graphicFrame>
        <p:nvGraphicFramePr>
          <p:cNvPr id="11" name="Диаграмма 10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70758898"/>
              </p:ext>
            </p:extLst>
          </p:nvPr>
        </p:nvGraphicFramePr>
        <p:xfrm>
          <a:off x="4511040" y="4114800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2" name="Диаграмма 1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22553193"/>
              </p:ext>
            </p:extLst>
          </p:nvPr>
        </p:nvGraphicFramePr>
        <p:xfrm>
          <a:off x="-60960" y="1417638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13" name="Диаграмма 1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70394184"/>
              </p:ext>
            </p:extLst>
          </p:nvPr>
        </p:nvGraphicFramePr>
        <p:xfrm>
          <a:off x="4511040" y="1417638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4D35312-BB18-45E1-9E5A-61E18B6E769D}" type="slidenum">
              <a:rPr lang="ru-RU" smtClean="0"/>
              <a:pPr>
                <a:defRPr/>
              </a:pPr>
              <a:t>18</a:t>
            </a:fld>
            <a:endParaRPr lang="ru-RU"/>
          </a:p>
        </p:txBody>
      </p:sp>
      <p:sp>
        <p:nvSpPr>
          <p:cNvPr id="3" name="TextBox 2"/>
          <p:cNvSpPr txBox="1"/>
          <p:nvPr/>
        </p:nvSpPr>
        <p:spPr>
          <a:xfrm>
            <a:off x="1115616" y="3933056"/>
            <a:ext cx="670644" cy="26161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1100" dirty="0" smtClean="0"/>
              <a:t>Proxy a)</a:t>
            </a:r>
            <a:endParaRPr lang="ru-RU" sz="1100" dirty="0"/>
          </a:p>
        </p:txBody>
      </p:sp>
      <p:sp>
        <p:nvSpPr>
          <p:cNvPr id="10" name="TextBox 9"/>
          <p:cNvSpPr txBox="1"/>
          <p:nvPr/>
        </p:nvSpPr>
        <p:spPr>
          <a:xfrm>
            <a:off x="1111223" y="6597352"/>
            <a:ext cx="724473" cy="26161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1100" dirty="0" smtClean="0"/>
              <a:t>Proxy a)</a:t>
            </a:r>
            <a:endParaRPr lang="ru-RU" sz="1100" dirty="0"/>
          </a:p>
        </p:txBody>
      </p:sp>
      <p:sp>
        <p:nvSpPr>
          <p:cNvPr id="15" name="TextBox 14"/>
          <p:cNvSpPr txBox="1"/>
          <p:nvPr/>
        </p:nvSpPr>
        <p:spPr>
          <a:xfrm>
            <a:off x="5724128" y="3917612"/>
            <a:ext cx="648072" cy="26161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1100" dirty="0" smtClean="0"/>
              <a:t>Proxy a)</a:t>
            </a:r>
            <a:endParaRPr lang="ru-RU" sz="1100" dirty="0"/>
          </a:p>
        </p:txBody>
      </p:sp>
      <p:sp>
        <p:nvSpPr>
          <p:cNvPr id="18" name="TextBox 17"/>
          <p:cNvSpPr txBox="1"/>
          <p:nvPr/>
        </p:nvSpPr>
        <p:spPr>
          <a:xfrm>
            <a:off x="3037260" y="3933056"/>
            <a:ext cx="670644" cy="26161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1100" dirty="0" smtClean="0"/>
              <a:t>Proxy c)</a:t>
            </a:r>
            <a:endParaRPr lang="ru-RU" sz="1100" dirty="0"/>
          </a:p>
        </p:txBody>
      </p:sp>
      <p:sp>
        <p:nvSpPr>
          <p:cNvPr id="19" name="TextBox 18"/>
          <p:cNvSpPr txBox="1"/>
          <p:nvPr/>
        </p:nvSpPr>
        <p:spPr>
          <a:xfrm>
            <a:off x="2051720" y="3933056"/>
            <a:ext cx="670644" cy="26161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1100" dirty="0" smtClean="0"/>
              <a:t>Proxy b)</a:t>
            </a:r>
            <a:endParaRPr lang="ru-RU" sz="1100" dirty="0"/>
          </a:p>
        </p:txBody>
      </p:sp>
      <p:sp>
        <p:nvSpPr>
          <p:cNvPr id="20" name="TextBox 19"/>
          <p:cNvSpPr txBox="1"/>
          <p:nvPr/>
        </p:nvSpPr>
        <p:spPr>
          <a:xfrm>
            <a:off x="6637660" y="3933056"/>
            <a:ext cx="670644" cy="26161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1100" dirty="0" smtClean="0"/>
              <a:t>Proxy b)</a:t>
            </a:r>
            <a:endParaRPr lang="ru-RU" sz="1100" dirty="0"/>
          </a:p>
        </p:txBody>
      </p:sp>
      <p:sp>
        <p:nvSpPr>
          <p:cNvPr id="21" name="TextBox 20"/>
          <p:cNvSpPr txBox="1"/>
          <p:nvPr/>
        </p:nvSpPr>
        <p:spPr>
          <a:xfrm>
            <a:off x="2021198" y="6597352"/>
            <a:ext cx="670644" cy="26161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1100" dirty="0" smtClean="0"/>
              <a:t>Proxy b)</a:t>
            </a:r>
            <a:endParaRPr lang="ru-RU" sz="1100" dirty="0"/>
          </a:p>
        </p:txBody>
      </p:sp>
      <p:sp>
        <p:nvSpPr>
          <p:cNvPr id="24" name="TextBox 23"/>
          <p:cNvSpPr txBox="1"/>
          <p:nvPr/>
        </p:nvSpPr>
        <p:spPr>
          <a:xfrm>
            <a:off x="2997253" y="6597352"/>
            <a:ext cx="670644" cy="26161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1100" dirty="0" smtClean="0"/>
              <a:t>Proxy c)</a:t>
            </a:r>
            <a:endParaRPr lang="ru-RU" sz="1100" dirty="0"/>
          </a:p>
        </p:txBody>
      </p:sp>
      <p:sp>
        <p:nvSpPr>
          <p:cNvPr id="25" name="TextBox 24"/>
          <p:cNvSpPr txBox="1"/>
          <p:nvPr/>
        </p:nvSpPr>
        <p:spPr>
          <a:xfrm>
            <a:off x="7596336" y="3933056"/>
            <a:ext cx="670644" cy="26161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1100" dirty="0" smtClean="0"/>
              <a:t>Proxy c)</a:t>
            </a:r>
            <a:endParaRPr lang="ru-RU" sz="1100" dirty="0"/>
          </a:p>
        </p:txBody>
      </p:sp>
      <p:sp>
        <p:nvSpPr>
          <p:cNvPr id="26" name="TextBox 25"/>
          <p:cNvSpPr txBox="1"/>
          <p:nvPr/>
        </p:nvSpPr>
        <p:spPr>
          <a:xfrm>
            <a:off x="7668344" y="6525344"/>
            <a:ext cx="792088" cy="26161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1100" dirty="0" smtClean="0"/>
              <a:t>Sample 3)</a:t>
            </a:r>
            <a:endParaRPr lang="ru-RU" sz="1100" dirty="0"/>
          </a:p>
        </p:txBody>
      </p:sp>
      <p:sp>
        <p:nvSpPr>
          <p:cNvPr id="27" name="TextBox 26"/>
          <p:cNvSpPr txBox="1"/>
          <p:nvPr/>
        </p:nvSpPr>
        <p:spPr>
          <a:xfrm>
            <a:off x="6588224" y="6525344"/>
            <a:ext cx="792088" cy="26161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1100" dirty="0" smtClean="0"/>
              <a:t>Sample 2)</a:t>
            </a:r>
            <a:endParaRPr lang="ru-RU" sz="1100" dirty="0"/>
          </a:p>
        </p:txBody>
      </p:sp>
      <p:sp>
        <p:nvSpPr>
          <p:cNvPr id="28" name="TextBox 27"/>
          <p:cNvSpPr txBox="1"/>
          <p:nvPr/>
        </p:nvSpPr>
        <p:spPr>
          <a:xfrm>
            <a:off x="5580112" y="6525344"/>
            <a:ext cx="819708" cy="26161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1100" dirty="0" smtClean="0"/>
              <a:t>Sample 1)</a:t>
            </a:r>
            <a:endParaRPr lang="ru-RU" sz="1100" dirty="0"/>
          </a:p>
        </p:txBody>
      </p:sp>
    </p:spTree>
    <p:extLst>
      <p:ext uri="{BB962C8B-B14F-4D97-AF65-F5344CB8AC3E}">
        <p14:creationId xmlns:p14="http://schemas.microsoft.com/office/powerpoint/2010/main" val="201083373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75305" y="4040080"/>
            <a:ext cx="8908358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Conclusions</a:t>
            </a:r>
            <a:r>
              <a:rPr lang="ru-RU" dirty="0" smtClean="0"/>
              <a:t>: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 err="1" smtClean="0"/>
              <a:t>Gini</a:t>
            </a:r>
            <a:r>
              <a:rPr lang="en-US" dirty="0" smtClean="0"/>
              <a:t> =</a:t>
            </a:r>
            <a:r>
              <a:rPr lang="ru-RU" dirty="0" smtClean="0"/>
              <a:t> 22,15</a:t>
            </a:r>
            <a:r>
              <a:rPr lang="en-US" dirty="0" smtClean="0"/>
              <a:t> -</a:t>
            </a:r>
            <a:r>
              <a:rPr lang="ru-RU" dirty="0" smtClean="0"/>
              <a:t> </a:t>
            </a:r>
            <a:r>
              <a:rPr lang="en-US" dirty="0" smtClean="0"/>
              <a:t>35,90 &amp;</a:t>
            </a:r>
            <a:r>
              <a:rPr lang="ru-RU" dirty="0" smtClean="0"/>
              <a:t> </a:t>
            </a:r>
            <a:r>
              <a:rPr lang="en-US" dirty="0" smtClean="0"/>
              <a:t>KS = 15,81 – 27,93 =&gt; DTI does not have strong discriminatory power</a:t>
            </a:r>
            <a:r>
              <a:rPr lang="ru-RU" dirty="0" smtClean="0"/>
              <a:t>, </a:t>
            </a:r>
            <a:r>
              <a:rPr lang="en-US" dirty="0" smtClean="0"/>
              <a:t>however potentially useful</a:t>
            </a:r>
            <a:endParaRPr lang="ru-RU" dirty="0" smtClean="0"/>
          </a:p>
          <a:p>
            <a:pPr marL="342900" indent="-342900">
              <a:buFont typeface="+mj-lt"/>
              <a:buAutoNum type="arabicPeriod"/>
            </a:pPr>
            <a:r>
              <a:rPr lang="en-US" dirty="0" smtClean="0"/>
              <a:t>Sample</a:t>
            </a:r>
            <a:r>
              <a:rPr lang="ru-RU" dirty="0" smtClean="0"/>
              <a:t> №2 </a:t>
            </a:r>
            <a:r>
              <a:rPr lang="en-US" dirty="0" smtClean="0"/>
              <a:t>indicators are different from</a:t>
            </a:r>
            <a:r>
              <a:rPr lang="ru-RU" dirty="0" smtClean="0"/>
              <a:t> </a:t>
            </a:r>
            <a:r>
              <a:rPr lang="en-US" dirty="0" smtClean="0"/>
              <a:t>Sample</a:t>
            </a:r>
            <a:r>
              <a:rPr lang="ru-RU" dirty="0" smtClean="0"/>
              <a:t> №1 =</a:t>
            </a:r>
            <a:r>
              <a:rPr lang="en-US" dirty="0" smtClean="0"/>
              <a:t>&gt;</a:t>
            </a:r>
            <a:r>
              <a:rPr lang="ru-RU" dirty="0" smtClean="0"/>
              <a:t> </a:t>
            </a:r>
            <a:r>
              <a:rPr lang="en-US" dirty="0" smtClean="0"/>
              <a:t>DTI is subject to seasonality</a:t>
            </a:r>
            <a:endParaRPr lang="ru-RU" dirty="0" smtClean="0"/>
          </a:p>
          <a:p>
            <a:pPr marL="342900" indent="-342900">
              <a:buFont typeface="+mj-lt"/>
              <a:buAutoNum type="arabicPeriod"/>
            </a:pPr>
            <a:r>
              <a:rPr lang="en-US" dirty="0" smtClean="0"/>
              <a:t>Sample</a:t>
            </a:r>
            <a:r>
              <a:rPr lang="ru-RU" dirty="0" smtClean="0"/>
              <a:t> №3 </a:t>
            </a:r>
            <a:r>
              <a:rPr lang="en-US" dirty="0" smtClean="0"/>
              <a:t>indicators are lower than in Sample</a:t>
            </a:r>
            <a:r>
              <a:rPr lang="ru-RU" dirty="0" smtClean="0"/>
              <a:t> №1 =</a:t>
            </a:r>
            <a:r>
              <a:rPr lang="en-US" dirty="0" smtClean="0"/>
              <a:t>&gt; income limitation must be reviewed</a:t>
            </a:r>
            <a:endParaRPr lang="ru-RU" dirty="0" smtClean="0"/>
          </a:p>
          <a:p>
            <a:pPr marL="342900" indent="-342900">
              <a:buFont typeface="+mj-lt"/>
              <a:buAutoNum type="arabicPeriod"/>
            </a:pPr>
            <a:r>
              <a:rPr lang="en-US" dirty="0" smtClean="0"/>
              <a:t>Behavior score has a very high discriminatory power </a:t>
            </a:r>
            <a:r>
              <a:rPr lang="en-US" dirty="0"/>
              <a:t>to identify </a:t>
            </a:r>
            <a:r>
              <a:rPr lang="en-US" dirty="0" smtClean="0"/>
              <a:t>default of a borrower</a:t>
            </a:r>
            <a:endParaRPr lang="ru-RU" dirty="0"/>
          </a:p>
        </p:txBody>
      </p:sp>
      <p:pic>
        <p:nvPicPr>
          <p:cNvPr id="17" name="Picture 2" descr="FCB_logo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6664" y="0"/>
            <a:ext cx="1792924" cy="1502833"/>
          </a:xfrm>
          <a:prstGeom prst="rect">
            <a:avLst/>
          </a:prstGeom>
        </p:spPr>
      </p:pic>
      <p:sp>
        <p:nvSpPr>
          <p:cNvPr id="5" name="Заголовок 2"/>
          <p:cNvSpPr>
            <a:spLocks noGrp="1"/>
          </p:cNvSpPr>
          <p:nvPr>
            <p:ph type="title"/>
          </p:nvPr>
        </p:nvSpPr>
        <p:spPr>
          <a:xfrm>
            <a:off x="1859280" y="274638"/>
            <a:ext cx="6827520" cy="1143000"/>
          </a:xfrm>
        </p:spPr>
        <p:txBody>
          <a:bodyPr>
            <a:normAutofit/>
          </a:bodyPr>
          <a:lstStyle/>
          <a:p>
            <a:r>
              <a:rPr lang="en-US" sz="2800" b="1" dirty="0" smtClean="0"/>
              <a:t>Research Results</a:t>
            </a:r>
            <a:endParaRPr lang="ru-RU" sz="2800" b="1" dirty="0"/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57859773"/>
              </p:ext>
            </p:extLst>
          </p:nvPr>
        </p:nvGraphicFramePr>
        <p:xfrm>
          <a:off x="179389" y="1503104"/>
          <a:ext cx="8804274" cy="2291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16347"/>
                <a:gridCol w="1512168"/>
                <a:gridCol w="1584176"/>
                <a:gridCol w="1707172"/>
                <a:gridCol w="1984411"/>
              </a:tblGrid>
              <a:tr h="370840">
                <a:tc>
                  <a:txBody>
                    <a:bodyPr/>
                    <a:lstStyle/>
                    <a:p>
                      <a:endParaRPr lang="ru-RU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FF0000"/>
                          </a:solidFill>
                        </a:rPr>
                        <a:t>Proxy</a:t>
                      </a:r>
                      <a:r>
                        <a:rPr lang="ru-RU" b="1" dirty="0" smtClean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en-US" b="1" dirty="0" smtClean="0">
                          <a:solidFill>
                            <a:srgbClr val="FF0000"/>
                          </a:solidFill>
                        </a:rPr>
                        <a:t>a</a:t>
                      </a:r>
                      <a:r>
                        <a:rPr lang="ru-RU" b="1" dirty="0" smtClean="0">
                          <a:solidFill>
                            <a:srgbClr val="FF0000"/>
                          </a:solidFill>
                        </a:rPr>
                        <a:t>)</a:t>
                      </a:r>
                      <a:endParaRPr lang="ru-RU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FF9900"/>
                          </a:solidFill>
                        </a:rPr>
                        <a:t>Proxy</a:t>
                      </a:r>
                      <a:r>
                        <a:rPr lang="ru-RU" b="1" dirty="0" smtClean="0">
                          <a:solidFill>
                            <a:srgbClr val="FF9900"/>
                          </a:solidFill>
                        </a:rPr>
                        <a:t> </a:t>
                      </a:r>
                      <a:r>
                        <a:rPr lang="en-US" b="1" dirty="0" smtClean="0">
                          <a:solidFill>
                            <a:srgbClr val="FF9900"/>
                          </a:solidFill>
                        </a:rPr>
                        <a:t>b</a:t>
                      </a:r>
                      <a:r>
                        <a:rPr lang="ru-RU" b="1" dirty="0" smtClean="0">
                          <a:solidFill>
                            <a:srgbClr val="FF9900"/>
                          </a:solidFill>
                        </a:rPr>
                        <a:t>)</a:t>
                      </a:r>
                      <a:endParaRPr lang="ru-RU" b="1" dirty="0">
                        <a:solidFill>
                          <a:srgbClr val="FF99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0070C0"/>
                          </a:solidFill>
                        </a:rPr>
                        <a:t>Proxy</a:t>
                      </a:r>
                      <a:r>
                        <a:rPr lang="ru-RU" b="1" dirty="0" smtClean="0">
                          <a:solidFill>
                            <a:srgbClr val="0070C0"/>
                          </a:solidFill>
                        </a:rPr>
                        <a:t> </a:t>
                      </a:r>
                      <a:r>
                        <a:rPr lang="en-US" b="1" dirty="0" smtClean="0">
                          <a:solidFill>
                            <a:srgbClr val="0070C0"/>
                          </a:solidFill>
                        </a:rPr>
                        <a:t>c</a:t>
                      </a:r>
                      <a:r>
                        <a:rPr lang="ru-RU" b="1" dirty="0" smtClean="0">
                          <a:solidFill>
                            <a:srgbClr val="0070C0"/>
                          </a:solidFill>
                        </a:rPr>
                        <a:t>)</a:t>
                      </a:r>
                      <a:endParaRPr lang="ru-RU" b="1" dirty="0">
                        <a:solidFill>
                          <a:srgbClr val="0070C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chemeClr val="tx1"/>
                          </a:solidFill>
                        </a:rPr>
                        <a:t>Behavior score</a:t>
                      </a:r>
                      <a:endParaRPr lang="ru-RU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i="0" u="none" dirty="0" smtClean="0">
                          <a:solidFill>
                            <a:schemeClr val="tx1"/>
                          </a:solidFill>
                        </a:rPr>
                        <a:t>Sample</a:t>
                      </a:r>
                      <a:r>
                        <a:rPr lang="ru-RU" b="1" i="0" u="none" dirty="0" smtClean="0">
                          <a:solidFill>
                            <a:schemeClr val="tx1"/>
                          </a:solidFill>
                        </a:rPr>
                        <a:t> №1</a:t>
                      </a:r>
                      <a:endParaRPr lang="en-US" b="1" i="0" u="none" dirty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US" b="1" i="0" u="none" dirty="0" smtClean="0">
                          <a:solidFill>
                            <a:schemeClr val="tx1"/>
                          </a:solidFill>
                        </a:rPr>
                        <a:t>(Full sample)</a:t>
                      </a:r>
                      <a:endParaRPr lang="ru-RU" b="1" i="0" u="none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u="none" dirty="0" smtClean="0">
                          <a:solidFill>
                            <a:srgbClr val="FF0000"/>
                          </a:solidFill>
                        </a:rPr>
                        <a:t>GINI =</a:t>
                      </a:r>
                      <a:r>
                        <a:rPr lang="ru-RU" b="1" i="0" u="none" dirty="0" smtClean="0">
                          <a:solidFill>
                            <a:srgbClr val="FF0000"/>
                          </a:solidFill>
                        </a:rPr>
                        <a:t> 31,32</a:t>
                      </a:r>
                      <a:endParaRPr lang="en-US" b="1" i="0" u="none" dirty="0" smtClean="0">
                        <a:solidFill>
                          <a:srgbClr val="FF0000"/>
                        </a:solidFill>
                      </a:endParaRPr>
                    </a:p>
                    <a:p>
                      <a:pPr algn="ctr"/>
                      <a:r>
                        <a:rPr lang="en-US" b="1" i="0" u="none" dirty="0" smtClean="0">
                          <a:solidFill>
                            <a:srgbClr val="FF0000"/>
                          </a:solidFill>
                        </a:rPr>
                        <a:t>KS =</a:t>
                      </a:r>
                      <a:r>
                        <a:rPr lang="ru-RU" b="1" i="0" u="none" dirty="0" smtClean="0">
                          <a:solidFill>
                            <a:srgbClr val="FF0000"/>
                          </a:solidFill>
                        </a:rPr>
                        <a:t> 22,25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u="none" dirty="0" smtClean="0">
                          <a:solidFill>
                            <a:srgbClr val="FF9900"/>
                          </a:solidFill>
                        </a:rPr>
                        <a:t>GINI =</a:t>
                      </a:r>
                      <a:r>
                        <a:rPr lang="ru-RU" b="1" i="0" u="none" dirty="0" smtClean="0">
                          <a:solidFill>
                            <a:srgbClr val="FF9900"/>
                          </a:solidFill>
                        </a:rPr>
                        <a:t> 27,55</a:t>
                      </a:r>
                      <a:endParaRPr lang="en-US" b="1" i="0" u="none" dirty="0" smtClean="0">
                        <a:solidFill>
                          <a:srgbClr val="FF9900"/>
                        </a:solidFill>
                      </a:endParaRPr>
                    </a:p>
                    <a:p>
                      <a:pPr algn="ctr"/>
                      <a:r>
                        <a:rPr lang="en-US" b="1" i="0" u="none" dirty="0" smtClean="0">
                          <a:solidFill>
                            <a:srgbClr val="FF9900"/>
                          </a:solidFill>
                        </a:rPr>
                        <a:t>KS =</a:t>
                      </a:r>
                      <a:r>
                        <a:rPr lang="ru-RU" b="1" i="0" u="none" dirty="0" smtClean="0">
                          <a:solidFill>
                            <a:srgbClr val="FF9900"/>
                          </a:solidFill>
                        </a:rPr>
                        <a:t> 19,91</a:t>
                      </a:r>
                      <a:endParaRPr lang="ru-RU" b="1" i="0" u="none" dirty="0">
                        <a:solidFill>
                          <a:srgbClr val="FF99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u="none" dirty="0" smtClean="0">
                          <a:solidFill>
                            <a:srgbClr val="0070C0"/>
                          </a:solidFill>
                        </a:rPr>
                        <a:t>GINI =</a:t>
                      </a:r>
                      <a:r>
                        <a:rPr lang="ru-RU" b="1" i="0" u="none" dirty="0" smtClean="0">
                          <a:solidFill>
                            <a:srgbClr val="0070C0"/>
                          </a:solidFill>
                        </a:rPr>
                        <a:t> 34,61</a:t>
                      </a:r>
                      <a:endParaRPr lang="en-US" b="1" i="0" u="none" dirty="0" smtClean="0">
                        <a:solidFill>
                          <a:srgbClr val="0070C0"/>
                        </a:solidFill>
                      </a:endParaRPr>
                    </a:p>
                    <a:p>
                      <a:pPr algn="ctr"/>
                      <a:r>
                        <a:rPr lang="en-US" b="1" i="0" u="none" dirty="0" smtClean="0">
                          <a:solidFill>
                            <a:srgbClr val="0070C0"/>
                          </a:solidFill>
                        </a:rPr>
                        <a:t>KS =</a:t>
                      </a:r>
                      <a:r>
                        <a:rPr lang="ru-RU" b="1" i="0" u="none" dirty="0" smtClean="0">
                          <a:solidFill>
                            <a:srgbClr val="0070C0"/>
                          </a:solidFill>
                        </a:rPr>
                        <a:t> 24,53</a:t>
                      </a:r>
                      <a:endParaRPr lang="ru-RU" b="1" i="0" u="none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u="none" dirty="0" smtClean="0">
                          <a:solidFill>
                            <a:srgbClr val="00B050"/>
                          </a:solidFill>
                        </a:rPr>
                        <a:t>GINI =</a:t>
                      </a:r>
                      <a:r>
                        <a:rPr lang="ru-RU" b="1" i="0" u="none" dirty="0" smtClean="0">
                          <a:solidFill>
                            <a:srgbClr val="00B050"/>
                          </a:solidFill>
                        </a:rPr>
                        <a:t> 76,98</a:t>
                      </a:r>
                      <a:endParaRPr lang="en-US" b="1" i="0" u="none" dirty="0" smtClean="0">
                        <a:solidFill>
                          <a:srgbClr val="00B050"/>
                        </a:solidFill>
                      </a:endParaRPr>
                    </a:p>
                    <a:p>
                      <a:pPr algn="ctr"/>
                      <a:r>
                        <a:rPr lang="en-US" b="1" i="0" u="none" dirty="0" smtClean="0">
                          <a:solidFill>
                            <a:srgbClr val="00B050"/>
                          </a:solidFill>
                        </a:rPr>
                        <a:t>KS =</a:t>
                      </a:r>
                      <a:r>
                        <a:rPr lang="ru-RU" b="1" i="0" u="none" dirty="0" smtClean="0">
                          <a:solidFill>
                            <a:srgbClr val="00B050"/>
                          </a:solidFill>
                        </a:rPr>
                        <a:t> 68,75</a:t>
                      </a:r>
                      <a:endParaRPr lang="ru-RU" b="1" i="0" u="none" dirty="0">
                        <a:solidFill>
                          <a:srgbClr val="00B05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i="0" u="none" dirty="0" smtClean="0">
                          <a:solidFill>
                            <a:schemeClr val="tx1"/>
                          </a:solidFill>
                        </a:rPr>
                        <a:t>Sample</a:t>
                      </a:r>
                      <a:r>
                        <a:rPr lang="ru-RU" b="1" i="0" u="none" dirty="0" smtClean="0">
                          <a:solidFill>
                            <a:schemeClr val="tx1"/>
                          </a:solidFill>
                        </a:rPr>
                        <a:t> №2</a:t>
                      </a:r>
                      <a:endParaRPr lang="en-US" b="1" i="0" u="none" dirty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US" b="1" i="0" u="none" dirty="0" smtClean="0">
                          <a:solidFill>
                            <a:schemeClr val="tx1"/>
                          </a:solidFill>
                        </a:rPr>
                        <a:t>(Full sample)</a:t>
                      </a:r>
                      <a:endParaRPr lang="ru-RU" b="1" i="0" u="none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u="none" dirty="0" smtClean="0">
                          <a:solidFill>
                            <a:srgbClr val="FF0000"/>
                          </a:solidFill>
                        </a:rPr>
                        <a:t>GINI = 31,24</a:t>
                      </a:r>
                    </a:p>
                    <a:p>
                      <a:pPr algn="ctr"/>
                      <a:r>
                        <a:rPr lang="en-US" b="1" i="0" u="none" dirty="0" smtClean="0">
                          <a:solidFill>
                            <a:srgbClr val="FF0000"/>
                          </a:solidFill>
                        </a:rPr>
                        <a:t>KS =</a:t>
                      </a:r>
                      <a:r>
                        <a:rPr lang="ru-RU" b="1" i="0" u="none" dirty="0" smtClean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en-US" b="1" i="0" u="none" dirty="0" smtClean="0">
                          <a:solidFill>
                            <a:srgbClr val="FF0000"/>
                          </a:solidFill>
                        </a:rPr>
                        <a:t>23,97</a:t>
                      </a:r>
                      <a:endParaRPr lang="ru-RU" b="1" i="0" u="none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u="none" dirty="0" smtClean="0">
                          <a:solidFill>
                            <a:srgbClr val="FF9900"/>
                          </a:solidFill>
                        </a:rPr>
                        <a:t>GINI = 27,59</a:t>
                      </a:r>
                    </a:p>
                    <a:p>
                      <a:pPr algn="ctr"/>
                      <a:r>
                        <a:rPr lang="en-US" b="1" i="0" u="none" dirty="0" smtClean="0">
                          <a:solidFill>
                            <a:srgbClr val="FF9900"/>
                          </a:solidFill>
                        </a:rPr>
                        <a:t>KS = 21,73</a:t>
                      </a:r>
                      <a:endParaRPr lang="ru-RU" b="1" i="0" u="none" dirty="0">
                        <a:solidFill>
                          <a:srgbClr val="FF99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u="none" dirty="0" smtClean="0">
                          <a:solidFill>
                            <a:srgbClr val="0070C0"/>
                          </a:solidFill>
                        </a:rPr>
                        <a:t>GINI = 35,90</a:t>
                      </a:r>
                    </a:p>
                    <a:p>
                      <a:pPr algn="ctr"/>
                      <a:r>
                        <a:rPr lang="en-US" b="1" i="0" u="none" dirty="0" smtClean="0">
                          <a:solidFill>
                            <a:srgbClr val="0070C0"/>
                          </a:solidFill>
                        </a:rPr>
                        <a:t>KS =</a:t>
                      </a:r>
                      <a:r>
                        <a:rPr lang="en-US" b="1" i="0" u="none" baseline="0" dirty="0">
                          <a:solidFill>
                            <a:srgbClr val="0070C0"/>
                          </a:solidFill>
                        </a:rPr>
                        <a:t> </a:t>
                      </a:r>
                      <a:r>
                        <a:rPr lang="en-US" b="1" i="0" u="none" baseline="0" dirty="0" smtClean="0">
                          <a:solidFill>
                            <a:srgbClr val="0070C0"/>
                          </a:solidFill>
                        </a:rPr>
                        <a:t>27,93</a:t>
                      </a:r>
                      <a:endParaRPr lang="ru-RU" b="1" i="0" u="none" dirty="0" smtClean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u="none" dirty="0" smtClean="0">
                          <a:solidFill>
                            <a:srgbClr val="FF9900"/>
                          </a:solidFill>
                        </a:rPr>
                        <a:t>GINI = </a:t>
                      </a:r>
                      <a:r>
                        <a:rPr lang="ru-RU" b="1" i="0" u="none" dirty="0" smtClean="0">
                          <a:solidFill>
                            <a:srgbClr val="FF9900"/>
                          </a:solidFill>
                        </a:rPr>
                        <a:t>7</a:t>
                      </a:r>
                      <a:r>
                        <a:rPr lang="en-US" b="1" i="0" u="none" dirty="0" smtClean="0">
                          <a:solidFill>
                            <a:srgbClr val="FF9900"/>
                          </a:solidFill>
                        </a:rPr>
                        <a:t>2,45</a:t>
                      </a:r>
                    </a:p>
                    <a:p>
                      <a:pPr algn="ctr"/>
                      <a:r>
                        <a:rPr lang="en-US" b="1" i="0" u="none" dirty="0" smtClean="0">
                          <a:solidFill>
                            <a:srgbClr val="FF9900"/>
                          </a:solidFill>
                        </a:rPr>
                        <a:t>KS =</a:t>
                      </a:r>
                      <a:r>
                        <a:rPr lang="en-US" b="1" i="0" u="none" baseline="0" dirty="0">
                          <a:solidFill>
                            <a:srgbClr val="FF9900"/>
                          </a:solidFill>
                        </a:rPr>
                        <a:t> </a:t>
                      </a:r>
                      <a:r>
                        <a:rPr lang="ru-RU" b="1" i="0" u="none" baseline="0" dirty="0" smtClean="0">
                          <a:solidFill>
                            <a:srgbClr val="FF9900"/>
                          </a:solidFill>
                        </a:rPr>
                        <a:t>6</a:t>
                      </a:r>
                      <a:r>
                        <a:rPr lang="en-US" b="1" i="0" u="none" baseline="0" dirty="0" smtClean="0">
                          <a:solidFill>
                            <a:srgbClr val="FF9900"/>
                          </a:solidFill>
                        </a:rPr>
                        <a:t>2,21</a:t>
                      </a:r>
                      <a:endParaRPr lang="ru-RU" b="1" i="0" u="none" dirty="0" smtClean="0">
                        <a:solidFill>
                          <a:srgbClr val="FF99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i="0" u="none" dirty="0" smtClean="0">
                          <a:solidFill>
                            <a:schemeClr val="tx1"/>
                          </a:solidFill>
                        </a:rPr>
                        <a:t>Sample</a:t>
                      </a:r>
                      <a:r>
                        <a:rPr lang="ru-RU" b="1" i="0" u="none" dirty="0" smtClean="0">
                          <a:solidFill>
                            <a:schemeClr val="tx1"/>
                          </a:solidFill>
                        </a:rPr>
                        <a:t> №3</a:t>
                      </a:r>
                      <a:endParaRPr lang="en-US" b="1" i="0" u="none" dirty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US" b="1" i="0" u="none" dirty="0" smtClean="0">
                          <a:solidFill>
                            <a:schemeClr val="tx1"/>
                          </a:solidFill>
                        </a:rPr>
                        <a:t>(Not reach sample)</a:t>
                      </a:r>
                      <a:endParaRPr lang="ru-RU" b="1" i="0" u="none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u="none" dirty="0" smtClean="0">
                          <a:solidFill>
                            <a:srgbClr val="FF0000"/>
                          </a:solidFill>
                        </a:rPr>
                        <a:t>GINI =</a:t>
                      </a:r>
                      <a:r>
                        <a:rPr lang="ru-RU" b="1" i="0" u="none" dirty="0" smtClean="0">
                          <a:solidFill>
                            <a:srgbClr val="FF0000"/>
                          </a:solidFill>
                        </a:rPr>
                        <a:t> 26,16</a:t>
                      </a:r>
                      <a:endParaRPr lang="en-US" b="1" i="0" u="none" dirty="0" smtClean="0">
                        <a:solidFill>
                          <a:srgbClr val="FF0000"/>
                        </a:solidFill>
                      </a:endParaRPr>
                    </a:p>
                    <a:p>
                      <a:pPr algn="ctr"/>
                      <a:r>
                        <a:rPr lang="en-US" b="1" i="0" u="none" dirty="0" smtClean="0">
                          <a:solidFill>
                            <a:srgbClr val="FF0000"/>
                          </a:solidFill>
                        </a:rPr>
                        <a:t>KS =</a:t>
                      </a:r>
                      <a:r>
                        <a:rPr lang="ru-RU" b="1" i="0" u="none" dirty="0" smtClean="0">
                          <a:solidFill>
                            <a:srgbClr val="FF0000"/>
                          </a:solidFill>
                        </a:rPr>
                        <a:t> 18,43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u="none" dirty="0" smtClean="0">
                          <a:solidFill>
                            <a:srgbClr val="FF9900"/>
                          </a:solidFill>
                        </a:rPr>
                        <a:t>GINI =</a:t>
                      </a:r>
                      <a:r>
                        <a:rPr lang="ru-RU" b="1" i="0" u="none" dirty="0" smtClean="0">
                          <a:solidFill>
                            <a:srgbClr val="FF9900"/>
                          </a:solidFill>
                        </a:rPr>
                        <a:t> 22,15</a:t>
                      </a:r>
                      <a:endParaRPr lang="en-US" b="1" i="0" u="none" dirty="0" smtClean="0">
                        <a:solidFill>
                          <a:srgbClr val="FF9900"/>
                        </a:solidFill>
                      </a:endParaRPr>
                    </a:p>
                    <a:p>
                      <a:pPr algn="ctr"/>
                      <a:r>
                        <a:rPr lang="en-US" b="1" i="0" u="none" dirty="0" smtClean="0">
                          <a:solidFill>
                            <a:srgbClr val="FF9900"/>
                          </a:solidFill>
                        </a:rPr>
                        <a:t>KS =</a:t>
                      </a:r>
                      <a:r>
                        <a:rPr lang="ru-RU" b="1" i="0" u="none" dirty="0" smtClean="0">
                          <a:solidFill>
                            <a:srgbClr val="FF9900"/>
                          </a:solidFill>
                        </a:rPr>
                        <a:t> 15,81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u="none" dirty="0" smtClean="0">
                          <a:solidFill>
                            <a:srgbClr val="0070C0"/>
                          </a:solidFill>
                        </a:rPr>
                        <a:t>GINI =</a:t>
                      </a:r>
                      <a:r>
                        <a:rPr lang="ru-RU" b="1" i="0" u="none" dirty="0" smtClean="0">
                          <a:solidFill>
                            <a:srgbClr val="0070C0"/>
                          </a:solidFill>
                        </a:rPr>
                        <a:t> 28,38</a:t>
                      </a:r>
                      <a:endParaRPr lang="en-US" b="1" i="0" u="none" dirty="0" smtClean="0">
                        <a:solidFill>
                          <a:srgbClr val="0070C0"/>
                        </a:solidFill>
                      </a:endParaRPr>
                    </a:p>
                    <a:p>
                      <a:pPr algn="ctr"/>
                      <a:r>
                        <a:rPr lang="en-US" b="1" i="0" u="none" dirty="0" smtClean="0">
                          <a:solidFill>
                            <a:srgbClr val="0070C0"/>
                          </a:solidFill>
                        </a:rPr>
                        <a:t>KS =</a:t>
                      </a:r>
                      <a:r>
                        <a:rPr lang="ru-RU" b="1" i="0" u="none" dirty="0" smtClean="0">
                          <a:solidFill>
                            <a:srgbClr val="0070C0"/>
                          </a:solidFill>
                        </a:rPr>
                        <a:t> 19,08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u="none" dirty="0" smtClean="0">
                          <a:solidFill>
                            <a:srgbClr val="0070C0"/>
                          </a:solidFill>
                        </a:rPr>
                        <a:t>GINI =</a:t>
                      </a:r>
                      <a:r>
                        <a:rPr lang="ru-RU" b="1" i="0" u="none" dirty="0" smtClean="0">
                          <a:solidFill>
                            <a:srgbClr val="0070C0"/>
                          </a:solidFill>
                        </a:rPr>
                        <a:t> 77,66</a:t>
                      </a:r>
                      <a:endParaRPr lang="en-US" b="1" i="0" u="none" dirty="0" smtClean="0">
                        <a:solidFill>
                          <a:srgbClr val="0070C0"/>
                        </a:solidFill>
                      </a:endParaRPr>
                    </a:p>
                    <a:p>
                      <a:pPr algn="ctr"/>
                      <a:r>
                        <a:rPr lang="en-US" b="1" i="0" u="none" dirty="0" smtClean="0">
                          <a:solidFill>
                            <a:srgbClr val="0070C0"/>
                          </a:solidFill>
                        </a:rPr>
                        <a:t>KS =</a:t>
                      </a:r>
                      <a:r>
                        <a:rPr lang="ru-RU" b="1" i="0" u="none" dirty="0" smtClean="0">
                          <a:solidFill>
                            <a:srgbClr val="0070C0"/>
                          </a:solidFill>
                        </a:rPr>
                        <a:t> 60,22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4D35312-BB18-45E1-9E5A-61E18B6E769D}" type="slidenum">
              <a:rPr lang="ru-RU" smtClean="0"/>
              <a:pPr>
                <a:defRPr/>
              </a:pPr>
              <a:t>19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1936966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1"/>
          <p:cNvSpPr>
            <a:spLocks noGrp="1"/>
          </p:cNvSpPr>
          <p:nvPr>
            <p:ph type="title"/>
          </p:nvPr>
        </p:nvSpPr>
        <p:spPr>
          <a:xfrm>
            <a:off x="1763713" y="490191"/>
            <a:ext cx="6851650" cy="490537"/>
          </a:xfrm>
        </p:spPr>
        <p:txBody>
          <a:bodyPr/>
          <a:lstStyle/>
          <a:p>
            <a:pPr eaLnBrk="1" hangingPunct="1"/>
            <a:r>
              <a:rPr lang="en-US" sz="2800" b="1" dirty="0" smtClean="0"/>
              <a:t>About First Credit Bureau</a:t>
            </a:r>
            <a:endParaRPr lang="ru-RU" sz="2800" b="1" dirty="0" smtClean="0"/>
          </a:p>
        </p:txBody>
      </p:sp>
      <p:sp>
        <p:nvSpPr>
          <p:cNvPr id="2" name="TextBox 1"/>
          <p:cNvSpPr txBox="1"/>
          <p:nvPr/>
        </p:nvSpPr>
        <p:spPr>
          <a:xfrm>
            <a:off x="179388" y="1484784"/>
            <a:ext cx="8857108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First </a:t>
            </a:r>
            <a:r>
              <a:rPr lang="en-US" sz="2000" dirty="0"/>
              <a:t>Credit </a:t>
            </a:r>
            <a:r>
              <a:rPr lang="en-US" sz="2000" dirty="0" smtClean="0"/>
              <a:t>Bureau (FCB) was established in September 2, </a:t>
            </a:r>
            <a:r>
              <a:rPr lang="en-US" sz="2000" dirty="0"/>
              <a:t>2004 </a:t>
            </a:r>
            <a:r>
              <a:rPr lang="en-US" sz="2000" dirty="0" smtClean="0"/>
              <a:t>by seven Kazakh banks, one financial group and </a:t>
            </a:r>
            <a:r>
              <a:rPr lang="en-US" sz="2000" dirty="0" err="1" smtClean="0"/>
              <a:t>CreditInfo</a:t>
            </a:r>
            <a:r>
              <a:rPr lang="en-US" sz="2000" dirty="0" smtClean="0"/>
              <a:t> </a:t>
            </a:r>
            <a:r>
              <a:rPr lang="en-US" sz="2000" dirty="0"/>
              <a:t>Group. </a:t>
            </a:r>
            <a:r>
              <a:rPr lang="en-US" sz="2000" dirty="0" smtClean="0"/>
              <a:t>FCB </a:t>
            </a:r>
            <a:r>
              <a:rPr lang="en-US" sz="2000" dirty="0"/>
              <a:t>performs centralized collection, storage and processing of information, as well as </a:t>
            </a:r>
            <a:r>
              <a:rPr lang="en-US" sz="2000" dirty="0" smtClean="0"/>
              <a:t>formation and issuance </a:t>
            </a:r>
            <a:r>
              <a:rPr lang="en-US" sz="2000" dirty="0"/>
              <a:t>of credit reports</a:t>
            </a:r>
            <a:r>
              <a:rPr lang="en-US" sz="2000" dirty="0" smtClean="0"/>
              <a:t>. FCB </a:t>
            </a:r>
            <a:r>
              <a:rPr lang="en-US" sz="2000" dirty="0"/>
              <a:t>information providers include more than </a:t>
            </a:r>
            <a:r>
              <a:rPr lang="en-US" sz="2000" dirty="0" smtClean="0"/>
              <a:t>seventy </a:t>
            </a:r>
            <a:r>
              <a:rPr lang="en-US" sz="2000" dirty="0"/>
              <a:t>organizations in Kazakhstan, which enables </a:t>
            </a:r>
            <a:r>
              <a:rPr lang="en-US" sz="2000" dirty="0" smtClean="0"/>
              <a:t>to </a:t>
            </a:r>
            <a:r>
              <a:rPr lang="en-US" sz="2000" dirty="0"/>
              <a:t>form a significant database, boasting more than 6 million credit histories and containing information on more than 21.4 million credit contracts</a:t>
            </a:r>
            <a:r>
              <a:rPr lang="en-US" sz="2000" dirty="0" smtClean="0"/>
              <a:t>.</a:t>
            </a:r>
          </a:p>
          <a:p>
            <a:endParaRPr lang="en-US" sz="2000" dirty="0" smtClean="0"/>
          </a:p>
          <a:p>
            <a:r>
              <a:rPr lang="en-US" sz="2000" dirty="0" smtClean="0"/>
              <a:t>From November 2012 FCB is lead by new management </a:t>
            </a:r>
            <a:r>
              <a:rPr lang="en-US" sz="2000" dirty="0"/>
              <a:t>with new </a:t>
            </a:r>
            <a:r>
              <a:rPr lang="en-US" sz="2000" dirty="0" smtClean="0"/>
              <a:t>vision on product diversification and provision of more value added services.</a:t>
            </a:r>
          </a:p>
        </p:txBody>
      </p:sp>
      <p:pic>
        <p:nvPicPr>
          <p:cNvPr id="17" name="Picture 2" descr="FCB_logo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6664" y="0"/>
            <a:ext cx="1792924" cy="1502833"/>
          </a:xfrm>
          <a:prstGeom prst="rect">
            <a:avLst/>
          </a:prstGeom>
        </p:spPr>
      </p:pic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4D35312-BB18-45E1-9E5A-61E18B6E769D}" type="slidenum">
              <a:rPr lang="ru-RU" smtClean="0"/>
              <a:pPr>
                <a:defRPr/>
              </a:pPr>
              <a:t>2</a:t>
            </a:fld>
            <a:endParaRPr lang="ru-RU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09554" y="5976037"/>
            <a:ext cx="2870200" cy="431800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3400" y="4341026"/>
            <a:ext cx="2124512" cy="672150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388" y="4383385"/>
            <a:ext cx="2295525" cy="485775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26293" y="4518399"/>
            <a:ext cx="2009775" cy="742950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42224" y="4327376"/>
            <a:ext cx="1714500" cy="685800"/>
          </a:xfrm>
          <a:prstGeom prst="rect">
            <a:avLst/>
          </a:prstGeom>
        </p:spPr>
      </p:pic>
      <p:pic>
        <p:nvPicPr>
          <p:cNvPr id="10" name="Рисунок 9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5117" y="5309408"/>
            <a:ext cx="2200275" cy="590550"/>
          </a:xfrm>
          <a:prstGeom prst="rect">
            <a:avLst/>
          </a:prstGeom>
        </p:spPr>
      </p:pic>
      <p:pic>
        <p:nvPicPr>
          <p:cNvPr id="11" name="Рисунок 10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89722" y="5535199"/>
            <a:ext cx="771525" cy="771525"/>
          </a:xfrm>
          <a:prstGeom prst="rect">
            <a:avLst/>
          </a:prstGeom>
        </p:spPr>
      </p:pic>
      <p:pic>
        <p:nvPicPr>
          <p:cNvPr id="12" name="Рисунок 11"/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96136" y="5133181"/>
            <a:ext cx="1714500" cy="600075"/>
          </a:xfrm>
          <a:prstGeom prst="rect">
            <a:avLst/>
          </a:prstGeom>
        </p:spPr>
      </p:pic>
      <p:pic>
        <p:nvPicPr>
          <p:cNvPr id="13" name="Рисунок 12"/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2461" y="6222100"/>
            <a:ext cx="2209800" cy="37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035635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2" descr="FCB_logo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6664" y="0"/>
            <a:ext cx="1792924" cy="1502833"/>
          </a:xfrm>
          <a:prstGeom prst="rect">
            <a:avLst/>
          </a:prstGeom>
        </p:spPr>
      </p:pic>
      <p:sp>
        <p:nvSpPr>
          <p:cNvPr id="5" name="Объект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b="1" dirty="0" smtClean="0"/>
              <a:t>DTI specificity</a:t>
            </a:r>
            <a:r>
              <a:rPr lang="ru-RU" b="1" dirty="0" smtClean="0"/>
              <a:t>:</a:t>
            </a:r>
          </a:p>
          <a:p>
            <a:pPr marL="0" indent="0">
              <a:buNone/>
            </a:pPr>
            <a:r>
              <a:rPr lang="en-US" dirty="0" smtClean="0"/>
              <a:t>takes into account only formally agreed relationships between bank and borrower</a:t>
            </a:r>
            <a:r>
              <a:rPr lang="ru-RU" dirty="0" smtClean="0"/>
              <a:t>,</a:t>
            </a:r>
            <a:r>
              <a:rPr lang="en-US" dirty="0" smtClean="0"/>
              <a:t> without considering other circumstances that arise in  borrowers life</a:t>
            </a:r>
            <a:r>
              <a:rPr lang="ru-RU" dirty="0" smtClean="0"/>
              <a:t>.</a:t>
            </a:r>
            <a:r>
              <a:rPr lang="en-US" dirty="0" smtClean="0"/>
              <a:t> “Air bag” that is provided by DTI is not always enough to cover unforeseen costs</a:t>
            </a:r>
            <a:r>
              <a:rPr lang="ru-RU" dirty="0" smtClean="0"/>
              <a:t>.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en-US" b="1" dirty="0" smtClean="0"/>
              <a:t>Behavior scoring specificity</a:t>
            </a:r>
            <a:r>
              <a:rPr lang="ru-RU" b="1" dirty="0" smtClean="0"/>
              <a:t>:</a:t>
            </a:r>
          </a:p>
          <a:p>
            <a:pPr marL="0" indent="0">
              <a:buNone/>
            </a:pPr>
            <a:r>
              <a:rPr lang="en-US" dirty="0" smtClean="0"/>
              <a:t>in case borrower is facing some life difficulties</a:t>
            </a:r>
            <a:r>
              <a:rPr lang="ru-RU" dirty="0" smtClean="0"/>
              <a:t>,</a:t>
            </a:r>
            <a:r>
              <a:rPr lang="en-US" dirty="0" smtClean="0"/>
              <a:t> this will be reflected on the credit discipline and accordingly will</a:t>
            </a:r>
            <a:r>
              <a:rPr lang="ru-RU" dirty="0" smtClean="0"/>
              <a:t> </a:t>
            </a:r>
            <a:r>
              <a:rPr lang="en-US" dirty="0" smtClean="0"/>
              <a:t>be reflected on behavior score</a:t>
            </a:r>
            <a:r>
              <a:rPr lang="ru-RU" dirty="0" smtClean="0"/>
              <a:t>.</a:t>
            </a:r>
            <a:r>
              <a:rPr lang="en-US" dirty="0" smtClean="0"/>
              <a:t> Additionally, behavior scoring uses information for a long period of time on each individual</a:t>
            </a:r>
            <a:r>
              <a:rPr lang="ru-RU" dirty="0" smtClean="0"/>
              <a:t>, </a:t>
            </a:r>
            <a:r>
              <a:rPr lang="en-US" dirty="0" smtClean="0"/>
              <a:t>and takes into account each </a:t>
            </a:r>
            <a:r>
              <a:rPr lang="en-US" dirty="0"/>
              <a:t>individual’s </a:t>
            </a:r>
            <a:r>
              <a:rPr lang="en-US" dirty="0" smtClean="0"/>
              <a:t>aptitude to unforeseeable events</a:t>
            </a:r>
            <a:r>
              <a:rPr lang="ru-RU" dirty="0" smtClean="0"/>
              <a:t>.</a:t>
            </a:r>
          </a:p>
          <a:p>
            <a:endParaRPr lang="ru-RU" dirty="0"/>
          </a:p>
        </p:txBody>
      </p:sp>
      <p:sp>
        <p:nvSpPr>
          <p:cNvPr id="6" name="Заголовок 2"/>
          <p:cNvSpPr>
            <a:spLocks noGrp="1"/>
          </p:cNvSpPr>
          <p:nvPr>
            <p:ph type="title"/>
          </p:nvPr>
        </p:nvSpPr>
        <p:spPr>
          <a:xfrm>
            <a:off x="1859280" y="274638"/>
            <a:ext cx="6827520" cy="1143000"/>
          </a:xfrm>
        </p:spPr>
        <p:txBody>
          <a:bodyPr>
            <a:normAutofit/>
          </a:bodyPr>
          <a:lstStyle/>
          <a:p>
            <a:r>
              <a:rPr lang="en-US" sz="2800" b="1" dirty="0" smtClean="0"/>
              <a:t>Research Results</a:t>
            </a:r>
            <a:endParaRPr lang="ru-RU" sz="2800" b="1" dirty="0"/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4D35312-BB18-45E1-9E5A-61E18B6E769D}" type="slidenum">
              <a:rPr lang="ru-RU" smtClean="0"/>
              <a:pPr>
                <a:defRPr/>
              </a:pPr>
              <a:t>20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9970890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2" descr="FCB_logo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6664" y="0"/>
            <a:ext cx="1792924" cy="1502833"/>
          </a:xfrm>
          <a:prstGeom prst="rect">
            <a:avLst/>
          </a:prstGeom>
        </p:spPr>
      </p:pic>
      <p:sp>
        <p:nvSpPr>
          <p:cNvPr id="5" name="Заголовок 2"/>
          <p:cNvSpPr>
            <a:spLocks noGrp="1"/>
          </p:cNvSpPr>
          <p:nvPr>
            <p:ph type="title"/>
          </p:nvPr>
        </p:nvSpPr>
        <p:spPr>
          <a:xfrm>
            <a:off x="1859280" y="274638"/>
            <a:ext cx="6827520" cy="1143000"/>
          </a:xfrm>
        </p:spPr>
        <p:txBody>
          <a:bodyPr>
            <a:normAutofit/>
          </a:bodyPr>
          <a:lstStyle/>
          <a:p>
            <a:r>
              <a:rPr lang="en-US" sz="2800" b="1" dirty="0" smtClean="0"/>
              <a:t>Research Results</a:t>
            </a:r>
            <a:endParaRPr lang="ru-RU" sz="2800" b="1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179387" y="1433413"/>
            <a:ext cx="8804275" cy="46474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 smtClean="0"/>
              <a:t>Hypothesis</a:t>
            </a:r>
            <a:r>
              <a:rPr lang="ru-RU" sz="2000" b="1" dirty="0" smtClean="0"/>
              <a:t>:</a:t>
            </a:r>
          </a:p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en-US" sz="2000" dirty="0" smtClean="0"/>
              <a:t>Except for loans borrower have other more prioritized obligations</a:t>
            </a:r>
            <a:r>
              <a:rPr lang="ru-RU" sz="2000" dirty="0" smtClean="0"/>
              <a:t>, </a:t>
            </a:r>
            <a:r>
              <a:rPr lang="en-US" sz="2000" dirty="0" smtClean="0"/>
              <a:t>that can lead to loan repayment past due</a:t>
            </a:r>
            <a:r>
              <a:rPr lang="ru-RU" sz="2000" dirty="0" smtClean="0"/>
              <a:t>: </a:t>
            </a:r>
            <a:r>
              <a:rPr lang="en-US" sz="2000" dirty="0" smtClean="0"/>
              <a:t>for example child’s university tuition fees</a:t>
            </a:r>
            <a:r>
              <a:rPr lang="ru-RU" sz="2000" dirty="0" smtClean="0"/>
              <a:t>, </a:t>
            </a:r>
            <a:r>
              <a:rPr lang="en-US" sz="2000" dirty="0" smtClean="0"/>
              <a:t>health care expenditures</a:t>
            </a:r>
            <a:r>
              <a:rPr lang="ru-RU" sz="2000" dirty="0" smtClean="0"/>
              <a:t>, </a:t>
            </a:r>
            <a:r>
              <a:rPr lang="en-US" sz="2000" dirty="0" smtClean="0"/>
              <a:t>car accidents</a:t>
            </a:r>
            <a:r>
              <a:rPr lang="ru-RU" sz="2000" dirty="0" smtClean="0"/>
              <a:t>, </a:t>
            </a:r>
            <a:r>
              <a:rPr lang="en-US" sz="2000" dirty="0" smtClean="0"/>
              <a:t>aggregate price level increase while holding salary</a:t>
            </a:r>
            <a:r>
              <a:rPr lang="ru-RU" sz="2000" dirty="0" smtClean="0"/>
              <a:t> </a:t>
            </a:r>
            <a:r>
              <a:rPr lang="en-US" sz="2000" dirty="0" smtClean="0"/>
              <a:t>fixed etc</a:t>
            </a:r>
            <a:r>
              <a:rPr lang="en-US" sz="2000" dirty="0"/>
              <a:t>.</a:t>
            </a:r>
            <a:endParaRPr lang="ru-RU" sz="2000" dirty="0"/>
          </a:p>
          <a:p>
            <a:endParaRPr lang="ru-RU" sz="2000" dirty="0" smtClean="0"/>
          </a:p>
          <a:p>
            <a:r>
              <a:rPr lang="en-US" sz="2000" b="1" dirty="0" smtClean="0"/>
              <a:t>Recommendations</a:t>
            </a:r>
            <a:r>
              <a:rPr lang="ru-RU" sz="2000" dirty="0" smtClean="0"/>
              <a:t>: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en-US" sz="2000" dirty="0" smtClean="0"/>
              <a:t>if available</a:t>
            </a:r>
            <a:r>
              <a:rPr lang="ru-RU" sz="2000" dirty="0" smtClean="0"/>
              <a:t>, </a:t>
            </a:r>
            <a:r>
              <a:rPr lang="en-US" sz="2000" dirty="0" smtClean="0"/>
              <a:t>better to </a:t>
            </a:r>
            <a:r>
              <a:rPr lang="en-US" sz="2000" dirty="0"/>
              <a:t>use tools </a:t>
            </a:r>
            <a:r>
              <a:rPr lang="en-US" sz="2000" dirty="0" smtClean="0"/>
              <a:t>based </a:t>
            </a:r>
            <a:r>
              <a:rPr lang="en-US" sz="2000" dirty="0"/>
              <a:t>on the behavior of the borrower when servicing a </a:t>
            </a:r>
            <a:r>
              <a:rPr lang="en-US" sz="2000" dirty="0" smtClean="0"/>
              <a:t>loan, rather than DTI</a:t>
            </a:r>
            <a:r>
              <a:rPr lang="ru-RU" sz="2000" dirty="0" smtClean="0"/>
              <a:t>;</a:t>
            </a:r>
            <a:endParaRPr lang="ru-RU" sz="2000" dirty="0"/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en-US" sz="2000" dirty="0" smtClean="0"/>
              <a:t>better to use annual household DTI</a:t>
            </a:r>
            <a:r>
              <a:rPr lang="ru-RU" sz="2000" dirty="0" smtClean="0"/>
              <a:t>, </a:t>
            </a:r>
            <a:r>
              <a:rPr lang="en-US" sz="2000" dirty="0" smtClean="0"/>
              <a:t>than personal monthly DTI</a:t>
            </a:r>
            <a:r>
              <a:rPr lang="ru-RU" sz="2000" dirty="0" smtClean="0"/>
              <a:t> (</a:t>
            </a:r>
            <a:r>
              <a:rPr lang="en-US" sz="2000" dirty="0" smtClean="0"/>
              <a:t>Appendix</a:t>
            </a:r>
            <a:r>
              <a:rPr lang="ru-RU" sz="2000" dirty="0" smtClean="0"/>
              <a:t> №1);</a:t>
            </a:r>
            <a:endParaRPr lang="ru-RU" sz="2000" dirty="0"/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en-US" sz="2000" dirty="0"/>
              <a:t>additionally, use annual household </a:t>
            </a:r>
            <a:r>
              <a:rPr lang="en-US" sz="2000" dirty="0" smtClean="0"/>
              <a:t>DTI will let make international comparison;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en-US" sz="2000" dirty="0" smtClean="0"/>
              <a:t>FCB will introduce periodic retail lending market </a:t>
            </a:r>
            <a:r>
              <a:rPr lang="en-US" sz="2000" dirty="0"/>
              <a:t>analytical </a:t>
            </a:r>
            <a:r>
              <a:rPr lang="en-US" sz="2000" dirty="0" smtClean="0"/>
              <a:t>reports so </a:t>
            </a:r>
            <a:r>
              <a:rPr lang="en-US" sz="2000" dirty="0"/>
              <a:t>that the </a:t>
            </a:r>
            <a:r>
              <a:rPr lang="en-US" sz="2000" dirty="0" smtClean="0"/>
              <a:t>stakeholders will have the </a:t>
            </a:r>
            <a:r>
              <a:rPr lang="en-US" sz="2000" dirty="0"/>
              <a:t>opportunity to </a:t>
            </a:r>
            <a:r>
              <a:rPr lang="en-US" sz="2000" dirty="0" smtClean="0"/>
              <a:t>monitor market trends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en-US" sz="2000" dirty="0" smtClean="0"/>
              <a:t>to </a:t>
            </a:r>
            <a:r>
              <a:rPr lang="en-US" sz="2000" dirty="0"/>
              <a:t>enable consistency </a:t>
            </a:r>
            <a:r>
              <a:rPr lang="en-US" sz="2000" dirty="0" smtClean="0"/>
              <a:t>in DTI calculation FCB can provide central </a:t>
            </a:r>
            <a:r>
              <a:rPr lang="en-US" sz="2000" dirty="0"/>
              <a:t>bank and </a:t>
            </a:r>
            <a:r>
              <a:rPr lang="en-US" sz="2000" dirty="0" smtClean="0"/>
              <a:t>banks with sound service on </a:t>
            </a:r>
            <a:r>
              <a:rPr lang="en-US" sz="2000" dirty="0"/>
              <a:t>DTI </a:t>
            </a:r>
            <a:r>
              <a:rPr lang="en-US" sz="2000" dirty="0" smtClean="0"/>
              <a:t>calculation</a:t>
            </a:r>
            <a:endParaRPr lang="ru-RU" sz="2000" dirty="0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4D35312-BB18-45E1-9E5A-61E18B6E769D}" type="slidenum">
              <a:rPr lang="ru-RU" smtClean="0"/>
              <a:pPr>
                <a:defRPr/>
              </a:pPr>
              <a:t>21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8415674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2" descr="FCB_logo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6664" y="0"/>
            <a:ext cx="1792924" cy="1502833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194252" y="1693336"/>
            <a:ext cx="8804274" cy="34009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en-US" sz="2000" dirty="0" smtClean="0"/>
              <a:t>Household level measurements instead of individual level</a:t>
            </a:r>
            <a:r>
              <a:rPr lang="ru-RU" sz="2000" dirty="0" smtClean="0"/>
              <a:t>,</a:t>
            </a:r>
            <a:r>
              <a:rPr lang="en-US" sz="2000" dirty="0" smtClean="0"/>
              <a:t> because de facto income and expenses of different individuals composing one household are combined</a:t>
            </a:r>
            <a:r>
              <a:rPr lang="ru-RU" sz="2000" dirty="0" smtClean="0"/>
              <a:t>.</a:t>
            </a:r>
            <a:endParaRPr lang="ru-RU" sz="2000" dirty="0"/>
          </a:p>
          <a:p>
            <a:pPr marL="342900" indent="-342900"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en-US" sz="2000" dirty="0" smtClean="0"/>
              <a:t>Indicators must take into account all financial obligations of a household</a:t>
            </a:r>
            <a:r>
              <a:rPr lang="ru-RU" sz="2000" dirty="0" smtClean="0"/>
              <a:t>: </a:t>
            </a:r>
            <a:r>
              <a:rPr lang="en-US" sz="2000" dirty="0" smtClean="0"/>
              <a:t>mortgage</a:t>
            </a:r>
            <a:r>
              <a:rPr lang="ru-RU" sz="2000" dirty="0" smtClean="0"/>
              <a:t>, </a:t>
            </a:r>
            <a:r>
              <a:rPr lang="en-US" sz="2000" dirty="0" smtClean="0"/>
              <a:t>retail loans</a:t>
            </a:r>
            <a:r>
              <a:rPr lang="ru-RU" sz="2000" dirty="0" smtClean="0"/>
              <a:t>, </a:t>
            </a:r>
            <a:r>
              <a:rPr lang="en-US" sz="2000" dirty="0" smtClean="0"/>
              <a:t>rent</a:t>
            </a:r>
            <a:r>
              <a:rPr lang="ru-RU" sz="2000" dirty="0" smtClean="0"/>
              <a:t>, </a:t>
            </a:r>
            <a:r>
              <a:rPr lang="en-US" sz="2000" dirty="0" smtClean="0"/>
              <a:t>utility bills</a:t>
            </a:r>
            <a:r>
              <a:rPr lang="ru-RU" sz="2000" dirty="0" smtClean="0"/>
              <a:t> </a:t>
            </a:r>
            <a:r>
              <a:rPr lang="en-US" sz="2000" dirty="0" smtClean="0"/>
              <a:t>etc.</a:t>
            </a:r>
            <a:r>
              <a:rPr lang="ru-RU" sz="2000" dirty="0" smtClean="0"/>
              <a:t> </a:t>
            </a:r>
            <a:r>
              <a:rPr lang="ru-RU" sz="2000" dirty="0"/>
              <a:t>– </a:t>
            </a:r>
            <a:r>
              <a:rPr lang="en-US" sz="2000" dirty="0" smtClean="0"/>
              <a:t>and must not be limited by only one type of obligations</a:t>
            </a:r>
            <a:r>
              <a:rPr lang="ru-RU" sz="2000" dirty="0" smtClean="0"/>
              <a:t>.</a:t>
            </a:r>
            <a:endParaRPr lang="ru-RU" sz="2000" dirty="0"/>
          </a:p>
          <a:p>
            <a:pPr marL="342900" indent="-342900"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en-US" sz="2000" dirty="0" smtClean="0"/>
              <a:t>Over indebtedness indicators must reflect long-run, instead of month-on-month, ability to pay</a:t>
            </a:r>
            <a:r>
              <a:rPr lang="ru-RU" sz="2000" dirty="0" smtClean="0"/>
              <a:t>.</a:t>
            </a:r>
            <a:endParaRPr lang="ru-RU" sz="2000" dirty="0"/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en-US" sz="2000" dirty="0" smtClean="0"/>
              <a:t>If in order to repay existing debts households have to shrink current consumption</a:t>
            </a:r>
            <a:r>
              <a:rPr lang="ru-RU" sz="2000" dirty="0" smtClean="0"/>
              <a:t> </a:t>
            </a:r>
            <a:r>
              <a:rPr lang="ru-RU" sz="2000" dirty="0"/>
              <a:t>– </a:t>
            </a:r>
            <a:r>
              <a:rPr lang="en-US" sz="2000" dirty="0" smtClean="0"/>
              <a:t>this will also be an indicator of over indebtedness</a:t>
            </a:r>
            <a:r>
              <a:rPr lang="ru-RU" sz="2000" dirty="0" smtClean="0"/>
              <a:t>.</a:t>
            </a:r>
            <a:endParaRPr lang="ru-RU" sz="2000" dirty="0"/>
          </a:p>
        </p:txBody>
      </p:sp>
      <p:sp>
        <p:nvSpPr>
          <p:cNvPr id="6" name="Заголовок 2"/>
          <p:cNvSpPr>
            <a:spLocks noGrp="1"/>
          </p:cNvSpPr>
          <p:nvPr>
            <p:ph type="title"/>
          </p:nvPr>
        </p:nvSpPr>
        <p:spPr>
          <a:xfrm>
            <a:off x="1859280" y="274638"/>
            <a:ext cx="682752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sz="2800" b="1" dirty="0" smtClean="0"/>
              <a:t>Appendix</a:t>
            </a:r>
            <a:r>
              <a:rPr lang="ru-RU" sz="2800" b="1" dirty="0" smtClean="0"/>
              <a:t> №1</a:t>
            </a:r>
            <a:br>
              <a:rPr lang="ru-RU" sz="2800" b="1" dirty="0" smtClean="0"/>
            </a:br>
            <a:r>
              <a:rPr lang="en-US" sz="2800" b="1" dirty="0" err="1" smtClean="0"/>
              <a:t>EuroStat</a:t>
            </a:r>
            <a:r>
              <a:rPr lang="en-US" sz="2800" b="1" dirty="0" smtClean="0"/>
              <a:t> Recommendations on the Use of Annual Household DTI</a:t>
            </a:r>
            <a:endParaRPr lang="ru-RU" sz="28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539552" y="6392817"/>
            <a:ext cx="8746017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00" dirty="0" smtClean="0"/>
              <a:t>Источник: Кузина О.Е. «Анализ динамика пользования кредитами и долговой нагрузки россиян», Деньги и кредит 11</a:t>
            </a:r>
            <a:r>
              <a:rPr lang="en-US" sz="1000" dirty="0" smtClean="0"/>
              <a:t>/2013</a:t>
            </a:r>
            <a:r>
              <a:rPr lang="ru-RU" sz="1000" dirty="0" smtClean="0"/>
              <a:t>; </a:t>
            </a:r>
            <a:r>
              <a:rPr lang="en-US" sz="1000" i="1" dirty="0"/>
              <a:t>www.cbr.ru/</a:t>
            </a:r>
            <a:r>
              <a:rPr lang="en-US" sz="1000" i="1" dirty="0" err="1"/>
              <a:t>publ</a:t>
            </a:r>
            <a:r>
              <a:rPr lang="en-US" sz="1000" i="1" dirty="0"/>
              <a:t>/</a:t>
            </a:r>
            <a:r>
              <a:rPr lang="en-US" sz="1000" i="1" dirty="0" err="1"/>
              <a:t>MoneyAndCredit</a:t>
            </a:r>
            <a:r>
              <a:rPr lang="en-US" sz="1000" i="1" dirty="0"/>
              <a:t>/kuzina_11_13.pdf</a:t>
            </a:r>
            <a:r>
              <a:rPr lang="en-US" sz="1000" dirty="0"/>
              <a:t>‎</a:t>
            </a:r>
          </a:p>
          <a:p>
            <a:endParaRPr lang="ru-RU" sz="10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6553200" y="6376243"/>
            <a:ext cx="2133600" cy="365125"/>
          </a:xfrm>
        </p:spPr>
        <p:txBody>
          <a:bodyPr/>
          <a:lstStyle/>
          <a:p>
            <a:pPr>
              <a:defRPr/>
            </a:pPr>
            <a:fld id="{E4D35312-BB18-45E1-9E5A-61E18B6E769D}" type="slidenum">
              <a:rPr lang="ru-RU" smtClean="0"/>
              <a:pPr>
                <a:defRPr/>
              </a:pPr>
              <a:t>22</a:t>
            </a:fld>
            <a:endParaRPr lang="ru-RU" sz="1100" dirty="0"/>
          </a:p>
        </p:txBody>
      </p:sp>
    </p:spTree>
    <p:extLst>
      <p:ext uri="{BB962C8B-B14F-4D97-AF65-F5344CB8AC3E}">
        <p14:creationId xmlns:p14="http://schemas.microsoft.com/office/powerpoint/2010/main" val="107086356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FCB_Template_ppt_page1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5936" cy="6858000"/>
          </a:xfrm>
          <a:prstGeom prst="rect">
            <a:avLst/>
          </a:prstGeom>
        </p:spPr>
      </p:pic>
      <p:sp>
        <p:nvSpPr>
          <p:cNvPr id="3" name="Заголовок 1"/>
          <p:cNvSpPr>
            <a:spLocks noGrp="1"/>
          </p:cNvSpPr>
          <p:nvPr>
            <p:ph type="ctrTitle"/>
          </p:nvPr>
        </p:nvSpPr>
        <p:spPr>
          <a:xfrm>
            <a:off x="685800" y="2709545"/>
            <a:ext cx="7772400" cy="1470025"/>
          </a:xfrm>
        </p:spPr>
        <p:txBody>
          <a:bodyPr/>
          <a:lstStyle/>
          <a:p>
            <a:r>
              <a:rPr lang="en-US" dirty="0" smtClean="0"/>
              <a:t>Thank you for your time and attention!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073122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1"/>
          <p:cNvSpPr>
            <a:spLocks noGrp="1"/>
          </p:cNvSpPr>
          <p:nvPr>
            <p:ph type="title"/>
          </p:nvPr>
        </p:nvSpPr>
        <p:spPr>
          <a:xfrm>
            <a:off x="1763713" y="188913"/>
            <a:ext cx="6851650" cy="490537"/>
          </a:xfrm>
        </p:spPr>
        <p:txBody>
          <a:bodyPr/>
          <a:lstStyle/>
          <a:p>
            <a:pPr eaLnBrk="1" hangingPunct="1"/>
            <a:r>
              <a:rPr lang="en-US" sz="2800" b="1" dirty="0"/>
              <a:t>Retail Lending Market Review</a:t>
            </a:r>
            <a:endParaRPr lang="ru-RU" sz="2800" b="1" dirty="0" smtClean="0"/>
          </a:p>
        </p:txBody>
      </p:sp>
      <p:sp>
        <p:nvSpPr>
          <p:cNvPr id="2" name="TextBox 1"/>
          <p:cNvSpPr txBox="1"/>
          <p:nvPr/>
        </p:nvSpPr>
        <p:spPr>
          <a:xfrm>
            <a:off x="179388" y="1513479"/>
            <a:ext cx="8857108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As </a:t>
            </a:r>
            <a:r>
              <a:rPr lang="en-US" sz="2000" dirty="0"/>
              <a:t>a reaction to increase </a:t>
            </a:r>
            <a:r>
              <a:rPr lang="en-US" sz="2000" dirty="0" smtClean="0"/>
              <a:t>of unsecured (without collateral) lending National Bank of Kazakhstan introduced legal </a:t>
            </a:r>
            <a:r>
              <a:rPr lang="en-US" sz="2000" dirty="0"/>
              <a:t>restrictions on </a:t>
            </a:r>
            <a:r>
              <a:rPr lang="en-US" sz="2000" dirty="0" smtClean="0"/>
              <a:t>unsecured </a:t>
            </a:r>
            <a:r>
              <a:rPr lang="en-US" sz="2000" dirty="0"/>
              <a:t>lending, which entered into force </a:t>
            </a:r>
            <a:r>
              <a:rPr lang="en-US" sz="2000" dirty="0" smtClean="0"/>
              <a:t>from April 1, 2014.</a:t>
            </a:r>
          </a:p>
          <a:p>
            <a:endParaRPr lang="en-US" sz="2000" dirty="0"/>
          </a:p>
          <a:p>
            <a:r>
              <a:rPr lang="en-US" sz="2000" dirty="0" smtClean="0"/>
              <a:t>According </a:t>
            </a:r>
            <a:r>
              <a:rPr lang="en-US" sz="2000" dirty="0"/>
              <a:t>to </a:t>
            </a:r>
            <a:r>
              <a:rPr lang="en-US" sz="2000" dirty="0" smtClean="0"/>
              <a:t>new legislation banks have a right to disburse unsecured loan only if borrowers average monthly installments on all loans will </a:t>
            </a:r>
            <a:r>
              <a:rPr lang="en-US" sz="2000" dirty="0"/>
              <a:t>not exceed 50% of the </a:t>
            </a:r>
            <a:r>
              <a:rPr lang="en-US" sz="2000" dirty="0" smtClean="0"/>
              <a:t>borrower's monthly </a:t>
            </a:r>
            <a:r>
              <a:rPr lang="en-US" sz="2000" dirty="0"/>
              <a:t>income</a:t>
            </a:r>
            <a:r>
              <a:rPr lang="en-US" sz="2000" dirty="0" smtClean="0"/>
              <a:t>.</a:t>
            </a:r>
            <a:r>
              <a:rPr lang="en-US" sz="2000" dirty="0"/>
              <a:t> The Debt Ratio </a:t>
            </a:r>
            <a:r>
              <a:rPr lang="en-US" sz="2000" dirty="0" smtClean="0"/>
              <a:t>must </a:t>
            </a:r>
            <a:r>
              <a:rPr lang="en-US" sz="2000" dirty="0"/>
              <a:t>be calculated only for borrowers with incomes less than two times the average income.  </a:t>
            </a:r>
          </a:p>
          <a:p>
            <a:endParaRPr lang="en-US" sz="2000" dirty="0" smtClean="0"/>
          </a:p>
          <a:p>
            <a:r>
              <a:rPr lang="en-US" sz="2000" dirty="0" smtClean="0"/>
              <a:t>The </a:t>
            </a:r>
            <a:r>
              <a:rPr lang="en-US" sz="2000" dirty="0"/>
              <a:t>NBK has also taken steps to limit the growth rate on unsecured loans by setting limits of a maximum of 30% per year for each </a:t>
            </a:r>
            <a:r>
              <a:rPr lang="en-US" sz="2000" dirty="0" smtClean="0"/>
              <a:t>bank.</a:t>
            </a:r>
            <a:endParaRPr lang="en-US" sz="2000" dirty="0"/>
          </a:p>
          <a:p>
            <a:endParaRPr lang="en-US" sz="2000" dirty="0"/>
          </a:p>
          <a:p>
            <a:r>
              <a:rPr lang="en-US" sz="2000" dirty="0" smtClean="0"/>
              <a:t>FCB </a:t>
            </a:r>
            <a:r>
              <a:rPr lang="en-US" sz="2000" dirty="0"/>
              <a:t>felt that </a:t>
            </a:r>
            <a:r>
              <a:rPr lang="en-US" sz="2000" dirty="0" smtClean="0"/>
              <a:t>there must have been done a publicly available research and analysis of </a:t>
            </a:r>
            <a:r>
              <a:rPr lang="en-US" sz="2000" dirty="0"/>
              <a:t>the dynamics behind </a:t>
            </a:r>
            <a:r>
              <a:rPr lang="en-US" sz="2000" dirty="0" smtClean="0"/>
              <a:t>unsecured lending boom, so </a:t>
            </a:r>
            <a:r>
              <a:rPr lang="en-US" sz="2000" dirty="0"/>
              <a:t>we </a:t>
            </a:r>
            <a:r>
              <a:rPr lang="en-US" sz="2000" dirty="0" smtClean="0"/>
              <a:t>prepared the analysis and got some surprising findings.</a:t>
            </a:r>
          </a:p>
        </p:txBody>
      </p:sp>
      <p:pic>
        <p:nvPicPr>
          <p:cNvPr id="17" name="Picture 2" descr="FCB_logo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6664" y="0"/>
            <a:ext cx="1792924" cy="1502833"/>
          </a:xfrm>
          <a:prstGeom prst="rect">
            <a:avLst/>
          </a:prstGeom>
        </p:spPr>
      </p:pic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4D35312-BB18-45E1-9E5A-61E18B6E769D}" type="slidenum">
              <a:rPr lang="ru-RU" smtClean="0"/>
              <a:pPr>
                <a:defRPr/>
              </a:pPr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3129591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1" descr="FCB_Template_ppt_page1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5936" cy="6858000"/>
          </a:xfrm>
          <a:prstGeom prst="rect">
            <a:avLst/>
          </a:prstGeom>
        </p:spPr>
      </p:pic>
      <p:sp>
        <p:nvSpPr>
          <p:cNvPr id="3" name="Заголовок 1"/>
          <p:cNvSpPr txBox="1">
            <a:spLocks/>
          </p:cNvSpPr>
          <p:nvPr/>
        </p:nvSpPr>
        <p:spPr bwMode="auto">
          <a:xfrm>
            <a:off x="1763688" y="3068960"/>
            <a:ext cx="6851650" cy="490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l" eaLnBrk="1" hangingPunct="1"/>
            <a:r>
              <a:rPr lang="en-US" sz="2800" b="1" dirty="0" smtClean="0"/>
              <a:t>Kazakhstan Retail Lending Market Review</a:t>
            </a:r>
            <a:endParaRPr lang="ru-RU" sz="2800" b="1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179512" y="6453336"/>
            <a:ext cx="18002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April</a:t>
            </a:r>
            <a:r>
              <a:rPr lang="ru-RU" sz="1600" dirty="0" smtClean="0"/>
              <a:t> 2014</a:t>
            </a:r>
            <a:endParaRPr lang="ru-RU" sz="1600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9EF7C15-0298-4DC9-B491-7F907F57B7A9}" type="slidenum">
              <a:rPr lang="ru-RU" smtClean="0"/>
              <a:pPr>
                <a:defRPr/>
              </a:pPr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949235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9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1"/>
          <p:cNvSpPr>
            <a:spLocks noGrp="1"/>
          </p:cNvSpPr>
          <p:nvPr>
            <p:ph type="title"/>
          </p:nvPr>
        </p:nvSpPr>
        <p:spPr>
          <a:xfrm>
            <a:off x="1763713" y="188913"/>
            <a:ext cx="6851650" cy="490537"/>
          </a:xfrm>
        </p:spPr>
        <p:txBody>
          <a:bodyPr/>
          <a:lstStyle/>
          <a:p>
            <a:pPr algn="l" eaLnBrk="1" hangingPunct="1"/>
            <a:r>
              <a:rPr lang="en-US" sz="2800" b="1" dirty="0"/>
              <a:t>Retail Lending Market Review</a:t>
            </a:r>
            <a:endParaRPr lang="ru-RU" sz="2800" b="1" dirty="0" smtClean="0"/>
          </a:p>
        </p:txBody>
      </p:sp>
      <p:sp>
        <p:nvSpPr>
          <p:cNvPr id="2" name="TextBox 1"/>
          <p:cNvSpPr txBox="1"/>
          <p:nvPr/>
        </p:nvSpPr>
        <p:spPr>
          <a:xfrm>
            <a:off x="179388" y="4943890"/>
            <a:ext cx="885710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Retail lending growth rates are higher than in corporate lending</a:t>
            </a:r>
            <a:r>
              <a:rPr lang="ru-RU" sz="2000" dirty="0" smtClean="0"/>
              <a:t>,</a:t>
            </a:r>
            <a:r>
              <a:rPr lang="en-US" sz="2000" dirty="0" smtClean="0"/>
              <a:t> which is reflected by growth of retail loans proportion in total loan book</a:t>
            </a:r>
            <a:r>
              <a:rPr lang="ru-RU" sz="2000" dirty="0" smtClean="0"/>
              <a:t>.</a:t>
            </a:r>
            <a:endParaRPr lang="ru-RU" sz="2000" dirty="0"/>
          </a:p>
        </p:txBody>
      </p:sp>
      <p:sp>
        <p:nvSpPr>
          <p:cNvPr id="16" name="TextBox 15"/>
          <p:cNvSpPr txBox="1"/>
          <p:nvPr/>
        </p:nvSpPr>
        <p:spPr>
          <a:xfrm>
            <a:off x="7308304" y="4697669"/>
            <a:ext cx="172819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Источник: НБ РК</a:t>
            </a:r>
            <a:endParaRPr lang="ru-RU" sz="1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pic>
        <p:nvPicPr>
          <p:cNvPr id="17" name="Picture 2" descr="FCB_logo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6664" y="0"/>
            <a:ext cx="1792924" cy="1502833"/>
          </a:xfrm>
          <a:prstGeom prst="rect">
            <a:avLst/>
          </a:prstGeom>
        </p:spPr>
      </p:pic>
      <p:graphicFrame>
        <p:nvGraphicFramePr>
          <p:cNvPr id="10" name="Диаграмма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50751680"/>
              </p:ext>
            </p:extLst>
          </p:nvPr>
        </p:nvGraphicFramePr>
        <p:xfrm>
          <a:off x="218724" y="1304037"/>
          <a:ext cx="8778436" cy="367513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4D35312-BB18-45E1-9E5A-61E18B6E769D}" type="slidenum">
              <a:rPr lang="ru-RU" smtClean="0"/>
              <a:pPr>
                <a:defRPr/>
              </a:pPr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9603107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1"/>
          <p:cNvSpPr>
            <a:spLocks noGrp="1"/>
          </p:cNvSpPr>
          <p:nvPr>
            <p:ph type="title"/>
          </p:nvPr>
        </p:nvSpPr>
        <p:spPr>
          <a:xfrm>
            <a:off x="1763713" y="188913"/>
            <a:ext cx="6851650" cy="490537"/>
          </a:xfrm>
        </p:spPr>
        <p:txBody>
          <a:bodyPr/>
          <a:lstStyle/>
          <a:p>
            <a:pPr algn="l" eaLnBrk="1" hangingPunct="1"/>
            <a:r>
              <a:rPr lang="en-US" sz="2800" b="1" dirty="0"/>
              <a:t>Retail Lending Market Review</a:t>
            </a:r>
            <a:endParaRPr lang="ru-RU" sz="2800" b="1" dirty="0" smtClean="0"/>
          </a:p>
        </p:txBody>
      </p:sp>
      <p:graphicFrame>
        <p:nvGraphicFramePr>
          <p:cNvPr id="13" name="Диаграмма 1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79897295"/>
              </p:ext>
            </p:extLst>
          </p:nvPr>
        </p:nvGraphicFramePr>
        <p:xfrm>
          <a:off x="584947" y="1124744"/>
          <a:ext cx="8206279" cy="458760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4" name="TextBox 13"/>
          <p:cNvSpPr txBox="1"/>
          <p:nvPr/>
        </p:nvSpPr>
        <p:spPr>
          <a:xfrm>
            <a:off x="7619596" y="5151492"/>
            <a:ext cx="151216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Источник: данные ПКБ</a:t>
            </a:r>
            <a:endParaRPr lang="ru-RU" sz="1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pic>
        <p:nvPicPr>
          <p:cNvPr id="15" name="Picture 2" descr="FCB_logo.png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6664" y="0"/>
            <a:ext cx="1792924" cy="1502833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346664" y="5370274"/>
            <a:ext cx="87851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In comparison to 2012 NPL increased almost in all regions of Kazakhstan</a:t>
            </a:r>
            <a:r>
              <a:rPr lang="ru-RU" sz="2000" dirty="0" smtClean="0"/>
              <a:t>, </a:t>
            </a:r>
            <a:r>
              <a:rPr lang="en-US" sz="2000" dirty="0" smtClean="0"/>
              <a:t>highest growth is observed in Almaty city and Almaty region</a:t>
            </a:r>
            <a:r>
              <a:rPr lang="ru-RU" sz="2000" dirty="0" smtClean="0"/>
              <a:t> – 42,9% </a:t>
            </a:r>
            <a:r>
              <a:rPr lang="en-US" sz="2000" dirty="0" smtClean="0"/>
              <a:t>and</a:t>
            </a:r>
            <a:r>
              <a:rPr lang="ru-RU" sz="2000" dirty="0" smtClean="0"/>
              <a:t> 42,5%, </a:t>
            </a:r>
            <a:r>
              <a:rPr lang="en-US" sz="2000" dirty="0" smtClean="0"/>
              <a:t>respectively</a:t>
            </a:r>
            <a:r>
              <a:rPr lang="ru-RU" sz="2000" dirty="0" smtClean="0"/>
              <a:t>.</a:t>
            </a:r>
            <a:r>
              <a:rPr lang="en-US" sz="2000" dirty="0" smtClean="0"/>
              <a:t> Aggregate Kazakhstan NPL </a:t>
            </a:r>
            <a:r>
              <a:rPr lang="ru-RU" sz="2000" dirty="0" smtClean="0"/>
              <a:t> </a:t>
            </a:r>
            <a:r>
              <a:rPr lang="en-US" sz="2000" dirty="0" smtClean="0"/>
              <a:t>reached</a:t>
            </a:r>
            <a:r>
              <a:rPr lang="ru-RU" sz="2000" dirty="0" smtClean="0"/>
              <a:t> </a:t>
            </a:r>
            <a:r>
              <a:rPr lang="ru-RU" sz="2000" b="1" dirty="0" smtClean="0"/>
              <a:t>29,8%</a:t>
            </a:r>
            <a:r>
              <a:rPr lang="en-US" sz="2000" b="1" dirty="0" smtClean="0"/>
              <a:t> </a:t>
            </a:r>
            <a:r>
              <a:rPr lang="en-US" sz="2000" dirty="0" smtClean="0"/>
              <a:t>as of March 2014</a:t>
            </a:r>
            <a:r>
              <a:rPr lang="ru-RU" sz="2000" dirty="0" smtClean="0"/>
              <a:t>.  </a:t>
            </a:r>
            <a:endParaRPr lang="ru-RU" sz="2000" dirty="0">
              <a:solidFill>
                <a:srgbClr val="FF0000"/>
              </a:solidFill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4D35312-BB18-45E1-9E5A-61E18B6E769D}" type="slidenum">
              <a:rPr lang="ru-RU" smtClean="0"/>
              <a:pPr>
                <a:defRPr/>
              </a:pPr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9767809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1"/>
          <p:cNvSpPr>
            <a:spLocks noGrp="1"/>
          </p:cNvSpPr>
          <p:nvPr>
            <p:ph type="title"/>
          </p:nvPr>
        </p:nvSpPr>
        <p:spPr>
          <a:xfrm>
            <a:off x="1763713" y="188913"/>
            <a:ext cx="6851650" cy="490537"/>
          </a:xfrm>
        </p:spPr>
        <p:txBody>
          <a:bodyPr/>
          <a:lstStyle/>
          <a:p>
            <a:pPr eaLnBrk="1" hangingPunct="1"/>
            <a:r>
              <a:rPr lang="en-US" sz="2800" b="1" dirty="0" smtClean="0"/>
              <a:t>Labor force average outstanding loan amount</a:t>
            </a:r>
            <a:endParaRPr lang="ru-RU" sz="2800" b="1" dirty="0" smtClean="0"/>
          </a:p>
        </p:txBody>
      </p:sp>
      <p:graphicFrame>
        <p:nvGraphicFramePr>
          <p:cNvPr id="7" name="Диаграмма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78179740"/>
              </p:ext>
            </p:extLst>
          </p:nvPr>
        </p:nvGraphicFramePr>
        <p:xfrm>
          <a:off x="0" y="1268760"/>
          <a:ext cx="9036496" cy="547176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2411760" y="1772816"/>
            <a:ext cx="568863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Both average outstanding loan amount</a:t>
            </a:r>
            <a:r>
              <a:rPr lang="ru-RU" dirty="0" smtClean="0"/>
              <a:t>,</a:t>
            </a:r>
            <a:r>
              <a:rPr lang="en-US" dirty="0" smtClean="0"/>
              <a:t> and debt to average monthly salary ratio</a:t>
            </a:r>
            <a:r>
              <a:rPr lang="ru-RU" dirty="0" smtClean="0"/>
              <a:t> </a:t>
            </a:r>
            <a:r>
              <a:rPr lang="en-US" dirty="0" smtClean="0"/>
              <a:t>increased over last two years</a:t>
            </a:r>
            <a:r>
              <a:rPr lang="ru-RU" dirty="0" smtClean="0"/>
              <a:t>.</a:t>
            </a:r>
            <a:r>
              <a:rPr lang="ru-RU" dirty="0" smtClean="0">
                <a:solidFill>
                  <a:srgbClr val="FF0000"/>
                </a:solidFill>
              </a:rPr>
              <a:t> </a:t>
            </a:r>
            <a:r>
              <a:rPr lang="en-US" dirty="0" smtClean="0"/>
              <a:t>Average </a:t>
            </a:r>
            <a:r>
              <a:rPr lang="en-US" dirty="0"/>
              <a:t>outstanding loan amount </a:t>
            </a:r>
            <a:r>
              <a:rPr lang="en-US" dirty="0" smtClean="0"/>
              <a:t>figure is calculated by dividing total outstanding loan amount</a:t>
            </a:r>
            <a:r>
              <a:rPr lang="ru-RU" dirty="0" smtClean="0"/>
              <a:t> </a:t>
            </a:r>
            <a:r>
              <a:rPr lang="en-US" dirty="0" smtClean="0"/>
              <a:t>to </a:t>
            </a:r>
            <a:r>
              <a:rPr lang="en-US" b="1" dirty="0" smtClean="0"/>
              <a:t>labor force</a:t>
            </a:r>
            <a:r>
              <a:rPr lang="ru-RU" dirty="0" smtClean="0"/>
              <a:t>. </a:t>
            </a:r>
            <a:endParaRPr lang="ru-RU" dirty="0"/>
          </a:p>
        </p:txBody>
      </p:sp>
      <p:sp>
        <p:nvSpPr>
          <p:cNvPr id="12" name="TextBox 11"/>
          <p:cNvSpPr txBox="1"/>
          <p:nvPr/>
        </p:nvSpPr>
        <p:spPr>
          <a:xfrm>
            <a:off x="6620943" y="5954653"/>
            <a:ext cx="237626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Источник: рассчитано по данным ПКБ и Агентства </a:t>
            </a:r>
            <a:r>
              <a:rPr lang="ru-RU" sz="1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РК по </a:t>
            </a:r>
            <a:r>
              <a:rPr lang="ru-RU" sz="1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статистике</a:t>
            </a:r>
            <a:endParaRPr lang="ru-RU" sz="1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pic>
        <p:nvPicPr>
          <p:cNvPr id="14" name="Picture 2" descr="FCB_logo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6664" y="0"/>
            <a:ext cx="1792924" cy="1502833"/>
          </a:xfrm>
          <a:prstGeom prst="rect">
            <a:avLst/>
          </a:prstGeom>
        </p:spPr>
      </p:pic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4D35312-BB18-45E1-9E5A-61E18B6E769D}" type="slidenum">
              <a:rPr lang="ru-RU" smtClean="0"/>
              <a:pPr>
                <a:defRPr/>
              </a:pPr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7083292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Диаграмма 10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45828497"/>
              </p:ext>
            </p:extLst>
          </p:nvPr>
        </p:nvGraphicFramePr>
        <p:xfrm>
          <a:off x="16343" y="1124744"/>
          <a:ext cx="9020153" cy="57332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9" name="Заголовок 1"/>
          <p:cNvSpPr>
            <a:spLocks noGrp="1"/>
          </p:cNvSpPr>
          <p:nvPr>
            <p:ph type="title"/>
          </p:nvPr>
        </p:nvSpPr>
        <p:spPr>
          <a:xfrm>
            <a:off x="1763713" y="188913"/>
            <a:ext cx="6851650" cy="490537"/>
          </a:xfrm>
        </p:spPr>
        <p:txBody>
          <a:bodyPr/>
          <a:lstStyle/>
          <a:p>
            <a:pPr eaLnBrk="1" hangingPunct="1"/>
            <a:r>
              <a:rPr lang="en-US" sz="2800" b="1" dirty="0"/>
              <a:t>Retail borrowers</a:t>
            </a:r>
            <a:r>
              <a:rPr lang="en-US" sz="2800" b="1" dirty="0" smtClean="0"/>
              <a:t>’ </a:t>
            </a:r>
            <a:r>
              <a:rPr lang="en-US" sz="2800" b="1" dirty="0"/>
              <a:t>average outstanding </a:t>
            </a:r>
            <a:r>
              <a:rPr lang="en-US" sz="2800" b="1" dirty="0" smtClean="0"/>
              <a:t>loan amount</a:t>
            </a:r>
            <a:endParaRPr lang="ru-RU" sz="2800" b="1" dirty="0" smtClean="0"/>
          </a:p>
        </p:txBody>
      </p:sp>
      <p:sp>
        <p:nvSpPr>
          <p:cNvPr id="2" name="TextBox 1"/>
          <p:cNvSpPr txBox="1"/>
          <p:nvPr/>
        </p:nvSpPr>
        <p:spPr>
          <a:xfrm>
            <a:off x="2483768" y="1268760"/>
            <a:ext cx="5616624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In contrast to previous slide, average outstanding loan amount</a:t>
            </a:r>
            <a:r>
              <a:rPr lang="ru-RU" dirty="0"/>
              <a:t>,</a:t>
            </a:r>
            <a:r>
              <a:rPr lang="en-US" dirty="0"/>
              <a:t> calculated by division of total outstanding loan amount to </a:t>
            </a:r>
            <a:r>
              <a:rPr lang="en-US" b="1" dirty="0"/>
              <a:t>number of borrowers</a:t>
            </a:r>
            <a:r>
              <a:rPr lang="en-US" dirty="0"/>
              <a:t>, </a:t>
            </a:r>
            <a:r>
              <a:rPr lang="en-US" b="1" dirty="0"/>
              <a:t>decreased</a:t>
            </a:r>
            <a:r>
              <a:rPr lang="en-US" dirty="0"/>
              <a:t> over all regions in comparison to 2012.</a:t>
            </a:r>
          </a:p>
          <a:p>
            <a:r>
              <a:rPr lang="en-US" dirty="0"/>
              <a:t>This trend my be explained by quick growth of new borrowers number</a:t>
            </a:r>
            <a:r>
              <a:rPr lang="ru-RU" dirty="0"/>
              <a:t>, </a:t>
            </a:r>
            <a:r>
              <a:rPr lang="en-US" dirty="0"/>
              <a:t>and decrease size of disbursed loans</a:t>
            </a:r>
            <a:r>
              <a:rPr lang="ru-RU" dirty="0"/>
              <a:t>.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585261" y="6138802"/>
            <a:ext cx="280831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00" dirty="0" smtClean="0"/>
              <a:t>Источник: рассчитано по данным ПКБ и Агентства </a:t>
            </a:r>
            <a:r>
              <a:rPr lang="ru-RU" sz="1000" dirty="0"/>
              <a:t>РК по </a:t>
            </a:r>
            <a:r>
              <a:rPr lang="ru-RU" sz="1000" dirty="0" smtClean="0"/>
              <a:t>статистике</a:t>
            </a:r>
            <a:endParaRPr lang="en-US" sz="1000" dirty="0"/>
          </a:p>
        </p:txBody>
      </p:sp>
      <p:cxnSp>
        <p:nvCxnSpPr>
          <p:cNvPr id="5" name="Прямая со стрелкой 4"/>
          <p:cNvCxnSpPr/>
          <p:nvPr/>
        </p:nvCxnSpPr>
        <p:spPr>
          <a:xfrm>
            <a:off x="8100392" y="3573016"/>
            <a:ext cx="0" cy="360040"/>
          </a:xfrm>
          <a:prstGeom prst="straightConnector1">
            <a:avLst/>
          </a:prstGeom>
          <a:ln w="158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Picture 2" descr="FCB_logo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6664" y="0"/>
            <a:ext cx="1792924" cy="1502833"/>
          </a:xfrm>
          <a:prstGeom prst="rect">
            <a:avLst/>
          </a:prstGeom>
        </p:spPr>
      </p:pic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4D35312-BB18-45E1-9E5A-61E18B6E769D}" type="slidenum">
              <a:rPr lang="ru-RU" smtClean="0"/>
              <a:pPr>
                <a:defRPr/>
              </a:pPr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2766861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1"/>
          <p:cNvSpPr>
            <a:spLocks noGrp="1"/>
          </p:cNvSpPr>
          <p:nvPr>
            <p:ph type="title"/>
          </p:nvPr>
        </p:nvSpPr>
        <p:spPr>
          <a:xfrm>
            <a:off x="1763713" y="188913"/>
            <a:ext cx="6851650" cy="490537"/>
          </a:xfrm>
        </p:spPr>
        <p:txBody>
          <a:bodyPr/>
          <a:lstStyle/>
          <a:p>
            <a:pPr algn="l" eaLnBrk="1" hangingPunct="1"/>
            <a:r>
              <a:rPr lang="en-US" sz="2800" b="1" dirty="0"/>
              <a:t>Retail Lending Market Review</a:t>
            </a:r>
            <a:endParaRPr lang="ru-RU" sz="2800" b="1" dirty="0" smtClean="0"/>
          </a:p>
        </p:txBody>
      </p:sp>
      <p:graphicFrame>
        <p:nvGraphicFramePr>
          <p:cNvPr id="10" name="Диаграмма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76091832"/>
              </p:ext>
            </p:extLst>
          </p:nvPr>
        </p:nvGraphicFramePr>
        <p:xfrm>
          <a:off x="117298" y="1450960"/>
          <a:ext cx="8919198" cy="35283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3" name="TextBox 12"/>
          <p:cNvSpPr txBox="1"/>
          <p:nvPr/>
        </p:nvSpPr>
        <p:spPr>
          <a:xfrm>
            <a:off x="7668344" y="4712038"/>
            <a:ext cx="309634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Источник: данные ПКБ</a:t>
            </a:r>
            <a:endParaRPr lang="ru-RU" sz="1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pic>
        <p:nvPicPr>
          <p:cNvPr id="15" name="Picture 2" descr="FCB_logo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6664" y="0"/>
            <a:ext cx="1792924" cy="1502833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107504" y="5278973"/>
            <a:ext cx="892899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For the last two years outstanding retail loan amount increased by </a:t>
            </a:r>
            <a:r>
              <a:rPr lang="ru-RU" sz="2000" dirty="0" smtClean="0"/>
              <a:t>34%</a:t>
            </a:r>
            <a:r>
              <a:rPr lang="en-US" sz="2000" dirty="0" smtClean="0"/>
              <a:t> on country level</a:t>
            </a:r>
            <a:r>
              <a:rPr lang="ru-RU" sz="2000" dirty="0" smtClean="0"/>
              <a:t>, </a:t>
            </a:r>
            <a:r>
              <a:rPr lang="en-US" sz="2000" dirty="0" smtClean="0"/>
              <a:t>highest growth is observed in Almaty region </a:t>
            </a:r>
            <a:r>
              <a:rPr lang="ru-RU" sz="2000" dirty="0" smtClean="0"/>
              <a:t>(+51%).  </a:t>
            </a:r>
            <a:endParaRPr lang="ru-RU" sz="2000" dirty="0"/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4D35312-BB18-45E1-9E5A-61E18B6E769D}" type="slidenum">
              <a:rPr lang="ru-RU" smtClean="0"/>
              <a:pPr>
                <a:defRPr/>
              </a:pPr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8135762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8131</TotalTime>
  <Words>1856</Words>
  <Application>Microsoft Office PowerPoint</Application>
  <PresentationFormat>On-screen Show (4:3)</PresentationFormat>
  <Paragraphs>302</Paragraphs>
  <Slides>23</Slides>
  <Notes>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4" baseType="lpstr">
      <vt:lpstr>Тема Office</vt:lpstr>
      <vt:lpstr>PowerPoint Presentation</vt:lpstr>
      <vt:lpstr>About First Credit Bureau</vt:lpstr>
      <vt:lpstr>Retail Lending Market Review</vt:lpstr>
      <vt:lpstr>PowerPoint Presentation</vt:lpstr>
      <vt:lpstr>Retail Lending Market Review</vt:lpstr>
      <vt:lpstr>Retail Lending Market Review</vt:lpstr>
      <vt:lpstr>Labor force average outstanding loan amount</vt:lpstr>
      <vt:lpstr>Retail borrowers’ average outstanding loan amount</vt:lpstr>
      <vt:lpstr>Retail Lending Market Review</vt:lpstr>
      <vt:lpstr>Retail Lending Market Review</vt:lpstr>
      <vt:lpstr>Summary</vt:lpstr>
      <vt:lpstr>Retail Lending Market Review</vt:lpstr>
      <vt:lpstr>PowerPoint Presentation</vt:lpstr>
      <vt:lpstr>PowerPoint Presentation</vt:lpstr>
      <vt:lpstr>DTI and borrower default relationship research</vt:lpstr>
      <vt:lpstr>Research Methodology</vt:lpstr>
      <vt:lpstr>Research Methodology</vt:lpstr>
      <vt:lpstr>Research Results</vt:lpstr>
      <vt:lpstr>Research Results</vt:lpstr>
      <vt:lpstr>Research Results</vt:lpstr>
      <vt:lpstr>Research Results</vt:lpstr>
      <vt:lpstr>Appendix №1 EuroStat Recommendations on the Use of Annual Household DTI</vt:lpstr>
      <vt:lpstr>Thank you for your time and attention!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Home</dc:creator>
  <cp:lastModifiedBy>Emma</cp:lastModifiedBy>
  <cp:revision>389</cp:revision>
  <cp:lastPrinted>2014-04-08T06:50:39Z</cp:lastPrinted>
  <dcterms:created xsi:type="dcterms:W3CDTF">2012-12-23T12:23:31Z</dcterms:created>
  <dcterms:modified xsi:type="dcterms:W3CDTF">2014-04-24T11:56:57Z</dcterms:modified>
</cp:coreProperties>
</file>