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98" r:id="rId1"/>
  </p:sldMasterIdLst>
  <p:notesMasterIdLst>
    <p:notesMasterId r:id="rId12"/>
  </p:notesMasterIdLst>
  <p:sldIdLst>
    <p:sldId id="399" r:id="rId2"/>
    <p:sldId id="400" r:id="rId3"/>
    <p:sldId id="408" r:id="rId4"/>
    <p:sldId id="401" r:id="rId5"/>
    <p:sldId id="402" r:id="rId6"/>
    <p:sldId id="403" r:id="rId7"/>
    <p:sldId id="404" r:id="rId8"/>
    <p:sldId id="405" r:id="rId9"/>
    <p:sldId id="406" r:id="rId10"/>
    <p:sldId id="407" r:id="rId11"/>
  </p:sldIdLst>
  <p:sldSz cx="1219835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50C0"/>
    <a:srgbClr val="646464"/>
    <a:srgbClr val="81B1E5"/>
    <a:srgbClr val="C70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89038" autoAdjust="0"/>
  </p:normalViewPr>
  <p:slideViewPr>
    <p:cSldViewPr snapToGrid="0" snapToObjects="1">
      <p:cViewPr>
        <p:scale>
          <a:sx n="70" d="100"/>
          <a:sy n="70" d="100"/>
        </p:scale>
        <p:origin x="96" y="-3024"/>
      </p:cViewPr>
      <p:guideLst>
        <p:guide orient="horz" pos="2160"/>
        <p:guide pos="3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5" d="100"/>
        <a:sy n="11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194B8-2BD1-334F-BF1D-FB0CFB27AE8F}" type="datetimeFigureOut">
              <a:rPr lang="en-US" smtClean="0"/>
              <a:pPr/>
              <a:t>2/20/2014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 smtClean="0"/>
              <a:t>Click to edit Master text styles</a:t>
            </a:r>
          </a:p>
          <a:p>
            <a:pPr lvl="1"/>
            <a:r>
              <a:rPr lang="is-IS" smtClean="0"/>
              <a:t>Second level</a:t>
            </a:r>
          </a:p>
          <a:p>
            <a:pPr lvl="2"/>
            <a:r>
              <a:rPr lang="is-IS" smtClean="0"/>
              <a:t>Third level</a:t>
            </a:r>
          </a:p>
          <a:p>
            <a:pPr lvl="3"/>
            <a:r>
              <a:rPr lang="is-IS" smtClean="0"/>
              <a:t>Fourth level</a:t>
            </a:r>
          </a:p>
          <a:p>
            <a:pPr lvl="4"/>
            <a:r>
              <a:rPr lang="is-I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8D939-807C-154D-AD4C-C5ED23DBA0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006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íð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5312" y="2870869"/>
            <a:ext cx="6840000" cy="1470025"/>
          </a:xfrm>
        </p:spPr>
        <p:txBody>
          <a:bodyPr anchor="b">
            <a:normAutofit/>
          </a:bodyPr>
          <a:lstStyle>
            <a:lvl1pPr>
              <a:defRPr sz="3200" b="0" i="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r>
              <a:rPr lang="is-I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5312" y="4378214"/>
            <a:ext cx="6840000" cy="396986"/>
          </a:xfr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135312" y="4978400"/>
            <a:ext cx="6840000" cy="0"/>
          </a:xfrm>
          <a:prstGeom prst="line">
            <a:avLst/>
          </a:prstGeom>
          <a:ln w="12700" cmpd="sng">
            <a:solidFill>
              <a:srgbClr val="32323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35563" y="5065476"/>
            <a:ext cx="6839749" cy="624124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is-I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2819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5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5312" y="2870869"/>
            <a:ext cx="6840000" cy="1470025"/>
          </a:xfrm>
        </p:spPr>
        <p:txBody>
          <a:bodyPr anchor="b">
            <a:normAutofit/>
          </a:bodyPr>
          <a:lstStyle>
            <a:lvl1pPr>
              <a:defRPr sz="3200" b="0" i="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r>
              <a:rPr lang="is-I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5312" y="4378214"/>
            <a:ext cx="6840000" cy="396986"/>
          </a:xfr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135312" y="4978400"/>
            <a:ext cx="6840000" cy="0"/>
          </a:xfrm>
          <a:prstGeom prst="line">
            <a:avLst/>
          </a:prstGeom>
          <a:ln w="12700" cmpd="sng">
            <a:solidFill>
              <a:srgbClr val="32323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35563" y="5065476"/>
            <a:ext cx="6839749" cy="624124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is-I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031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llikafl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012" y="3889375"/>
            <a:ext cx="6120000" cy="1470025"/>
          </a:xfrm>
        </p:spPr>
        <p:txBody>
          <a:bodyPr anchor="b">
            <a:normAutofit/>
          </a:bodyPr>
          <a:lstStyle>
            <a:lvl1pPr>
              <a:defRPr sz="3000" b="0" i="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r>
              <a:rPr lang="is-I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12" y="5511020"/>
            <a:ext cx="6120000" cy="396986"/>
          </a:xfr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76013" y="5437424"/>
            <a:ext cx="6119999" cy="0"/>
          </a:xfrm>
          <a:prstGeom prst="line">
            <a:avLst/>
          </a:prstGeom>
          <a:ln w="12700" cmpd="sng">
            <a:solidFill>
              <a:srgbClr val="32323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18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enjulegur bakgrunn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308295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eir dálk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18" y="295286"/>
            <a:ext cx="9961200" cy="974618"/>
          </a:xfrm>
        </p:spPr>
        <p:txBody>
          <a:bodyPr/>
          <a:lstStyle/>
          <a:p>
            <a:r>
              <a:rPr lang="is-I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4000" y="1728000"/>
            <a:ext cx="4656223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425101" y="1728000"/>
            <a:ext cx="4656223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50984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anburd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18" y="295286"/>
            <a:ext cx="9961200" cy="974618"/>
          </a:xfrm>
        </p:spPr>
        <p:txBody>
          <a:bodyPr/>
          <a:lstStyle/>
          <a:p>
            <a:r>
              <a:rPr lang="is-I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418" y="2172500"/>
            <a:ext cx="46800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6398418" y="2172500"/>
            <a:ext cx="46800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1119418" y="1370749"/>
            <a:ext cx="4679999" cy="639762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2000" b="1" u="none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119418" y="2070900"/>
            <a:ext cx="4680000" cy="0"/>
          </a:xfrm>
          <a:prstGeom prst="line">
            <a:avLst/>
          </a:prstGeom>
          <a:ln w="3175" cmpd="sng">
            <a:solidFill>
              <a:schemeClr val="bg2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/>
          <p:cNvSpPr>
            <a:spLocks noGrp="1"/>
          </p:cNvSpPr>
          <p:nvPr>
            <p:ph type="body" idx="12"/>
          </p:nvPr>
        </p:nvSpPr>
        <p:spPr>
          <a:xfrm>
            <a:off x="6398418" y="1370749"/>
            <a:ext cx="4679999" cy="639762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2000" b="1" u="none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98418" y="2070900"/>
            <a:ext cx="4680000" cy="0"/>
          </a:xfrm>
          <a:prstGeom prst="line">
            <a:avLst/>
          </a:prstGeom>
          <a:ln w="3175" cmpd="sng">
            <a:solidFill>
              <a:schemeClr val="bg2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29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óm slæ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496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73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ár kas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953000" cy="685050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1221" y="295286"/>
            <a:ext cx="5652000" cy="974618"/>
          </a:xfrm>
        </p:spPr>
        <p:txBody>
          <a:bodyPr/>
          <a:lstStyle/>
          <a:p>
            <a:r>
              <a:rPr lang="is-I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6937" y="1727999"/>
            <a:ext cx="5652000" cy="4342601"/>
          </a:xfrm>
        </p:spPr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53000" y="787899"/>
            <a:ext cx="838200" cy="571500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 flipH="1">
            <a:off x="6071223" y="1378449"/>
            <a:ext cx="5652000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02800" y="6163649"/>
            <a:ext cx="2095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9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ár kas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953000" cy="685050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903" y="1024291"/>
            <a:ext cx="4117195" cy="97461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is-I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00" y="2457005"/>
            <a:ext cx="4212000" cy="4032696"/>
          </a:xfrm>
        </p:spPr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370500" y="2107454"/>
            <a:ext cx="4212000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02800" y="6163649"/>
            <a:ext cx="2095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7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H="1">
            <a:off x="1118224" y="1378449"/>
            <a:ext cx="9961904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8221" y="295286"/>
            <a:ext cx="9961906" cy="974618"/>
          </a:xfrm>
          <a:prstGeom prst="rect">
            <a:avLst/>
          </a:prstGeom>
        </p:spPr>
        <p:txBody>
          <a:bodyPr vert="horz" lIns="0" tIns="45720" rIns="91440" bIns="0" rtlCol="0" anchor="b">
            <a:normAutofit/>
          </a:bodyPr>
          <a:lstStyle/>
          <a:p>
            <a:r>
              <a:rPr lang="is-I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3937" y="1728000"/>
            <a:ext cx="9961906" cy="47594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  <a:p>
            <a:pPr lvl="5"/>
            <a:r>
              <a:rPr lang="is-IS"/>
              <a:t>Sixth level</a:t>
            </a:r>
          </a:p>
          <a:p>
            <a:pPr lvl="6"/>
            <a:r>
              <a:rPr lang="is-IS"/>
              <a:t>Seventh level</a:t>
            </a:r>
          </a:p>
          <a:p>
            <a:pPr lvl="7"/>
            <a:r>
              <a:rPr lang="en-US"/>
              <a:t>Eighth</a:t>
            </a:r>
            <a:r>
              <a:rPr lang="is-IS"/>
              <a:t> level</a:t>
            </a:r>
          </a:p>
          <a:p>
            <a:pPr lvl="8"/>
            <a:r>
              <a:rPr lang="en-US"/>
              <a:t>Ninth</a:t>
            </a:r>
            <a:r>
              <a:rPr lang="is-IS"/>
              <a:t> level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118224" y="1378449"/>
            <a:ext cx="9961904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1118223" y="1378449"/>
            <a:ext cx="9961904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787899"/>
            <a:ext cx="838200" cy="57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02800" y="6163649"/>
            <a:ext cx="2095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3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13" r:id="rId2"/>
    <p:sldLayoutId id="2147483700" r:id="rId3"/>
    <p:sldLayoutId id="2147483702" r:id="rId4"/>
    <p:sldLayoutId id="2147483709" r:id="rId5"/>
    <p:sldLayoutId id="2147483706" r:id="rId6"/>
    <p:sldLayoutId id="2147483707" r:id="rId7"/>
    <p:sldLayoutId id="2147483711" r:id="rId8"/>
    <p:sldLayoutId id="2147483712" r:id="rId9"/>
    <p:sldLayoutId id="2147483714" r:id="rId10"/>
    <p:sldLayoutId id="214748371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 spc="-9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800"/>
        </a:spcBef>
        <a:spcAft>
          <a:spcPts val="500"/>
        </a:spcAft>
        <a:buFontTx/>
        <a:buNone/>
        <a:defRPr sz="2000" b="0" i="0" kern="1200" spc="-40">
          <a:solidFill>
            <a:schemeClr val="tx2"/>
          </a:solidFill>
          <a:latin typeface="Calibri"/>
          <a:ea typeface="+mn-ea"/>
          <a:cs typeface="Calibri"/>
        </a:defRPr>
      </a:lvl1pPr>
      <a:lvl2pPr marL="361950" indent="-185738" algn="l" defTabSz="4572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1"/>
        </a:buClr>
        <a:buSzPct val="90000"/>
        <a:buFont typeface="Arial"/>
        <a:buChar char="•"/>
        <a:defRPr sz="1800" kern="1200" spc="-40">
          <a:solidFill>
            <a:schemeClr val="tx2"/>
          </a:solidFill>
          <a:latin typeface="+mn-lt"/>
          <a:ea typeface="+mn-ea"/>
          <a:cs typeface="+mn-cs"/>
        </a:defRPr>
      </a:lvl2pPr>
      <a:lvl3pPr marL="536575" indent="-174625" algn="l" defTabSz="4572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Lucida Grande"/>
        <a:buChar char="-"/>
        <a:defRPr sz="1600" kern="1200" spc="-40">
          <a:solidFill>
            <a:schemeClr val="tx2"/>
          </a:solidFill>
          <a:latin typeface="+mn-lt"/>
          <a:ea typeface="+mn-ea"/>
          <a:cs typeface="+mn-cs"/>
        </a:defRPr>
      </a:lvl3pPr>
      <a:lvl4pPr marL="712788" indent="-176213" algn="l" defTabSz="4572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SzPct val="80000"/>
        <a:buFont typeface="Arial"/>
        <a:buChar char="•"/>
        <a:defRPr sz="1600" kern="1200" spc="-4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457200" rtl="0" eaLnBrk="1" latinLnBrk="0" hangingPunct="1">
        <a:lnSpc>
          <a:spcPct val="80000"/>
        </a:lnSpc>
        <a:spcBef>
          <a:spcPts val="1500"/>
        </a:spcBef>
        <a:spcAft>
          <a:spcPts val="300"/>
        </a:spcAft>
        <a:buFontTx/>
        <a:buNone/>
        <a:defRPr sz="2000" b="1" kern="1200" spc="-40">
          <a:solidFill>
            <a:schemeClr val="tx2"/>
          </a:solidFill>
          <a:latin typeface="+mn-lt"/>
          <a:ea typeface="+mn-ea"/>
          <a:cs typeface="+mn-cs"/>
        </a:defRPr>
      </a:lvl5pPr>
      <a:lvl6pPr marL="234000" indent="-234000" algn="l" defTabSz="457200" rtl="0" eaLnBrk="1" latinLnBrk="0" hangingPunct="1">
        <a:lnSpc>
          <a:spcPct val="90000"/>
        </a:lnSpc>
        <a:spcBef>
          <a:spcPts val="800"/>
        </a:spcBef>
        <a:spcAft>
          <a:spcPts val="500"/>
        </a:spcAft>
        <a:buClr>
          <a:schemeClr val="tx2"/>
        </a:buClr>
        <a:buFont typeface="Arial"/>
        <a:buChar char="•"/>
        <a:defRPr sz="2000" b="0" i="0" kern="1200" spc="-40">
          <a:solidFill>
            <a:schemeClr val="tx2"/>
          </a:solidFill>
          <a:latin typeface="Calibri"/>
          <a:ea typeface="+mn-ea"/>
          <a:cs typeface="Calibri"/>
        </a:defRPr>
      </a:lvl6pPr>
      <a:lvl7pPr marL="0" indent="0" algn="l" defTabSz="457200" rtl="0" eaLnBrk="1" latinLnBrk="0" hangingPunct="1">
        <a:lnSpc>
          <a:spcPct val="90000"/>
        </a:lnSpc>
        <a:spcBef>
          <a:spcPts val="800"/>
        </a:spcBef>
        <a:spcAft>
          <a:spcPts val="500"/>
        </a:spcAft>
        <a:buFont typeface="Arial"/>
        <a:buNone/>
        <a:defRPr sz="2000" b="0" i="0" kern="1200" spc="-40" baseline="0">
          <a:solidFill>
            <a:schemeClr val="tx2"/>
          </a:solidFill>
          <a:latin typeface="Calibri"/>
          <a:ea typeface="+mn-ea"/>
          <a:cs typeface="Calibri"/>
        </a:defRPr>
      </a:lvl7pPr>
      <a:lvl8pPr marL="0" indent="0" algn="l" defTabSz="457200" rtl="0" eaLnBrk="1" latinLnBrk="0" hangingPunct="1">
        <a:lnSpc>
          <a:spcPct val="90000"/>
        </a:lnSpc>
        <a:spcBef>
          <a:spcPts val="800"/>
        </a:spcBef>
        <a:spcAft>
          <a:spcPts val="500"/>
        </a:spcAft>
        <a:buFont typeface="Arial"/>
        <a:buNone/>
        <a:defRPr sz="2000" b="0" i="0" kern="1200" spc="-40" baseline="0">
          <a:solidFill>
            <a:schemeClr val="tx2"/>
          </a:solidFill>
          <a:latin typeface="Calibri"/>
          <a:ea typeface="+mn-ea"/>
          <a:cs typeface="Calibri"/>
        </a:defRPr>
      </a:lvl8pPr>
      <a:lvl9pPr marL="0" indent="0" algn="l" defTabSz="457200" rtl="0" eaLnBrk="1" latinLnBrk="0" hangingPunct="1">
        <a:lnSpc>
          <a:spcPct val="90000"/>
        </a:lnSpc>
        <a:spcBef>
          <a:spcPts val="800"/>
        </a:spcBef>
        <a:spcAft>
          <a:spcPts val="500"/>
        </a:spcAft>
        <a:buFont typeface="Arial"/>
        <a:buNone/>
        <a:defRPr sz="2000" b="0" i="0" kern="1200" spc="-40" baseline="0">
          <a:solidFill>
            <a:schemeClr val="tx2"/>
          </a:solidFill>
          <a:latin typeface="Calibri"/>
          <a:ea typeface="+mn-ea"/>
          <a:cs typeface="Calibri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b="1" dirty="0" smtClean="0"/>
              <a:t>Selling is Simple!</a:t>
            </a:r>
            <a:endParaRPr lang="is-I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s-IS" dirty="0" smtClean="0"/>
              <a:t>20 February 2014</a:t>
            </a:r>
            <a:endParaRPr lang="is-IS" dirty="0"/>
          </a:p>
        </p:txBody>
      </p:sp>
      <p:sp>
        <p:nvSpPr>
          <p:cNvPr id="2" name="TextBox 1"/>
          <p:cNvSpPr txBox="1"/>
          <p:nvPr/>
        </p:nvSpPr>
        <p:spPr>
          <a:xfrm>
            <a:off x="5135563" y="4340894"/>
            <a:ext cx="405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Alex Lazarov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81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Thank You! Any questions please? </a:t>
            </a:r>
            <a:endParaRPr lang="is-IS" sz="3600" b="1" dirty="0"/>
          </a:p>
        </p:txBody>
      </p:sp>
      <p:pic>
        <p:nvPicPr>
          <p:cNvPr id="4115" name="Picture 1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21" y="1461432"/>
            <a:ext cx="9272413" cy="523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84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Some key principles and practices...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sz="3200" b="1" dirty="0" smtClean="0"/>
          </a:p>
          <a:p>
            <a:pPr lvl="0"/>
            <a:r>
              <a:rPr lang="en-US" sz="3200" b="1" dirty="0" smtClean="0"/>
              <a:t>… which transform Selling from stressful tasks </a:t>
            </a:r>
            <a:r>
              <a:rPr lang="en-US" sz="3200" b="1" dirty="0"/>
              <a:t>into rewarding </a:t>
            </a:r>
            <a:r>
              <a:rPr lang="en-US" sz="3200" b="1" dirty="0" smtClean="0"/>
              <a:t>and enjoyable times.</a:t>
            </a:r>
          </a:p>
        </p:txBody>
      </p:sp>
    </p:spTree>
    <p:extLst>
      <p:ext uri="{BB962C8B-B14F-4D97-AF65-F5344CB8AC3E}">
        <p14:creationId xmlns:p14="http://schemas.microsoft.com/office/powerpoint/2010/main" val="60209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The first impressions...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Dress appropriately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Take immediate Control – smile, firm handshake, speak clearly, don’t mumble your name, remember their name.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Statement of Intent – tell them openly why you are there and what you expect to achieve.</a:t>
            </a:r>
            <a:endParaRPr lang="en-US" sz="32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Sustain energy </a:t>
            </a:r>
            <a:r>
              <a:rPr lang="en-US" sz="3200" b="1" dirty="0"/>
              <a:t>and </a:t>
            </a:r>
            <a:r>
              <a:rPr lang="en-US" sz="3200" b="1" dirty="0" smtClean="0"/>
              <a:t>enthusiasm throughout.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6462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Warmup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Before they buy your stuff they need to “buy” you.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It takes 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Show them that you like them. Show interest in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Find common ground.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Make them like you.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Let them talk.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lvl="0"/>
            <a:r>
              <a:rPr lang="en-US" sz="3200" b="1" dirty="0" smtClean="0"/>
              <a:t>The deal is often won or lost in this stage!</a:t>
            </a:r>
          </a:p>
        </p:txBody>
      </p:sp>
    </p:spTree>
    <p:extLst>
      <p:ext uri="{BB962C8B-B14F-4D97-AF65-F5344CB8AC3E}">
        <p14:creationId xmlns:p14="http://schemas.microsoft.com/office/powerpoint/2010/main" val="311285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Keep It Simple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Know your audience and pitch at their level.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Sell the benefits, not the features.</a:t>
            </a:r>
          </a:p>
          <a:p>
            <a:pPr lvl="0"/>
            <a:endParaRPr lang="en-US" sz="3200" b="1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The more complex the solution and techy the presentation, the more they would need to think…</a:t>
            </a:r>
          </a:p>
          <a:p>
            <a:r>
              <a:rPr lang="en-US" sz="3200" b="1" i="1" dirty="0" smtClean="0"/>
              <a:t>		“</a:t>
            </a:r>
            <a:r>
              <a:rPr lang="en-US" sz="3200" b="1" i="1" dirty="0"/>
              <a:t>Confuse them and you lose them</a:t>
            </a:r>
            <a:r>
              <a:rPr lang="en-US" sz="3200" b="1" i="1" dirty="0" smtClean="0"/>
              <a:t>”</a:t>
            </a:r>
            <a:endParaRPr lang="en-US" sz="3200" b="1" i="1" dirty="0"/>
          </a:p>
          <a:p>
            <a:pPr lvl="1" indent="0">
              <a:buNone/>
            </a:pPr>
            <a:r>
              <a:rPr lang="en-US" sz="3000" b="1" dirty="0" smtClean="0"/>
              <a:t>…instead, position it as a best-demonstrated practice and us as the experts who can make it happen for them.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9129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en-US" sz="3600" b="1" dirty="0"/>
              <a:t>The power of Comparisons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Before </a:t>
            </a:r>
            <a:r>
              <a:rPr lang="en-US" sz="3200" dirty="0" smtClean="0"/>
              <a:t>(Current environment)   </a:t>
            </a:r>
            <a:r>
              <a:rPr lang="en-US" sz="3200" b="1" dirty="0" smtClean="0"/>
              <a:t>vs.   After </a:t>
            </a:r>
            <a:r>
              <a:rPr lang="en-US" sz="3200" dirty="0" smtClean="0"/>
              <a:t>(using our Solution)</a:t>
            </a:r>
            <a:r>
              <a:rPr lang="en-US" sz="3200" b="1" dirty="0" smtClean="0"/>
              <a:t>: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Show that you know their needs, challenges and goals.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Our Solution   vs.   Newer Versions or VAPs:</a:t>
            </a:r>
            <a:endParaRPr lang="en-US" sz="3200" b="1" dirty="0"/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Demonstrate the additional immediate benefits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Other providers   vs.   Creditinfo: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Cover it from all angles – financial, scope, support, training, roadmap, SLAs, KPIs, any additional benefits. .. </a:t>
            </a:r>
          </a:p>
          <a:p>
            <a:endParaRPr lang="en-US" sz="3000" b="1" dirty="0"/>
          </a:p>
          <a:p>
            <a:r>
              <a:rPr lang="en-US" sz="3000" b="1" dirty="0" smtClean="0"/>
              <a:t>Make a compelling case, but do not “oversell” – they can interpret the comparison for themselves… </a:t>
            </a:r>
          </a:p>
          <a:p>
            <a:pPr marL="704850" lvl="1" indent="-342900">
              <a:buFont typeface="Arial" panose="020B0604020202020204" pitchFamily="34" charset="0"/>
              <a:buChar char="•"/>
            </a:pPr>
            <a:endParaRPr lang="en-US" sz="3000" b="1" dirty="0" smtClean="0"/>
          </a:p>
        </p:txBody>
      </p:sp>
    </p:spTree>
    <p:extLst>
      <p:ext uri="{BB962C8B-B14F-4D97-AF65-F5344CB8AC3E}">
        <p14:creationId xmlns:p14="http://schemas.microsoft.com/office/powerpoint/2010/main" val="343084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en-US" sz="3600" b="1" dirty="0" smtClean="0"/>
              <a:t>Choice   vs.   Decision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People love making choices, but are afraid of taking decisions.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Turn the decision process into a simple choice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Use comparisons (see previous slide) to help them logically justify their choice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Along with the benefits of using our Solutions, outline the downsides of NOT acquiring them.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Now   vs.  Later  </a:t>
            </a:r>
            <a:r>
              <a:rPr lang="en-US" sz="2800" dirty="0" smtClean="0"/>
              <a:t>(it’s not a question of “If?”, but “When?”)</a:t>
            </a:r>
          </a:p>
        </p:txBody>
      </p:sp>
    </p:spTree>
    <p:extLst>
      <p:ext uri="{BB962C8B-B14F-4D97-AF65-F5344CB8AC3E}">
        <p14:creationId xmlns:p14="http://schemas.microsoft.com/office/powerpoint/2010/main" val="343084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 smtClean="0"/>
              <a:t>What’s in it for me? (WIIFM)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/>
              <a:t>We are all human </a:t>
            </a:r>
            <a:r>
              <a:rPr lang="en-US" sz="3200" dirty="0" smtClean="0"/>
              <a:t>- </a:t>
            </a:r>
            <a:r>
              <a:rPr lang="en-US" sz="3200" b="1" dirty="0"/>
              <a:t>f</a:t>
            </a:r>
            <a:r>
              <a:rPr lang="en-US" sz="3200" b="1" dirty="0" smtClean="0"/>
              <a:t>ind their Motivation!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323232"/>
                </a:solidFill>
              </a:rPr>
              <a:t>Typical ones: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323232"/>
                </a:solidFill>
              </a:rPr>
              <a:t>Hitting the budget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323232"/>
                </a:solidFill>
              </a:rPr>
              <a:t>Getting  </a:t>
            </a:r>
            <a:r>
              <a:rPr lang="en-US" sz="3000" dirty="0">
                <a:solidFill>
                  <a:srgbClr val="323232"/>
                </a:solidFill>
              </a:rPr>
              <a:t>promoted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323232"/>
                </a:solidFill>
              </a:rPr>
              <a:t>Making their life easy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323232"/>
                </a:solidFill>
              </a:rPr>
              <a:t>Passion for winning</a:t>
            </a:r>
          </a:p>
          <a:p>
            <a:pPr marL="879475" lvl="2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rgbClr val="323232"/>
                </a:solidFill>
              </a:rPr>
              <a:t>Fear of losing</a:t>
            </a:r>
            <a:endParaRPr lang="en-US" sz="3000" dirty="0">
              <a:solidFill>
                <a:srgbClr val="32323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Describe how by acquiring our products and services they will be better off personally.</a:t>
            </a:r>
          </a:p>
        </p:txBody>
      </p:sp>
    </p:spTree>
    <p:extLst>
      <p:ext uri="{BB962C8B-B14F-4D97-AF65-F5344CB8AC3E}">
        <p14:creationId xmlns:p14="http://schemas.microsoft.com/office/powerpoint/2010/main" val="343084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/>
              <a:t>Making the Sale</a:t>
            </a:r>
            <a:endParaRPr lang="is-I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b="1" dirty="0" smtClean="0"/>
              <a:t>Before making an Offer of starting price discussions:</a:t>
            </a:r>
          </a:p>
          <a:p>
            <a:pPr marL="876300" lvl="1" indent="-514350">
              <a:buFont typeface="+mj-lt"/>
              <a:buAutoNum type="arabicPeriod"/>
            </a:pPr>
            <a:r>
              <a:rPr lang="en-US" sz="2400" dirty="0" smtClean="0"/>
              <a:t>Confirm that they </a:t>
            </a:r>
            <a:r>
              <a:rPr lang="en-US" sz="2400" i="1" dirty="0" smtClean="0"/>
              <a:t>understood </a:t>
            </a:r>
            <a:r>
              <a:rPr lang="en-US" sz="2400" dirty="0" smtClean="0"/>
              <a:t>the Solution (Q&amp;A), including how they can </a:t>
            </a:r>
            <a:r>
              <a:rPr lang="en-US" sz="2400" i="1" dirty="0" smtClean="0"/>
              <a:t>use</a:t>
            </a:r>
            <a:r>
              <a:rPr lang="en-US" sz="2400" dirty="0" smtClean="0"/>
              <a:t> it and benefit from it.</a:t>
            </a:r>
          </a:p>
          <a:p>
            <a:pPr marL="876300" lvl="1" indent="-514350">
              <a:buFont typeface="+mj-lt"/>
              <a:buAutoNum type="arabicPeriod"/>
            </a:pPr>
            <a:r>
              <a:rPr lang="en-US" sz="2400" dirty="0" smtClean="0"/>
              <a:t>Ensure there is nothing they don’t </a:t>
            </a:r>
            <a:r>
              <a:rPr lang="en-US" sz="2400" i="1" dirty="0" smtClean="0"/>
              <a:t>like </a:t>
            </a:r>
            <a:r>
              <a:rPr lang="en-US" sz="2400" dirty="0" smtClean="0"/>
              <a:t>about it. </a:t>
            </a:r>
          </a:p>
          <a:p>
            <a:pPr marL="876300" lvl="1" indent="-514350">
              <a:buFont typeface="+mj-lt"/>
              <a:buAutoNum type="arabicPeriod"/>
            </a:pPr>
            <a:r>
              <a:rPr lang="en-US" sz="2400" dirty="0" smtClean="0"/>
              <a:t>Agree on principle that should the Offer be </a:t>
            </a:r>
            <a:r>
              <a:rPr lang="en-US" sz="2400" i="1" dirty="0" smtClean="0"/>
              <a:t>affordable </a:t>
            </a:r>
            <a:r>
              <a:rPr lang="en-US" sz="2400" dirty="0" smtClean="0"/>
              <a:t>they are ready to place an order.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b="1" dirty="0" smtClean="0"/>
              <a:t>Make the offer right there and then (“</a:t>
            </a:r>
            <a:r>
              <a:rPr lang="en-GB" sz="3000" b="1" dirty="0" smtClean="0"/>
              <a:t>Strike </a:t>
            </a:r>
            <a:r>
              <a:rPr lang="en-GB" sz="3000" b="1" dirty="0"/>
              <a:t>while the iron is </a:t>
            </a:r>
            <a:r>
              <a:rPr lang="en-GB" sz="3000" b="1" dirty="0" smtClean="0"/>
              <a:t>hot”) – </a:t>
            </a:r>
            <a:r>
              <a:rPr lang="en-GB" sz="2600" dirty="0" smtClean="0"/>
              <a:t>always have a pricing list, Letter of Intent and Order Form at hand.</a:t>
            </a:r>
            <a:endParaRPr lang="en-GB" sz="3000" dirty="0" smtClean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b="1" dirty="0" smtClean="0"/>
              <a:t>“Assume the Sale” and ask for immediate action.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3000" b="1" dirty="0" smtClean="0"/>
              <a:t>Be prepared to provide incentives for commitment today </a:t>
            </a:r>
            <a:r>
              <a:rPr lang="en-GB" sz="2600" dirty="0" smtClean="0"/>
              <a:t>(discounts, freebies, preferential terms, etc.)  </a:t>
            </a:r>
            <a:endParaRPr lang="en-US" sz="26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43084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editinfo template">
  <a:themeElements>
    <a:clrScheme name="Creditinfo Colors">
      <a:dk1>
        <a:srgbClr val="000000"/>
      </a:dk1>
      <a:lt1>
        <a:sysClr val="window" lastClr="FFFFFF"/>
      </a:lt1>
      <a:dk2>
        <a:srgbClr val="323232"/>
      </a:dk2>
      <a:lt2>
        <a:srgbClr val="B1B1B1"/>
      </a:lt2>
      <a:accent1>
        <a:srgbClr val="C70F11"/>
      </a:accent1>
      <a:accent2>
        <a:srgbClr val="951215"/>
      </a:accent2>
      <a:accent3>
        <a:srgbClr val="8F8B27"/>
      </a:accent3>
      <a:accent4>
        <a:srgbClr val="A94E00"/>
      </a:accent4>
      <a:accent5>
        <a:srgbClr val="63313F"/>
      </a:accent5>
      <a:accent6>
        <a:srgbClr val="008275"/>
      </a:accent6>
      <a:hlink>
        <a:srgbClr val="81B1E5"/>
      </a:hlink>
      <a:folHlink>
        <a:srgbClr val="9D50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60000"/>
            <a:lumOff val="40000"/>
          </a:schemeClr>
        </a:solidFill>
        <a:ln w="6350" cmpd="sng">
          <a:solidFill>
            <a:schemeClr val="bg2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prstDash val="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600">
            <a:solidFill>
              <a:srgbClr val="646464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Siminn_Snidmat_2013.thmx</Template>
  <TotalTime>24773</TotalTime>
  <Words>513</Words>
  <Application>Microsoft Office PowerPoint</Application>
  <PresentationFormat>Custom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Creditinfo template</vt:lpstr>
      <vt:lpstr>Selling is Simple!</vt:lpstr>
      <vt:lpstr>Some key principles and practices...</vt:lpstr>
      <vt:lpstr>The first impressions...</vt:lpstr>
      <vt:lpstr>Warmup</vt:lpstr>
      <vt:lpstr>Keep It Simple</vt:lpstr>
      <vt:lpstr>The power of Comparisons</vt:lpstr>
      <vt:lpstr>Choice   vs.   Decision</vt:lpstr>
      <vt:lpstr>What’s in it for me? (WIIFM)</vt:lpstr>
      <vt:lpstr>Making the Sale</vt:lpstr>
      <vt:lpstr>Thank You! Any questions please? </vt:lpstr>
    </vt:vector>
  </TitlesOfParts>
  <Company>Síminn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Ágústa S. Guðjónsdóttir</dc:creator>
  <cp:lastModifiedBy>Lazarov, Alexander</cp:lastModifiedBy>
  <cp:revision>364</cp:revision>
  <dcterms:created xsi:type="dcterms:W3CDTF">2012-10-02T12:56:08Z</dcterms:created>
  <dcterms:modified xsi:type="dcterms:W3CDTF">2014-02-20T12:33:40Z</dcterms:modified>
</cp:coreProperties>
</file>