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sldIdLst>
    <p:sldId id="256" r:id="rId2"/>
    <p:sldId id="272" r:id="rId3"/>
    <p:sldId id="292" r:id="rId4"/>
    <p:sldId id="293" r:id="rId5"/>
    <p:sldId id="287" r:id="rId6"/>
    <p:sldId id="294" r:id="rId7"/>
    <p:sldId id="286" r:id="rId8"/>
    <p:sldId id="296" r:id="rId9"/>
    <p:sldId id="274" r:id="rId10"/>
    <p:sldId id="276" r:id="rId11"/>
    <p:sldId id="285" r:id="rId12"/>
    <p:sldId id="282" r:id="rId13"/>
    <p:sldId id="297" r:id="rId14"/>
    <p:sldId id="284" r:id="rId15"/>
    <p:sldId id="278" r:id="rId16"/>
    <p:sldId id="288" r:id="rId17"/>
    <p:sldId id="316" r:id="rId18"/>
    <p:sldId id="298" r:id="rId19"/>
    <p:sldId id="300" r:id="rId20"/>
    <p:sldId id="303" r:id="rId21"/>
    <p:sldId id="304" r:id="rId22"/>
    <p:sldId id="305" r:id="rId23"/>
    <p:sldId id="306" r:id="rId24"/>
    <p:sldId id="307" r:id="rId25"/>
    <p:sldId id="308" r:id="rId26"/>
    <p:sldId id="279" r:id="rId27"/>
    <p:sldId id="289" r:id="rId28"/>
    <p:sldId id="312" r:id="rId29"/>
    <p:sldId id="309" r:id="rId30"/>
    <p:sldId id="313" r:id="rId31"/>
    <p:sldId id="314" r:id="rId32"/>
    <p:sldId id="310" r:id="rId33"/>
    <p:sldId id="311" r:id="rId34"/>
    <p:sldId id="280" r:id="rId35"/>
    <p:sldId id="290" r:id="rId36"/>
    <p:sldId id="281" r:id="rId37"/>
    <p:sldId id="291" r:id="rId38"/>
    <p:sldId id="315" r:id="rId39"/>
  </p:sldIdLst>
  <p:sldSz cx="12198350" cy="6858000"/>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08" y="-108"/>
      </p:cViewPr>
      <p:guideLst>
        <p:guide orient="horz" pos="2160"/>
        <p:guide pos="3842"/>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97313" y="0"/>
            <a:ext cx="2982912" cy="465138"/>
          </a:xfrm>
          <a:prstGeom prst="rect">
            <a:avLst/>
          </a:prstGeom>
        </p:spPr>
        <p:txBody>
          <a:bodyPr vert="horz" lIns="91440" tIns="45720" rIns="91440" bIns="45720" rtlCol="0"/>
          <a:lstStyle>
            <a:lvl1pPr algn="r">
              <a:defRPr sz="1200"/>
            </a:lvl1pPr>
          </a:lstStyle>
          <a:p>
            <a:fld id="{03F81F71-682C-499F-845B-278DEFF4FAE0}" type="datetimeFigureOut">
              <a:rPr lang="en-US" smtClean="0"/>
              <a:t>6/12/2014</a:t>
            </a:fld>
            <a:endParaRPr lang="en-US"/>
          </a:p>
        </p:txBody>
      </p:sp>
      <p:sp>
        <p:nvSpPr>
          <p:cNvPr id="4" name="Slide Image Placeholder 3"/>
          <p:cNvSpPr>
            <a:spLocks noGrp="1" noRot="1" noChangeAspect="1"/>
          </p:cNvSpPr>
          <p:nvPr>
            <p:ph type="sldImg" idx="2"/>
          </p:nvPr>
        </p:nvSpPr>
        <p:spPr>
          <a:xfrm>
            <a:off x="341313" y="696913"/>
            <a:ext cx="6200775"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8975" y="4416425"/>
            <a:ext cx="55054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2982913"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97313" y="8829675"/>
            <a:ext cx="2982912" cy="465138"/>
          </a:xfrm>
          <a:prstGeom prst="rect">
            <a:avLst/>
          </a:prstGeom>
        </p:spPr>
        <p:txBody>
          <a:bodyPr vert="horz" lIns="91440" tIns="45720" rIns="91440" bIns="45720" rtlCol="0" anchor="b"/>
          <a:lstStyle>
            <a:lvl1pPr algn="r">
              <a:defRPr sz="1200"/>
            </a:lvl1pPr>
          </a:lstStyle>
          <a:p>
            <a:fld id="{4D652AF0-ED92-445D-90DA-6BF1E67EE317}" type="slidenum">
              <a:rPr lang="en-US" smtClean="0"/>
              <a:t>‹#›</a:t>
            </a:fld>
            <a:endParaRPr lang="en-US"/>
          </a:p>
        </p:txBody>
      </p:sp>
    </p:spTree>
    <p:extLst>
      <p:ext uri="{BB962C8B-B14F-4D97-AF65-F5344CB8AC3E}">
        <p14:creationId xmlns:p14="http://schemas.microsoft.com/office/powerpoint/2010/main" val="2077630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9725" y="696913"/>
            <a:ext cx="6202363" cy="3486150"/>
          </a:xfrm>
        </p:spPr>
      </p:sp>
      <p:sp>
        <p:nvSpPr>
          <p:cNvPr id="3" name="Notes Placeholder 2"/>
          <p:cNvSpPr>
            <a:spLocks noGrp="1"/>
          </p:cNvSpPr>
          <p:nvPr>
            <p:ph type="body" idx="1"/>
          </p:nvPr>
        </p:nvSpPr>
        <p:spPr/>
        <p:txBody>
          <a:bodyPr/>
          <a:lstStyle/>
          <a:p>
            <a:r>
              <a:rPr lang="is-IS" dirty="0" smtClean="0"/>
              <a:t>Óþarfa glæra?</a:t>
            </a:r>
            <a:endParaRPr lang="is-IS" dirty="0"/>
          </a:p>
        </p:txBody>
      </p:sp>
      <p:sp>
        <p:nvSpPr>
          <p:cNvPr id="4" name="Slide Number Placeholder 3"/>
          <p:cNvSpPr>
            <a:spLocks noGrp="1"/>
          </p:cNvSpPr>
          <p:nvPr>
            <p:ph type="sldNum" sz="quarter" idx="10"/>
          </p:nvPr>
        </p:nvSpPr>
        <p:spPr/>
        <p:txBody>
          <a:bodyPr/>
          <a:lstStyle/>
          <a:p>
            <a:fld id="{A0DC5353-4203-D54D-A433-37C89621AC2A}" type="slidenum">
              <a:rPr lang="en-US" smtClean="0"/>
              <a:pPr/>
              <a:t>13</a:t>
            </a:fld>
            <a:endParaRPr lang="en-US"/>
          </a:p>
        </p:txBody>
      </p:sp>
    </p:spTree>
    <p:extLst>
      <p:ext uri="{BB962C8B-B14F-4D97-AF65-F5344CB8AC3E}">
        <p14:creationId xmlns:p14="http://schemas.microsoft.com/office/powerpoint/2010/main" val="14646465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652AF0-ED92-445D-90DA-6BF1E67EE317}" type="slidenum">
              <a:rPr lang="en-US" smtClean="0"/>
              <a:t>19</a:t>
            </a:fld>
            <a:endParaRPr lang="en-US"/>
          </a:p>
        </p:txBody>
      </p:sp>
    </p:spTree>
    <p:extLst>
      <p:ext uri="{BB962C8B-B14F-4D97-AF65-F5344CB8AC3E}">
        <p14:creationId xmlns:p14="http://schemas.microsoft.com/office/powerpoint/2010/main" val="18415850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s-IS" smtClean="0"/>
              <a:t>Wheter or not your bank is rejecting</a:t>
            </a:r>
            <a:r>
              <a:rPr lang="is-IS" baseline="0" smtClean="0"/>
              <a:t> these clients and accepting</a:t>
            </a:r>
            <a:endParaRPr lang="en-US" dirty="0"/>
          </a:p>
        </p:txBody>
      </p:sp>
      <p:sp>
        <p:nvSpPr>
          <p:cNvPr id="4" name="Slide Number Placeholder 3"/>
          <p:cNvSpPr>
            <a:spLocks noGrp="1"/>
          </p:cNvSpPr>
          <p:nvPr>
            <p:ph type="sldNum" sz="quarter" idx="10"/>
          </p:nvPr>
        </p:nvSpPr>
        <p:spPr/>
        <p:txBody>
          <a:bodyPr/>
          <a:lstStyle/>
          <a:p>
            <a:fld id="{3478D939-807C-154D-AD4C-C5ED23DBA09F}" type="slidenum">
              <a:rPr lang="en-US" smtClean="0"/>
              <a:t>23</a:t>
            </a:fld>
            <a:endParaRPr lang="en-US"/>
          </a:p>
        </p:txBody>
      </p:sp>
    </p:spTree>
    <p:extLst>
      <p:ext uri="{BB962C8B-B14F-4D97-AF65-F5344CB8AC3E}">
        <p14:creationId xmlns:p14="http://schemas.microsoft.com/office/powerpoint/2010/main" val="13545796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Consider this</a:t>
            </a:r>
            <a:r>
              <a:rPr lang="en-US" baseline="0" dirty="0" smtClean="0"/>
              <a:t> real life example taken from </a:t>
            </a:r>
            <a:r>
              <a:rPr lang="en-US" baseline="0" dirty="0" err="1" smtClean="0"/>
              <a:t>Cb</a:t>
            </a:r>
            <a:r>
              <a:rPr lang="en-US" baseline="0" dirty="0" smtClean="0"/>
              <a:t> database…</a:t>
            </a:r>
            <a:endParaRPr lang="en-US" dirty="0" smtClean="0"/>
          </a:p>
          <a:p>
            <a:r>
              <a:rPr lang="en-US" dirty="0" smtClean="0"/>
              <a:t>CB info is utilized by a competitor, which leads to rejection</a:t>
            </a:r>
            <a:r>
              <a:rPr lang="en-US" smtClean="0"/>
              <a:t>… how</a:t>
            </a:r>
          </a:p>
          <a:p>
            <a:r>
              <a:rPr lang="en-US" smtClean="0"/>
              <a:t>ever,…</a:t>
            </a:r>
          </a:p>
          <a:p>
            <a:endParaRPr lang="is-IS" smtClean="0"/>
          </a:p>
          <a:p>
            <a:r>
              <a:rPr lang="is-IS" smtClean="0"/>
              <a:t>ABC</a:t>
            </a:r>
            <a:r>
              <a:rPr lang="is-IS" baseline="0" smtClean="0"/>
              <a:t> rejected the client based on the CB but Equity accepted, they issued a report and agreed </a:t>
            </a:r>
          </a:p>
          <a:p>
            <a:endParaRPr lang="is-IS" baseline="0" smtClean="0"/>
          </a:p>
          <a:p>
            <a:r>
              <a:rPr lang="is-IS" baseline="0" smtClean="0"/>
              <a:t>ABC they made a request in CB information client had negative remarks, </a:t>
            </a:r>
          </a:p>
          <a:p>
            <a:endParaRPr lang="is-IS" baseline="0" smtClean="0"/>
          </a:p>
          <a:p>
            <a:r>
              <a:rPr lang="is-IS" baseline="0" smtClean="0"/>
              <a:t>Report was issued we could see negative payment information,  assume that was the case</a:t>
            </a:r>
            <a:endParaRPr lang="en-US" dirty="0"/>
          </a:p>
        </p:txBody>
      </p:sp>
      <p:sp>
        <p:nvSpPr>
          <p:cNvPr id="4" name="Slide Number Placeholder 3"/>
          <p:cNvSpPr>
            <a:spLocks noGrp="1"/>
          </p:cNvSpPr>
          <p:nvPr>
            <p:ph type="sldNum" sz="quarter" idx="10"/>
          </p:nvPr>
        </p:nvSpPr>
        <p:spPr/>
        <p:txBody>
          <a:bodyPr/>
          <a:lstStyle/>
          <a:p>
            <a:fld id="{3478D939-807C-154D-AD4C-C5ED23DBA09F}" type="slidenum">
              <a:rPr lang="en-US" smtClean="0"/>
              <a:t>24</a:t>
            </a:fld>
            <a:endParaRPr lang="en-US"/>
          </a:p>
        </p:txBody>
      </p:sp>
    </p:spTree>
    <p:extLst>
      <p:ext uri="{BB962C8B-B14F-4D97-AF65-F5344CB8AC3E}">
        <p14:creationId xmlns:p14="http://schemas.microsoft.com/office/powerpoint/2010/main" val="14492966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s-IS" smtClean="0"/>
              <a:t>Date</a:t>
            </a:r>
            <a:r>
              <a:rPr lang="is-IS" baseline="0" smtClean="0"/>
              <a:t> of EFC was issued before accepted by Equity, starting date </a:t>
            </a:r>
          </a:p>
          <a:p>
            <a:endParaRPr lang="is-IS" baseline="0" smtClean="0"/>
          </a:p>
          <a:p>
            <a:r>
              <a:rPr lang="en-US" smtClean="0"/>
              <a:t>INST-3001500000795 2013-11-15</a:t>
            </a:r>
          </a:p>
          <a:p>
            <a:r>
              <a:rPr lang="en-US" smtClean="0"/>
              <a:t>INST-3001500000795 2012-09-07</a:t>
            </a:r>
            <a:endParaRPr lang="en-US" dirty="0"/>
          </a:p>
        </p:txBody>
      </p:sp>
      <p:sp>
        <p:nvSpPr>
          <p:cNvPr id="4" name="Slide Number Placeholder 3"/>
          <p:cNvSpPr>
            <a:spLocks noGrp="1"/>
          </p:cNvSpPr>
          <p:nvPr>
            <p:ph type="sldNum" sz="quarter" idx="10"/>
          </p:nvPr>
        </p:nvSpPr>
        <p:spPr/>
        <p:txBody>
          <a:bodyPr/>
          <a:lstStyle/>
          <a:p>
            <a:fld id="{3478D939-807C-154D-AD4C-C5ED23DBA09F}" type="slidenum">
              <a:rPr lang="en-US" smtClean="0"/>
              <a:t>25</a:t>
            </a:fld>
            <a:endParaRPr lang="en-US"/>
          </a:p>
        </p:txBody>
      </p:sp>
    </p:spTree>
    <p:extLst>
      <p:ext uri="{BB962C8B-B14F-4D97-AF65-F5344CB8AC3E}">
        <p14:creationId xmlns:p14="http://schemas.microsoft.com/office/powerpoint/2010/main" val="567619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xfrm>
            <a:off x="-2312988" y="1109663"/>
            <a:ext cx="9847263" cy="5535612"/>
          </a:xfrm>
          <a:ln/>
        </p:spPr>
      </p:sp>
      <p:sp>
        <p:nvSpPr>
          <p:cNvPr id="58371" name="Rectangle 3"/>
          <p:cNvSpPr>
            <a:spLocks noGrp="1" noChangeArrowheads="1"/>
          </p:cNvSpPr>
          <p:nvPr>
            <p:ph type="body" idx="1"/>
          </p:nvPr>
        </p:nvSpPr>
        <p:spPr>
          <a:xfrm>
            <a:off x="695268" y="7019270"/>
            <a:ext cx="3829342" cy="6646363"/>
          </a:xfrm>
          <a:noFill/>
          <a:ln/>
        </p:spPr>
        <p:txBody>
          <a:bodyPr/>
          <a:lstStyle/>
          <a:p>
            <a:endParaRPr lang="en-US" smtClean="0"/>
          </a:p>
        </p:txBody>
      </p:sp>
    </p:spTree>
    <p:extLst>
      <p:ext uri="{BB962C8B-B14F-4D97-AF65-F5344CB8AC3E}">
        <p14:creationId xmlns:p14="http://schemas.microsoft.com/office/powerpoint/2010/main" val="7048067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xfrm>
            <a:off x="-2306638" y="1103313"/>
            <a:ext cx="9823451" cy="5522912"/>
          </a:xfrm>
          <a:ln/>
        </p:spPr>
      </p:sp>
      <p:sp>
        <p:nvSpPr>
          <p:cNvPr id="57347"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4887869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p:bgPr>
        <a:blipFill rotWithShape="1">
          <a:blip r:embed="rId2" cstate="prin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135312" y="2870871"/>
            <a:ext cx="6840001" cy="1470025"/>
          </a:xfrm>
        </p:spPr>
        <p:txBody>
          <a:bodyPr anchor="b">
            <a:normAutofit/>
          </a:bodyPr>
          <a:lstStyle>
            <a:lvl1pPr>
              <a:defRPr sz="3200" b="0" i="0" baseline="0">
                <a:solidFill>
                  <a:schemeClr val="tx2"/>
                </a:solidFill>
                <a:latin typeface="Calibri"/>
                <a:cs typeface="Calibri"/>
              </a:defRPr>
            </a:lvl1pPr>
          </a:lstStyle>
          <a:p>
            <a:r>
              <a:rPr lang="en-US" smtClean="0"/>
              <a:t>Click to edit Master title style</a:t>
            </a:r>
            <a:endParaRPr lang="is-IS" dirty="0"/>
          </a:p>
        </p:txBody>
      </p:sp>
      <p:sp>
        <p:nvSpPr>
          <p:cNvPr id="3" name="Subtitle 2"/>
          <p:cNvSpPr>
            <a:spLocks noGrp="1"/>
          </p:cNvSpPr>
          <p:nvPr>
            <p:ph type="subTitle" idx="1"/>
          </p:nvPr>
        </p:nvSpPr>
        <p:spPr>
          <a:xfrm>
            <a:off x="5135312" y="4378214"/>
            <a:ext cx="6840001" cy="396986"/>
          </a:xfrm>
        </p:spPr>
        <p:txBody>
          <a:bodyPr>
            <a:normAutofit/>
          </a:bodyPr>
          <a:lstStyle>
            <a:lvl1pPr marL="0" indent="0" algn="l">
              <a:buNone/>
              <a:defRPr sz="2200" b="1" i="0">
                <a:solidFill>
                  <a:schemeClr val="tx2"/>
                </a:solidFill>
                <a:latin typeface="Calibri"/>
                <a:cs typeface="Calibri"/>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s-IS" dirty="0"/>
          </a:p>
        </p:txBody>
      </p:sp>
      <p:cxnSp>
        <p:nvCxnSpPr>
          <p:cNvPr id="10" name="Straight Connector 9"/>
          <p:cNvCxnSpPr/>
          <p:nvPr/>
        </p:nvCxnSpPr>
        <p:spPr>
          <a:xfrm flipH="1">
            <a:off x="5135312" y="4978400"/>
            <a:ext cx="6840001" cy="0"/>
          </a:xfrm>
          <a:prstGeom prst="line">
            <a:avLst/>
          </a:prstGeom>
          <a:ln w="12700" cmpd="sng">
            <a:solidFill>
              <a:srgbClr val="323232"/>
            </a:solidFill>
            <a:prstDash val="dot"/>
          </a:ln>
          <a:effectLst/>
        </p:spPr>
        <p:style>
          <a:lnRef idx="2">
            <a:schemeClr val="accent1"/>
          </a:lnRef>
          <a:fillRef idx="0">
            <a:schemeClr val="accent1"/>
          </a:fillRef>
          <a:effectRef idx="1">
            <a:schemeClr val="accent1"/>
          </a:effectRef>
          <a:fontRef idx="minor">
            <a:schemeClr val="tx1"/>
          </a:fontRef>
        </p:style>
      </p:cxnSp>
      <p:sp>
        <p:nvSpPr>
          <p:cNvPr id="5" name="Text Placeholder 4"/>
          <p:cNvSpPr>
            <a:spLocks noGrp="1"/>
          </p:cNvSpPr>
          <p:nvPr>
            <p:ph type="body" sz="quarter" idx="10"/>
          </p:nvPr>
        </p:nvSpPr>
        <p:spPr>
          <a:xfrm>
            <a:off x="5135564" y="5065476"/>
            <a:ext cx="6839749" cy="624124"/>
          </a:xfrm>
        </p:spPr>
        <p:txBody>
          <a:bodyPr>
            <a:normAutofit/>
          </a:bodyPr>
          <a:lstStyle>
            <a:lvl1pPr algn="l">
              <a:defRPr sz="1600"/>
            </a:lvl1pPr>
          </a:lstStyle>
          <a:p>
            <a:pPr lvl="0"/>
            <a:r>
              <a:rPr lang="en-US" smtClean="0"/>
              <a:t>Click to edit Master text styles</a:t>
            </a:r>
          </a:p>
        </p:txBody>
      </p:sp>
    </p:spTree>
    <p:extLst>
      <p:ext uri="{BB962C8B-B14F-4D97-AF65-F5344CB8AC3E}">
        <p14:creationId xmlns:p14="http://schemas.microsoft.com/office/powerpoint/2010/main" val="2282819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876" y="2130426"/>
            <a:ext cx="10368598"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829753" y="3886200"/>
            <a:ext cx="853884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a:xfrm>
            <a:off x="609917" y="6356351"/>
            <a:ext cx="2846282" cy="365125"/>
          </a:xfrm>
          <a:prstGeom prst="rect">
            <a:avLst/>
          </a:prstGeom>
        </p:spPr>
        <p:txBody>
          <a:bodyPr/>
          <a:lstStyle/>
          <a:p>
            <a:fld id="{17C570BF-19D5-45C6-AEBF-451D92710A7A}" type="datetimeFigureOut">
              <a:rPr lang="en-GB" smtClean="0"/>
              <a:t>12/06/2014</a:t>
            </a:fld>
            <a:endParaRPr lang="en-GB"/>
          </a:p>
        </p:txBody>
      </p:sp>
      <p:sp>
        <p:nvSpPr>
          <p:cNvPr id="5" name="Footer Placeholder 4"/>
          <p:cNvSpPr>
            <a:spLocks noGrp="1"/>
          </p:cNvSpPr>
          <p:nvPr>
            <p:ph type="ftr" sz="quarter" idx="11"/>
          </p:nvPr>
        </p:nvSpPr>
        <p:spPr>
          <a:xfrm>
            <a:off x="4167770" y="6356351"/>
            <a:ext cx="3862811"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8742151" y="6356351"/>
            <a:ext cx="2846282" cy="365125"/>
          </a:xfrm>
          <a:prstGeom prst="rect">
            <a:avLst/>
          </a:prstGeom>
        </p:spPr>
        <p:txBody>
          <a:bodyPr/>
          <a:lstStyle/>
          <a:p>
            <a:fld id="{44AF3011-4305-4687-9D7E-7EA33BAD87D2}"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06612" y="0"/>
            <a:ext cx="11791738" cy="10668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06612" y="1447800"/>
            <a:ext cx="11385127" cy="4648200"/>
          </a:xfrm>
        </p:spPr>
        <p:txBody>
          <a:bodyPr/>
          <a:lstStyle/>
          <a:p>
            <a:pPr lvl="0"/>
            <a:endParaRPr lang="en-US" noProof="0" smtClean="0"/>
          </a:p>
        </p:txBody>
      </p:sp>
    </p:spTree>
    <p:extLst>
      <p:ext uri="{BB962C8B-B14F-4D97-AF65-F5344CB8AC3E}">
        <p14:creationId xmlns:p14="http://schemas.microsoft.com/office/powerpoint/2010/main" val="386336771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blipFill rotWithShape="1">
          <a:blip r:embed="rId2" cstate="prin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76012" y="3889377"/>
            <a:ext cx="6120001" cy="1470025"/>
          </a:xfrm>
        </p:spPr>
        <p:txBody>
          <a:bodyPr anchor="b">
            <a:normAutofit/>
          </a:bodyPr>
          <a:lstStyle>
            <a:lvl1pPr>
              <a:defRPr sz="3000" b="0" i="0" baseline="0">
                <a:solidFill>
                  <a:schemeClr val="tx2"/>
                </a:solidFill>
                <a:latin typeface="Calibri"/>
                <a:cs typeface="Calibri"/>
              </a:defRPr>
            </a:lvl1pPr>
          </a:lstStyle>
          <a:p>
            <a:r>
              <a:rPr lang="en-US" smtClean="0"/>
              <a:t>Click to edit Master title style</a:t>
            </a:r>
            <a:endParaRPr lang="is-IS" dirty="0"/>
          </a:p>
        </p:txBody>
      </p:sp>
      <p:sp>
        <p:nvSpPr>
          <p:cNvPr id="3" name="Subtitle 2"/>
          <p:cNvSpPr>
            <a:spLocks noGrp="1"/>
          </p:cNvSpPr>
          <p:nvPr>
            <p:ph type="subTitle" idx="1"/>
          </p:nvPr>
        </p:nvSpPr>
        <p:spPr>
          <a:xfrm>
            <a:off x="576012" y="5511020"/>
            <a:ext cx="6120001" cy="396986"/>
          </a:xfrm>
        </p:spPr>
        <p:txBody>
          <a:bodyPr>
            <a:normAutofit/>
          </a:bodyPr>
          <a:lstStyle>
            <a:lvl1pPr marL="0" indent="0" algn="l">
              <a:buNone/>
              <a:defRPr sz="2000" b="1" i="0">
                <a:solidFill>
                  <a:schemeClr val="tx2"/>
                </a:solidFill>
                <a:latin typeface="Calibri"/>
                <a:cs typeface="Calibri"/>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s-IS" dirty="0"/>
          </a:p>
        </p:txBody>
      </p:sp>
      <p:cxnSp>
        <p:nvCxnSpPr>
          <p:cNvPr id="10" name="Straight Connector 9"/>
          <p:cNvCxnSpPr/>
          <p:nvPr/>
        </p:nvCxnSpPr>
        <p:spPr>
          <a:xfrm flipH="1">
            <a:off x="576013" y="5437424"/>
            <a:ext cx="6119999" cy="0"/>
          </a:xfrm>
          <a:prstGeom prst="line">
            <a:avLst/>
          </a:prstGeom>
          <a:ln w="12700" cmpd="sng">
            <a:solidFill>
              <a:srgbClr val="323232"/>
            </a:solidFill>
            <a:prstDash val="dot"/>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07184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s-I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Tree>
    <p:extLst>
      <p:ext uri="{BB962C8B-B14F-4D97-AF65-F5344CB8AC3E}">
        <p14:creationId xmlns:p14="http://schemas.microsoft.com/office/powerpoint/2010/main" val="3082953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19418" y="295286"/>
            <a:ext cx="9961200" cy="974618"/>
          </a:xfrm>
        </p:spPr>
        <p:txBody>
          <a:bodyPr/>
          <a:lstStyle/>
          <a:p>
            <a:r>
              <a:rPr lang="en-US" smtClean="0"/>
              <a:t>Click to edit Master title style</a:t>
            </a:r>
            <a:endParaRPr lang="is-IS"/>
          </a:p>
        </p:txBody>
      </p:sp>
      <p:sp>
        <p:nvSpPr>
          <p:cNvPr id="3" name="Content Placeholder 2"/>
          <p:cNvSpPr>
            <a:spLocks noGrp="1"/>
          </p:cNvSpPr>
          <p:nvPr>
            <p:ph sz="half" idx="1"/>
          </p:nvPr>
        </p:nvSpPr>
        <p:spPr>
          <a:xfrm>
            <a:off x="1134001" y="1728000"/>
            <a:ext cx="4656223" cy="4525963"/>
          </a:xfrm>
        </p:spPr>
        <p:txBody>
          <a:bodyPr/>
          <a:lstStyle>
            <a:lvl1pPr>
              <a:defRPr sz="2000"/>
            </a:lvl1pPr>
            <a:lvl2pPr>
              <a:defRPr sz="1800"/>
            </a:lvl2pPr>
            <a:lvl3pPr>
              <a:defRPr sz="1600"/>
            </a:lvl3pPr>
            <a:lvl4pPr>
              <a:defRPr sz="16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9" name="Content Placeholder 2"/>
          <p:cNvSpPr>
            <a:spLocks noGrp="1"/>
          </p:cNvSpPr>
          <p:nvPr>
            <p:ph sz="half" idx="10"/>
          </p:nvPr>
        </p:nvSpPr>
        <p:spPr>
          <a:xfrm>
            <a:off x="6425102" y="1728000"/>
            <a:ext cx="4656223" cy="4525963"/>
          </a:xfrm>
        </p:spPr>
        <p:txBody>
          <a:bodyPr/>
          <a:lstStyle>
            <a:lvl1pPr>
              <a:defRPr sz="2000"/>
            </a:lvl1pPr>
            <a:lvl2pPr>
              <a:defRPr sz="1800"/>
            </a:lvl2pPr>
            <a:lvl3pPr>
              <a:defRPr sz="1600"/>
            </a:lvl3pPr>
            <a:lvl4pPr>
              <a:defRPr sz="16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Tree>
    <p:extLst>
      <p:ext uri="{BB962C8B-B14F-4D97-AF65-F5344CB8AC3E}">
        <p14:creationId xmlns:p14="http://schemas.microsoft.com/office/powerpoint/2010/main" val="5098422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19418" y="295286"/>
            <a:ext cx="9961200" cy="974618"/>
          </a:xfrm>
        </p:spPr>
        <p:txBody>
          <a:bodyPr/>
          <a:lstStyle/>
          <a:p>
            <a:r>
              <a:rPr lang="en-US" smtClean="0"/>
              <a:t>Click to edit Master title style</a:t>
            </a:r>
            <a:endParaRPr lang="is-IS"/>
          </a:p>
        </p:txBody>
      </p:sp>
      <p:sp>
        <p:nvSpPr>
          <p:cNvPr id="3" name="Content Placeholder 2"/>
          <p:cNvSpPr>
            <a:spLocks noGrp="1"/>
          </p:cNvSpPr>
          <p:nvPr>
            <p:ph sz="half" idx="1"/>
          </p:nvPr>
        </p:nvSpPr>
        <p:spPr>
          <a:xfrm>
            <a:off x="1119418" y="2172502"/>
            <a:ext cx="4680000" cy="4525963"/>
          </a:xfrm>
        </p:spPr>
        <p:txBody>
          <a:bodyPr/>
          <a:lstStyle>
            <a:lvl1pPr>
              <a:defRPr sz="2000"/>
            </a:lvl1pPr>
            <a:lvl2pPr>
              <a:defRPr sz="1800"/>
            </a:lvl2pPr>
            <a:lvl3pPr>
              <a:defRPr sz="1600"/>
            </a:lvl3pPr>
            <a:lvl4pPr>
              <a:defRPr sz="16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9" name="Content Placeholder 2"/>
          <p:cNvSpPr>
            <a:spLocks noGrp="1"/>
          </p:cNvSpPr>
          <p:nvPr>
            <p:ph sz="half" idx="10"/>
          </p:nvPr>
        </p:nvSpPr>
        <p:spPr>
          <a:xfrm>
            <a:off x="6398418" y="2172502"/>
            <a:ext cx="4680000" cy="4525963"/>
          </a:xfrm>
        </p:spPr>
        <p:txBody>
          <a:bodyPr/>
          <a:lstStyle>
            <a:lvl1pPr>
              <a:defRPr sz="2000"/>
            </a:lvl1pPr>
            <a:lvl2pPr>
              <a:defRPr sz="1800"/>
            </a:lvl2pPr>
            <a:lvl3pPr>
              <a:defRPr sz="1600"/>
            </a:lvl3pPr>
            <a:lvl4pPr>
              <a:defRPr sz="16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5" name="Text Placeholder 2"/>
          <p:cNvSpPr>
            <a:spLocks noGrp="1"/>
          </p:cNvSpPr>
          <p:nvPr>
            <p:ph type="body" idx="11"/>
          </p:nvPr>
        </p:nvSpPr>
        <p:spPr>
          <a:xfrm>
            <a:off x="1119419" y="1370749"/>
            <a:ext cx="4679999" cy="639762"/>
          </a:xfrm>
        </p:spPr>
        <p:txBody>
          <a:bodyPr lIns="0" rIns="0" anchor="b">
            <a:normAutofit/>
          </a:bodyPr>
          <a:lstStyle>
            <a:lvl1pPr marL="0" indent="0">
              <a:buNone/>
              <a:defRPr sz="2000" b="1" u="none">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cxnSp>
        <p:nvCxnSpPr>
          <p:cNvPr id="7" name="Straight Connector 6"/>
          <p:cNvCxnSpPr/>
          <p:nvPr/>
        </p:nvCxnSpPr>
        <p:spPr>
          <a:xfrm>
            <a:off x="1119418" y="2070900"/>
            <a:ext cx="4680000" cy="0"/>
          </a:xfrm>
          <a:prstGeom prst="line">
            <a:avLst/>
          </a:prstGeom>
          <a:ln w="3175" cmpd="sng">
            <a:solidFill>
              <a:schemeClr val="bg2"/>
            </a:solidFill>
            <a:prstDash val="solid"/>
          </a:ln>
          <a:effectLst/>
        </p:spPr>
        <p:style>
          <a:lnRef idx="2">
            <a:schemeClr val="accent1"/>
          </a:lnRef>
          <a:fillRef idx="0">
            <a:schemeClr val="accent1"/>
          </a:fillRef>
          <a:effectRef idx="1">
            <a:schemeClr val="accent1"/>
          </a:effectRef>
          <a:fontRef idx="minor">
            <a:schemeClr val="tx1"/>
          </a:fontRef>
        </p:style>
      </p:cxnSp>
      <p:sp>
        <p:nvSpPr>
          <p:cNvPr id="10" name="Text Placeholder 2"/>
          <p:cNvSpPr>
            <a:spLocks noGrp="1"/>
          </p:cNvSpPr>
          <p:nvPr>
            <p:ph type="body" idx="12"/>
          </p:nvPr>
        </p:nvSpPr>
        <p:spPr>
          <a:xfrm>
            <a:off x="6398419" y="1370749"/>
            <a:ext cx="4679999" cy="639762"/>
          </a:xfrm>
        </p:spPr>
        <p:txBody>
          <a:bodyPr lIns="0" rIns="0" anchor="b">
            <a:normAutofit/>
          </a:bodyPr>
          <a:lstStyle>
            <a:lvl1pPr marL="0" indent="0">
              <a:buNone/>
              <a:defRPr sz="2000" b="1" u="none">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cxnSp>
        <p:nvCxnSpPr>
          <p:cNvPr id="11" name="Straight Connector 10"/>
          <p:cNvCxnSpPr/>
          <p:nvPr/>
        </p:nvCxnSpPr>
        <p:spPr>
          <a:xfrm>
            <a:off x="6398418" y="2070900"/>
            <a:ext cx="4680000" cy="0"/>
          </a:xfrm>
          <a:prstGeom prst="line">
            <a:avLst/>
          </a:prstGeom>
          <a:ln w="3175" cmpd="sng">
            <a:solidFill>
              <a:schemeClr val="bg2"/>
            </a:solidFill>
            <a:prstDash val="soli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08295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s-IS"/>
          </a:p>
        </p:txBody>
      </p:sp>
    </p:spTree>
    <p:extLst>
      <p:ext uri="{BB962C8B-B14F-4D97-AF65-F5344CB8AC3E}">
        <p14:creationId xmlns:p14="http://schemas.microsoft.com/office/powerpoint/2010/main" val="1234963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4734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Gray box left">
    <p:spTree>
      <p:nvGrpSpPr>
        <p:cNvPr id="1" name=""/>
        <p:cNvGrpSpPr/>
        <p:nvPr/>
      </p:nvGrpSpPr>
      <p:grpSpPr>
        <a:xfrm>
          <a:off x="0" y="0"/>
          <a:ext cx="0" cy="0"/>
          <a:chOff x="0" y="0"/>
          <a:chExt cx="0" cy="0"/>
        </a:xfrm>
      </p:grpSpPr>
      <p:sp>
        <p:nvSpPr>
          <p:cNvPr id="6" name="Rectangle 5"/>
          <p:cNvSpPr/>
          <p:nvPr/>
        </p:nvSpPr>
        <p:spPr>
          <a:xfrm>
            <a:off x="0" y="1"/>
            <a:ext cx="4953000" cy="6850501"/>
          </a:xfrm>
          <a:prstGeom prst="rect">
            <a:avLst/>
          </a:prstGeom>
          <a:solidFill>
            <a:schemeClr val="bg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is-IS"/>
          </a:p>
        </p:txBody>
      </p:sp>
      <p:sp>
        <p:nvSpPr>
          <p:cNvPr id="2" name="Title 1"/>
          <p:cNvSpPr>
            <a:spLocks noGrp="1"/>
          </p:cNvSpPr>
          <p:nvPr>
            <p:ph type="title"/>
          </p:nvPr>
        </p:nvSpPr>
        <p:spPr>
          <a:xfrm>
            <a:off x="6071222" y="295286"/>
            <a:ext cx="5652000" cy="974618"/>
          </a:xfrm>
        </p:spPr>
        <p:txBody>
          <a:bodyPr/>
          <a:lstStyle/>
          <a:p>
            <a:r>
              <a:rPr lang="en-US" smtClean="0"/>
              <a:t>Click to edit Master title style</a:t>
            </a:r>
            <a:endParaRPr lang="is-IS" dirty="0"/>
          </a:p>
        </p:txBody>
      </p:sp>
      <p:sp>
        <p:nvSpPr>
          <p:cNvPr id="3" name="Content Placeholder 2"/>
          <p:cNvSpPr>
            <a:spLocks noGrp="1"/>
          </p:cNvSpPr>
          <p:nvPr>
            <p:ph idx="1"/>
          </p:nvPr>
        </p:nvSpPr>
        <p:spPr>
          <a:xfrm>
            <a:off x="6086937" y="1728001"/>
            <a:ext cx="5652000" cy="43426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pic>
        <p:nvPicPr>
          <p:cNvPr id="4" name="Picture 3"/>
          <p:cNvPicPr>
            <a:picLocks noChangeAspect="1"/>
          </p:cNvPicPr>
          <p:nvPr/>
        </p:nvPicPr>
        <p:blipFill>
          <a:blip r:embed="rId2" cstate="print"/>
          <a:stretch>
            <a:fillRect/>
          </a:stretch>
        </p:blipFill>
        <p:spPr>
          <a:xfrm>
            <a:off x="4953001" y="787899"/>
            <a:ext cx="838200" cy="571500"/>
          </a:xfrm>
          <a:prstGeom prst="rect">
            <a:avLst/>
          </a:prstGeom>
        </p:spPr>
      </p:pic>
      <p:cxnSp>
        <p:nvCxnSpPr>
          <p:cNvPr id="5" name="Straight Connector 4"/>
          <p:cNvCxnSpPr/>
          <p:nvPr/>
        </p:nvCxnSpPr>
        <p:spPr>
          <a:xfrm flipH="1">
            <a:off x="6071224" y="1378449"/>
            <a:ext cx="5652000" cy="0"/>
          </a:xfrm>
          <a:prstGeom prst="line">
            <a:avLst/>
          </a:prstGeom>
          <a:ln w="12700" cmpd="sng">
            <a:solidFill>
              <a:schemeClr val="tx2"/>
            </a:solidFill>
            <a:prstDash val="dot"/>
          </a:ln>
          <a:effectLst/>
        </p:spPr>
        <p:style>
          <a:lnRef idx="2">
            <a:schemeClr val="accent1"/>
          </a:lnRef>
          <a:fillRef idx="0">
            <a:schemeClr val="accent1"/>
          </a:fillRef>
          <a:effectRef idx="1">
            <a:schemeClr val="accent1"/>
          </a:effectRef>
          <a:fontRef idx="minor">
            <a:schemeClr val="tx1"/>
          </a:fontRef>
        </p:style>
      </p:cxnSp>
      <p:pic>
        <p:nvPicPr>
          <p:cNvPr id="7" name="Picture 6"/>
          <p:cNvPicPr>
            <a:picLocks noChangeAspect="1"/>
          </p:cNvPicPr>
          <p:nvPr/>
        </p:nvPicPr>
        <p:blipFill>
          <a:blip r:embed="rId3" cstate="print"/>
          <a:stretch>
            <a:fillRect/>
          </a:stretch>
        </p:blipFill>
        <p:spPr>
          <a:xfrm>
            <a:off x="9702801" y="6163649"/>
            <a:ext cx="2095500" cy="444500"/>
          </a:xfrm>
          <a:prstGeom prst="rect">
            <a:avLst/>
          </a:prstGeom>
        </p:spPr>
      </p:pic>
    </p:spTree>
    <p:extLst>
      <p:ext uri="{BB962C8B-B14F-4D97-AF65-F5344CB8AC3E}">
        <p14:creationId xmlns:p14="http://schemas.microsoft.com/office/powerpoint/2010/main" val="2168490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Gray box right">
    <p:spTree>
      <p:nvGrpSpPr>
        <p:cNvPr id="1" name=""/>
        <p:cNvGrpSpPr/>
        <p:nvPr/>
      </p:nvGrpSpPr>
      <p:grpSpPr>
        <a:xfrm>
          <a:off x="0" y="0"/>
          <a:ext cx="0" cy="0"/>
          <a:chOff x="0" y="0"/>
          <a:chExt cx="0" cy="0"/>
        </a:xfrm>
      </p:grpSpPr>
      <p:sp>
        <p:nvSpPr>
          <p:cNvPr id="6" name="Rectangle 5"/>
          <p:cNvSpPr/>
          <p:nvPr/>
        </p:nvSpPr>
        <p:spPr>
          <a:xfrm>
            <a:off x="0" y="1"/>
            <a:ext cx="4953000" cy="6850501"/>
          </a:xfrm>
          <a:prstGeom prst="rect">
            <a:avLst/>
          </a:prstGeom>
          <a:solidFill>
            <a:schemeClr val="bg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is-IS"/>
          </a:p>
        </p:txBody>
      </p:sp>
      <p:sp>
        <p:nvSpPr>
          <p:cNvPr id="2" name="Title 1"/>
          <p:cNvSpPr>
            <a:spLocks noGrp="1"/>
          </p:cNvSpPr>
          <p:nvPr>
            <p:ph type="title"/>
          </p:nvPr>
        </p:nvSpPr>
        <p:spPr>
          <a:xfrm>
            <a:off x="417904" y="1024291"/>
            <a:ext cx="4117195" cy="974618"/>
          </a:xfrm>
        </p:spPr>
        <p:txBody>
          <a:bodyPr>
            <a:normAutofit/>
          </a:bodyPr>
          <a:lstStyle>
            <a:lvl1pPr>
              <a:defRPr sz="2400"/>
            </a:lvl1pPr>
          </a:lstStyle>
          <a:p>
            <a:r>
              <a:rPr lang="en-US" smtClean="0"/>
              <a:t>Click to edit Master title style</a:t>
            </a:r>
            <a:endParaRPr lang="is-IS" dirty="0"/>
          </a:p>
        </p:txBody>
      </p:sp>
      <p:sp>
        <p:nvSpPr>
          <p:cNvPr id="3" name="Content Placeholder 2"/>
          <p:cNvSpPr>
            <a:spLocks noGrp="1"/>
          </p:cNvSpPr>
          <p:nvPr>
            <p:ph idx="1"/>
          </p:nvPr>
        </p:nvSpPr>
        <p:spPr>
          <a:xfrm>
            <a:off x="370499" y="2457005"/>
            <a:ext cx="4212001" cy="403269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cxnSp>
        <p:nvCxnSpPr>
          <p:cNvPr id="5" name="Straight Connector 4"/>
          <p:cNvCxnSpPr/>
          <p:nvPr/>
        </p:nvCxnSpPr>
        <p:spPr>
          <a:xfrm flipH="1">
            <a:off x="370499" y="2107454"/>
            <a:ext cx="4212001" cy="0"/>
          </a:xfrm>
          <a:prstGeom prst="line">
            <a:avLst/>
          </a:prstGeom>
          <a:ln w="12700" cmpd="sng">
            <a:solidFill>
              <a:schemeClr val="tx2"/>
            </a:solidFill>
            <a:prstDash val="dot"/>
          </a:ln>
          <a:effectLst/>
        </p:spPr>
        <p:style>
          <a:lnRef idx="2">
            <a:schemeClr val="accent1"/>
          </a:lnRef>
          <a:fillRef idx="0">
            <a:schemeClr val="accent1"/>
          </a:fillRef>
          <a:effectRef idx="1">
            <a:schemeClr val="accent1"/>
          </a:effectRef>
          <a:fontRef idx="minor">
            <a:schemeClr val="tx1"/>
          </a:fontRef>
        </p:style>
      </p:cxnSp>
      <p:pic>
        <p:nvPicPr>
          <p:cNvPr id="7" name="Picture 6"/>
          <p:cNvPicPr>
            <a:picLocks noChangeAspect="1"/>
          </p:cNvPicPr>
          <p:nvPr/>
        </p:nvPicPr>
        <p:blipFill>
          <a:blip r:embed="rId2" cstate="print"/>
          <a:stretch>
            <a:fillRect/>
          </a:stretch>
        </p:blipFill>
        <p:spPr>
          <a:xfrm>
            <a:off x="9702801" y="6163649"/>
            <a:ext cx="2095500" cy="444500"/>
          </a:xfrm>
          <a:prstGeom prst="rect">
            <a:avLst/>
          </a:prstGeom>
        </p:spPr>
      </p:pic>
    </p:spTree>
    <p:extLst>
      <p:ext uri="{BB962C8B-B14F-4D97-AF65-F5344CB8AC3E}">
        <p14:creationId xmlns:p14="http://schemas.microsoft.com/office/powerpoint/2010/main" val="16637783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13" cstate="print"/>
          <a:stretch>
            <a:fillRect/>
          </a:stretch>
        </p:blipFill>
        <p:spPr>
          <a:xfrm>
            <a:off x="9598024" y="6067425"/>
            <a:ext cx="2298701" cy="635000"/>
          </a:xfrm>
          <a:prstGeom prst="rect">
            <a:avLst/>
          </a:prstGeom>
        </p:spPr>
      </p:pic>
      <p:cxnSp>
        <p:nvCxnSpPr>
          <p:cNvPr id="8" name="Straight Connector 7"/>
          <p:cNvCxnSpPr/>
          <p:nvPr/>
        </p:nvCxnSpPr>
        <p:spPr>
          <a:xfrm flipH="1">
            <a:off x="1118224" y="1378449"/>
            <a:ext cx="9961904" cy="0"/>
          </a:xfrm>
          <a:prstGeom prst="line">
            <a:avLst/>
          </a:prstGeom>
          <a:ln w="12700" cmpd="sng">
            <a:solidFill>
              <a:schemeClr val="tx2"/>
            </a:solidFill>
            <a:prstDash val="dot"/>
          </a:ln>
          <a:effectLst/>
        </p:spPr>
        <p:style>
          <a:lnRef idx="2">
            <a:schemeClr val="accent1"/>
          </a:lnRef>
          <a:fillRef idx="0">
            <a:schemeClr val="accent1"/>
          </a:fillRef>
          <a:effectRef idx="1">
            <a:schemeClr val="accent1"/>
          </a:effectRef>
          <a:fontRef idx="minor">
            <a:schemeClr val="tx1"/>
          </a:fontRef>
        </p:style>
      </p:cxnSp>
      <p:sp>
        <p:nvSpPr>
          <p:cNvPr id="2" name="Title Placeholder 1"/>
          <p:cNvSpPr>
            <a:spLocks noGrp="1"/>
          </p:cNvSpPr>
          <p:nvPr>
            <p:ph type="title"/>
          </p:nvPr>
        </p:nvSpPr>
        <p:spPr>
          <a:xfrm>
            <a:off x="1118221" y="295286"/>
            <a:ext cx="9961906" cy="974618"/>
          </a:xfrm>
          <a:prstGeom prst="rect">
            <a:avLst/>
          </a:prstGeom>
        </p:spPr>
        <p:txBody>
          <a:bodyPr vert="horz" lIns="0" tIns="45720" rIns="91440" bIns="0" rtlCol="0" anchor="b">
            <a:normAutofit/>
          </a:bodyPr>
          <a:lstStyle/>
          <a:p>
            <a:r>
              <a:rPr lang="en-US" smtClean="0"/>
              <a:t>Click to edit Master title style</a:t>
            </a:r>
            <a:endParaRPr lang="is-IS" dirty="0"/>
          </a:p>
        </p:txBody>
      </p:sp>
      <p:sp>
        <p:nvSpPr>
          <p:cNvPr id="3" name="Text Placeholder 2"/>
          <p:cNvSpPr>
            <a:spLocks noGrp="1"/>
          </p:cNvSpPr>
          <p:nvPr>
            <p:ph type="body" idx="1"/>
          </p:nvPr>
        </p:nvSpPr>
        <p:spPr>
          <a:xfrm>
            <a:off x="1133937" y="1728002"/>
            <a:ext cx="9961906" cy="4759499"/>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cxnSp>
        <p:nvCxnSpPr>
          <p:cNvPr id="9" name="Straight Connector 8"/>
          <p:cNvCxnSpPr/>
          <p:nvPr/>
        </p:nvCxnSpPr>
        <p:spPr>
          <a:xfrm flipH="1">
            <a:off x="1118224" y="1378449"/>
            <a:ext cx="9961904" cy="0"/>
          </a:xfrm>
          <a:prstGeom prst="line">
            <a:avLst/>
          </a:prstGeom>
          <a:ln w="12700" cmpd="sng">
            <a:solidFill>
              <a:schemeClr val="tx2"/>
            </a:solidFill>
            <a:prstDash val="dot"/>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118224" y="1378449"/>
            <a:ext cx="9961904" cy="0"/>
          </a:xfrm>
          <a:prstGeom prst="line">
            <a:avLst/>
          </a:prstGeom>
          <a:ln w="12700" cmpd="sng">
            <a:solidFill>
              <a:schemeClr val="tx2"/>
            </a:solidFill>
            <a:prstDash val="dot"/>
          </a:ln>
          <a:effectLst/>
        </p:spPr>
        <p:style>
          <a:lnRef idx="2">
            <a:schemeClr val="accent1"/>
          </a:lnRef>
          <a:fillRef idx="0">
            <a:schemeClr val="accent1"/>
          </a:fillRef>
          <a:effectRef idx="1">
            <a:schemeClr val="accent1"/>
          </a:effectRef>
          <a:fontRef idx="minor">
            <a:schemeClr val="tx1"/>
          </a:fontRef>
        </p:style>
      </p:cxnSp>
      <p:pic>
        <p:nvPicPr>
          <p:cNvPr id="11" name="Picture 10"/>
          <p:cNvPicPr>
            <a:picLocks noChangeAspect="1"/>
          </p:cNvPicPr>
          <p:nvPr/>
        </p:nvPicPr>
        <p:blipFill>
          <a:blip r:embed="rId14" cstate="print"/>
          <a:stretch>
            <a:fillRect/>
          </a:stretch>
        </p:blipFill>
        <p:spPr>
          <a:xfrm>
            <a:off x="1" y="787899"/>
            <a:ext cx="838200" cy="571500"/>
          </a:xfrm>
          <a:prstGeom prst="rect">
            <a:avLst/>
          </a:prstGeom>
        </p:spPr>
      </p:pic>
    </p:spTree>
    <p:extLst>
      <p:ext uri="{BB962C8B-B14F-4D97-AF65-F5344CB8AC3E}">
        <p14:creationId xmlns:p14="http://schemas.microsoft.com/office/powerpoint/2010/main" val="29403338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defTabSz="457200" rtl="0" eaLnBrk="1" latinLnBrk="0" hangingPunct="1">
        <a:lnSpc>
          <a:spcPct val="90000"/>
        </a:lnSpc>
        <a:spcBef>
          <a:spcPct val="0"/>
        </a:spcBef>
        <a:buNone/>
        <a:defRPr sz="3000" kern="1200" spc="-90">
          <a:solidFill>
            <a:schemeClr val="tx2"/>
          </a:solidFill>
          <a:latin typeface="+mj-lt"/>
          <a:ea typeface="+mj-ea"/>
          <a:cs typeface="+mj-cs"/>
        </a:defRPr>
      </a:lvl1pPr>
    </p:titleStyle>
    <p:bodyStyle>
      <a:lvl1pPr marL="0" indent="0" algn="l" defTabSz="457200" rtl="0" eaLnBrk="1" latinLnBrk="0" hangingPunct="1">
        <a:lnSpc>
          <a:spcPct val="90000"/>
        </a:lnSpc>
        <a:spcBef>
          <a:spcPts val="800"/>
        </a:spcBef>
        <a:spcAft>
          <a:spcPts val="500"/>
        </a:spcAft>
        <a:buFontTx/>
        <a:buNone/>
        <a:defRPr sz="2000" b="0" i="0" kern="1200" spc="-40">
          <a:solidFill>
            <a:schemeClr val="tx2"/>
          </a:solidFill>
          <a:latin typeface="Calibri"/>
          <a:ea typeface="+mn-ea"/>
          <a:cs typeface="Calibri"/>
        </a:defRPr>
      </a:lvl1pPr>
      <a:lvl2pPr marL="361950" indent="-185738" algn="l" defTabSz="457200" rtl="0" eaLnBrk="1" latinLnBrk="0" hangingPunct="1">
        <a:lnSpc>
          <a:spcPct val="90000"/>
        </a:lnSpc>
        <a:spcBef>
          <a:spcPts val="400"/>
        </a:spcBef>
        <a:spcAft>
          <a:spcPts val="400"/>
        </a:spcAft>
        <a:buClr>
          <a:schemeClr val="accent1"/>
        </a:buClr>
        <a:buSzPct val="90000"/>
        <a:buFont typeface="Arial"/>
        <a:buChar char="•"/>
        <a:defRPr sz="1800" kern="1200" spc="-40">
          <a:solidFill>
            <a:schemeClr val="tx2"/>
          </a:solidFill>
          <a:latin typeface="+mn-lt"/>
          <a:ea typeface="+mn-ea"/>
          <a:cs typeface="+mn-cs"/>
        </a:defRPr>
      </a:lvl2pPr>
      <a:lvl3pPr marL="536575" indent="-174625" algn="l" defTabSz="457200" rtl="0" eaLnBrk="1" latinLnBrk="0" hangingPunct="1">
        <a:lnSpc>
          <a:spcPct val="90000"/>
        </a:lnSpc>
        <a:spcBef>
          <a:spcPts val="400"/>
        </a:spcBef>
        <a:spcAft>
          <a:spcPts val="400"/>
        </a:spcAft>
        <a:buFont typeface="Lucida Grande"/>
        <a:buChar char="-"/>
        <a:defRPr sz="1600" kern="1200" spc="-40">
          <a:solidFill>
            <a:schemeClr val="tx2"/>
          </a:solidFill>
          <a:latin typeface="+mn-lt"/>
          <a:ea typeface="+mn-ea"/>
          <a:cs typeface="+mn-cs"/>
        </a:defRPr>
      </a:lvl3pPr>
      <a:lvl4pPr marL="712788" indent="-176213" algn="l" defTabSz="457200" rtl="0" eaLnBrk="1" latinLnBrk="0" hangingPunct="1">
        <a:lnSpc>
          <a:spcPct val="90000"/>
        </a:lnSpc>
        <a:spcBef>
          <a:spcPts val="400"/>
        </a:spcBef>
        <a:spcAft>
          <a:spcPts val="400"/>
        </a:spcAft>
        <a:buSzPct val="80000"/>
        <a:buFont typeface="Arial"/>
        <a:buChar char="•"/>
        <a:defRPr sz="1600" kern="1200" spc="-40">
          <a:solidFill>
            <a:schemeClr val="tx2"/>
          </a:solidFill>
          <a:latin typeface="+mn-lt"/>
          <a:ea typeface="+mn-ea"/>
          <a:cs typeface="+mn-cs"/>
        </a:defRPr>
      </a:lvl4pPr>
      <a:lvl5pPr marL="0" indent="0" algn="l" defTabSz="457200" rtl="0" eaLnBrk="1" latinLnBrk="0" hangingPunct="1">
        <a:lnSpc>
          <a:spcPct val="80000"/>
        </a:lnSpc>
        <a:spcBef>
          <a:spcPts val="1500"/>
        </a:spcBef>
        <a:spcAft>
          <a:spcPts val="300"/>
        </a:spcAft>
        <a:buFontTx/>
        <a:buNone/>
        <a:defRPr sz="2000" b="1" kern="1200" spc="-40">
          <a:solidFill>
            <a:schemeClr val="tx2"/>
          </a:solidFill>
          <a:latin typeface="+mn-lt"/>
          <a:ea typeface="+mn-ea"/>
          <a:cs typeface="+mn-cs"/>
        </a:defRPr>
      </a:lvl5pPr>
      <a:lvl6pPr marL="234000" indent="-234000" algn="l" defTabSz="457200" rtl="0" eaLnBrk="1" latinLnBrk="0" hangingPunct="1">
        <a:lnSpc>
          <a:spcPct val="90000"/>
        </a:lnSpc>
        <a:spcBef>
          <a:spcPts val="800"/>
        </a:spcBef>
        <a:spcAft>
          <a:spcPts val="500"/>
        </a:spcAft>
        <a:buClr>
          <a:schemeClr val="tx2"/>
        </a:buClr>
        <a:buFont typeface="Arial"/>
        <a:buChar char="•"/>
        <a:defRPr sz="2000" b="0" i="0" kern="1200" spc="-40">
          <a:solidFill>
            <a:schemeClr val="tx2"/>
          </a:solidFill>
          <a:latin typeface="Calibri"/>
          <a:ea typeface="+mn-ea"/>
          <a:cs typeface="Calibri"/>
        </a:defRPr>
      </a:lvl6pPr>
      <a:lvl7pPr marL="0" indent="0" algn="l" defTabSz="457200" rtl="0" eaLnBrk="1" latinLnBrk="0" hangingPunct="1">
        <a:lnSpc>
          <a:spcPct val="90000"/>
        </a:lnSpc>
        <a:spcBef>
          <a:spcPts val="800"/>
        </a:spcBef>
        <a:spcAft>
          <a:spcPts val="500"/>
        </a:spcAft>
        <a:buFont typeface="Arial"/>
        <a:buNone/>
        <a:defRPr sz="2000" b="0" i="0" kern="1200" spc="-40" baseline="0">
          <a:solidFill>
            <a:schemeClr val="tx2"/>
          </a:solidFill>
          <a:latin typeface="Calibri"/>
          <a:ea typeface="+mn-ea"/>
          <a:cs typeface="Calibri"/>
        </a:defRPr>
      </a:lvl7pPr>
      <a:lvl8pPr marL="0" indent="0" algn="l" defTabSz="457200" rtl="0" eaLnBrk="1" latinLnBrk="0" hangingPunct="1">
        <a:lnSpc>
          <a:spcPct val="90000"/>
        </a:lnSpc>
        <a:spcBef>
          <a:spcPts val="800"/>
        </a:spcBef>
        <a:spcAft>
          <a:spcPts val="500"/>
        </a:spcAft>
        <a:buFont typeface="Arial"/>
        <a:buNone/>
        <a:defRPr sz="2000" b="0" i="0" kern="1200" spc="-40" baseline="0">
          <a:solidFill>
            <a:schemeClr val="tx2"/>
          </a:solidFill>
          <a:latin typeface="Calibri"/>
          <a:ea typeface="+mn-ea"/>
          <a:cs typeface="Calibri"/>
        </a:defRPr>
      </a:lvl8pPr>
      <a:lvl9pPr marL="0" indent="0" algn="l" defTabSz="457200" rtl="0" eaLnBrk="1" latinLnBrk="0" hangingPunct="1">
        <a:lnSpc>
          <a:spcPct val="90000"/>
        </a:lnSpc>
        <a:spcBef>
          <a:spcPts val="800"/>
        </a:spcBef>
        <a:spcAft>
          <a:spcPts val="500"/>
        </a:spcAft>
        <a:buFont typeface="Arial"/>
        <a:buNone/>
        <a:defRPr sz="2000" b="0" i="0" kern="1200" spc="-40" baseline="0">
          <a:solidFill>
            <a:schemeClr val="tx2"/>
          </a:solidFill>
          <a:latin typeface="Calibri"/>
          <a:ea typeface="+mn-ea"/>
          <a:cs typeface="Calibri"/>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 Id="rId4" Type="http://schemas.openxmlformats.org/officeDocument/2006/relationships/image" Target="../media/image9.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163071" y="3356992"/>
            <a:ext cx="6840001" cy="1470025"/>
          </a:xfrm>
        </p:spPr>
        <p:txBody>
          <a:bodyPr/>
          <a:lstStyle/>
          <a:p>
            <a:r>
              <a:rPr lang="en-GB" smtClean="0"/>
              <a:t>Presentations</a:t>
            </a:r>
            <a:br>
              <a:rPr lang="en-GB" smtClean="0"/>
            </a:br>
            <a:r>
              <a:rPr lang="en-GB" smtClean="0"/>
              <a:t>My Approach</a:t>
            </a:r>
            <a:endParaRPr lang="en-GB" dirty="0"/>
          </a:p>
        </p:txBody>
      </p:sp>
      <p:sp>
        <p:nvSpPr>
          <p:cNvPr id="6" name="Text Placeholder 5"/>
          <p:cNvSpPr>
            <a:spLocks noGrp="1"/>
          </p:cNvSpPr>
          <p:nvPr>
            <p:ph type="body" sz="quarter" idx="10"/>
          </p:nvPr>
        </p:nvSpPr>
        <p:spPr/>
        <p:txBody>
          <a:bodyPr/>
          <a:lstStyle/>
          <a:p>
            <a:r>
              <a:rPr lang="en-GB" smtClean="0"/>
              <a:t>June 12</a:t>
            </a:r>
            <a:r>
              <a:rPr lang="en-GB" baseline="30000" smtClean="0"/>
              <a:t>th</a:t>
            </a:r>
            <a:r>
              <a:rPr lang="en-GB" smtClean="0"/>
              <a:t>  </a:t>
            </a:r>
            <a:r>
              <a:rPr lang="en-GB" dirty="0" smtClean="0"/>
              <a:t>2014</a:t>
            </a:r>
          </a:p>
          <a:p>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163071" y="3356992"/>
            <a:ext cx="6840001" cy="1470025"/>
          </a:xfrm>
        </p:spPr>
        <p:txBody>
          <a:bodyPr/>
          <a:lstStyle/>
          <a:p>
            <a:r>
              <a:rPr lang="en-GB" smtClean="0"/>
              <a:t>An Introduction to Creditinfo</a:t>
            </a:r>
            <a:endParaRPr lang="en-GB" dirty="0"/>
          </a:p>
        </p:txBody>
      </p:sp>
    </p:spTree>
    <p:extLst>
      <p:ext uri="{BB962C8B-B14F-4D97-AF65-F5344CB8AC3E}">
        <p14:creationId xmlns:p14="http://schemas.microsoft.com/office/powerpoint/2010/main" val="13585370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err="1" smtClean="0"/>
              <a:t>What</a:t>
            </a:r>
            <a:r>
              <a:rPr lang="is-IS" dirty="0" smtClean="0"/>
              <a:t> </a:t>
            </a:r>
            <a:r>
              <a:rPr lang="is-IS" dirty="0" err="1" smtClean="0"/>
              <a:t>does</a:t>
            </a:r>
            <a:r>
              <a:rPr lang="is-IS" dirty="0" smtClean="0"/>
              <a:t> Creditinfo </a:t>
            </a:r>
            <a:r>
              <a:rPr lang="is-IS" dirty="0" err="1" smtClean="0"/>
              <a:t>do</a:t>
            </a:r>
            <a:r>
              <a:rPr lang="is-IS" dirty="0" smtClean="0"/>
              <a:t>?</a:t>
            </a:r>
            <a:endParaRPr lang="is-IS" dirty="0"/>
          </a:p>
        </p:txBody>
      </p:sp>
      <p:sp>
        <p:nvSpPr>
          <p:cNvPr id="4" name="Rectangle 3"/>
          <p:cNvSpPr/>
          <p:nvPr/>
        </p:nvSpPr>
        <p:spPr>
          <a:xfrm>
            <a:off x="1118219" y="1402140"/>
            <a:ext cx="8968755" cy="4847481"/>
          </a:xfrm>
          <a:prstGeom prst="rect">
            <a:avLst/>
          </a:prstGeom>
        </p:spPr>
        <p:txBody>
          <a:bodyPr wrap="square">
            <a:spAutoFit/>
          </a:bodyPr>
          <a:lstStyle/>
          <a:p>
            <a:r>
              <a:rPr lang="en-US" sz="2000" b="1" spc="-40" dirty="0" smtClean="0">
                <a:solidFill>
                  <a:schemeClr val="tx2"/>
                </a:solidFill>
                <a:latin typeface="Calibri"/>
                <a:cs typeface="Calibri"/>
              </a:rPr>
              <a:t>We collect, process and redistribute data, converting it into information and intelligence, mainly for the use of optimizing credit processes:</a:t>
            </a:r>
          </a:p>
          <a:p>
            <a:endParaRPr lang="en-US" sz="900" b="1" spc="-40" dirty="0">
              <a:solidFill>
                <a:schemeClr val="tx2"/>
              </a:solidFill>
              <a:latin typeface="Calibri"/>
              <a:cs typeface="Calibri"/>
            </a:endParaRPr>
          </a:p>
          <a:p>
            <a:pPr marL="342900" lvl="0" indent="-342900">
              <a:buFont typeface="Arial" pitchFamily="34" charset="0"/>
              <a:buChar char="•"/>
            </a:pPr>
            <a:r>
              <a:rPr lang="en-GB" sz="2000" dirty="0" smtClean="0">
                <a:solidFill>
                  <a:schemeClr val="tx2"/>
                </a:solidFill>
              </a:rPr>
              <a:t> An universal name for entities providing similar services does not exist, the most used designations though being; credit bureaus, credit reference companies, credit information companies, credit registries (usually state owned) </a:t>
            </a:r>
          </a:p>
          <a:p>
            <a:pPr marL="342900" lvl="0" indent="-342900">
              <a:buFont typeface="Arial" pitchFamily="34" charset="0"/>
              <a:buChar char="•"/>
            </a:pPr>
            <a:endParaRPr lang="en-GB" sz="2000" dirty="0">
              <a:solidFill>
                <a:schemeClr val="tx2"/>
              </a:solidFill>
            </a:endParaRPr>
          </a:p>
          <a:p>
            <a:pPr marL="342900" lvl="0" indent="-342900">
              <a:buFont typeface="Arial" pitchFamily="34" charset="0"/>
              <a:buChar char="•"/>
            </a:pPr>
            <a:r>
              <a:rPr lang="en-GB" sz="2000" dirty="0" smtClean="0">
                <a:solidFill>
                  <a:schemeClr val="tx2"/>
                </a:solidFill>
              </a:rPr>
              <a:t>Central to our operations is always credit related data, such as credit histories and information on debts that have been defaulted on</a:t>
            </a:r>
            <a:r>
              <a:rPr lang="en-GB" sz="2000" smtClean="0">
                <a:solidFill>
                  <a:schemeClr val="tx2"/>
                </a:solidFill>
              </a:rPr>
              <a:t>.  </a:t>
            </a:r>
          </a:p>
          <a:p>
            <a:pPr marL="342900" lvl="0" indent="-342900">
              <a:buFont typeface="Arial" pitchFamily="34" charset="0"/>
              <a:buChar char="•"/>
            </a:pPr>
            <a:endParaRPr lang="en-GB" sz="2000">
              <a:solidFill>
                <a:schemeClr val="tx2"/>
              </a:solidFill>
            </a:endParaRPr>
          </a:p>
          <a:p>
            <a:pPr marL="342900" lvl="0" indent="-342900">
              <a:buFont typeface="Arial" pitchFamily="34" charset="0"/>
              <a:buChar char="•"/>
            </a:pPr>
            <a:r>
              <a:rPr lang="en-GB" sz="2000" smtClean="0">
                <a:solidFill>
                  <a:schemeClr val="tx2"/>
                </a:solidFill>
              </a:rPr>
              <a:t>We </a:t>
            </a:r>
            <a:r>
              <a:rPr lang="en-GB" sz="2000" dirty="0" smtClean="0">
                <a:solidFill>
                  <a:schemeClr val="tx2"/>
                </a:solidFill>
              </a:rPr>
              <a:t>also try to add in each market all other information that can be processed (legal-, technical- and practical-considerations taken) and can support said purpose</a:t>
            </a:r>
          </a:p>
          <a:p>
            <a:pPr marL="342900" lvl="0" indent="-342900">
              <a:buFont typeface="Arial" pitchFamily="34" charset="0"/>
              <a:buChar char="•"/>
            </a:pPr>
            <a:endParaRPr lang="en-GB" sz="2000" dirty="0">
              <a:solidFill>
                <a:schemeClr val="tx2"/>
              </a:solidFill>
            </a:endParaRPr>
          </a:p>
          <a:p>
            <a:pPr marL="342900" lvl="0" indent="-342900">
              <a:buFont typeface="Arial" pitchFamily="34" charset="0"/>
              <a:buChar char="•"/>
            </a:pPr>
            <a:r>
              <a:rPr lang="en-GB" sz="2000" dirty="0" smtClean="0">
                <a:solidFill>
                  <a:schemeClr val="tx2"/>
                </a:solidFill>
              </a:rPr>
              <a:t>Information </a:t>
            </a:r>
            <a:r>
              <a:rPr lang="en-GB" sz="2000" dirty="0">
                <a:solidFill>
                  <a:schemeClr val="tx2"/>
                </a:solidFill>
              </a:rPr>
              <a:t>(</a:t>
            </a:r>
            <a:r>
              <a:rPr lang="en-GB" sz="2000" dirty="0" smtClean="0">
                <a:solidFill>
                  <a:schemeClr val="tx2"/>
                </a:solidFill>
              </a:rPr>
              <a:t>processed data) is sold to interested parties, mainly credit providers, depending on local legislation</a:t>
            </a:r>
            <a:r>
              <a:rPr lang="en-GB" sz="2000" smtClean="0">
                <a:solidFill>
                  <a:schemeClr val="tx2"/>
                </a:solidFill>
              </a:rPr>
              <a:t>.  </a:t>
            </a:r>
            <a:endParaRPr lang="en-GB" sz="2000" dirty="0" smtClean="0">
              <a:solidFill>
                <a:schemeClr val="tx2"/>
              </a:solidFill>
            </a:endParaRPr>
          </a:p>
        </p:txBody>
      </p:sp>
    </p:spTree>
    <p:extLst>
      <p:ext uri="{BB962C8B-B14F-4D97-AF65-F5344CB8AC3E}">
        <p14:creationId xmlns:p14="http://schemas.microsoft.com/office/powerpoint/2010/main" val="36051858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An Introduction to Creditinfo </a:t>
            </a:r>
            <a:endParaRPr lang="en-US" dirty="0"/>
          </a:p>
        </p:txBody>
      </p:sp>
      <p:sp>
        <p:nvSpPr>
          <p:cNvPr id="3" name="Content Placeholder 2"/>
          <p:cNvSpPr>
            <a:spLocks noGrp="1"/>
          </p:cNvSpPr>
          <p:nvPr>
            <p:ph idx="1"/>
          </p:nvPr>
        </p:nvSpPr>
        <p:spPr>
          <a:xfrm>
            <a:off x="1130623" y="1484784"/>
            <a:ext cx="9961906" cy="4759499"/>
          </a:xfrm>
        </p:spPr>
        <p:txBody>
          <a:bodyPr>
            <a:normAutofit fontScale="92500" lnSpcReduction="10000"/>
          </a:bodyPr>
          <a:lstStyle/>
          <a:p>
            <a:r>
              <a:rPr lang="en-GB" sz="1800" b="1" smtClean="0">
                <a:solidFill>
                  <a:schemeClr val="accent1"/>
                </a:solidFill>
              </a:rPr>
              <a:t>Use our International Experience, Size, Know-How and Capabilities to our advantage –  Beef Up Our Local Profile</a:t>
            </a:r>
          </a:p>
          <a:p>
            <a:pPr marL="342900" indent="-342900">
              <a:buFont typeface="Arial" panose="020B0604020202020204" pitchFamily="34" charset="0"/>
              <a:buChar char="•"/>
            </a:pPr>
            <a:r>
              <a:rPr lang="en-GB" sz="1600" b="1" smtClean="0"/>
              <a:t>Focus </a:t>
            </a:r>
            <a:r>
              <a:rPr lang="en-GB" sz="1600" b="1"/>
              <a:t>on complete solutions in risk management</a:t>
            </a:r>
          </a:p>
          <a:p>
            <a:pPr marL="800100" lvl="1" indent="-342900">
              <a:buFont typeface="Arial" pitchFamily="34" charset="0"/>
              <a:buChar char="•"/>
            </a:pPr>
            <a:r>
              <a:rPr lang="en-GB" sz="1600">
                <a:ea typeface="ＭＳ Ｐゴシック" pitchFamily="34" charset="-128"/>
                <a:cs typeface="Arial" pitchFamily="34" charset="0"/>
              </a:rPr>
              <a:t>Providing scoring, decision engines, pricing modules, etc.</a:t>
            </a:r>
          </a:p>
          <a:p>
            <a:pPr marL="800100" lvl="1" indent="-342900">
              <a:buFont typeface="Arial" pitchFamily="34" charset="0"/>
              <a:buChar char="•"/>
            </a:pPr>
            <a:r>
              <a:rPr lang="en-GB" sz="1600">
                <a:ea typeface="ＭＳ Ｐゴシック" pitchFamily="34" charset="-128"/>
                <a:cs typeface="Arial" pitchFamily="34" charset="0"/>
              </a:rPr>
              <a:t>Fraud prevention, work flow-, collection-software and other credit tools</a:t>
            </a:r>
          </a:p>
          <a:p>
            <a:pPr marL="800100" lvl="1" indent="-342900">
              <a:buFont typeface="Arial" pitchFamily="34" charset="0"/>
              <a:buChar char="•"/>
            </a:pPr>
            <a:r>
              <a:rPr lang="en-GB" sz="1600">
                <a:ea typeface="ＭＳ Ｐゴシック" pitchFamily="34" charset="-128"/>
                <a:cs typeface="Arial" pitchFamily="34" charset="0"/>
              </a:rPr>
              <a:t>Consulting on credit processes, risk management, seminars</a:t>
            </a:r>
          </a:p>
          <a:p>
            <a:pPr marL="342900" indent="-342900">
              <a:buFont typeface="Arial" panose="020B0604020202020204" pitchFamily="34" charset="0"/>
              <a:buChar char="•"/>
            </a:pPr>
            <a:r>
              <a:rPr lang="en-GB" sz="1600" b="1" smtClean="0"/>
              <a:t>Endorsed </a:t>
            </a:r>
            <a:r>
              <a:rPr lang="en-GB" sz="1600" b="1"/>
              <a:t>by Internationally-recognized Authorities and Organizations</a:t>
            </a:r>
            <a:r>
              <a:rPr lang="en-GB" sz="1600"/>
              <a:t>:</a:t>
            </a:r>
          </a:p>
          <a:p>
            <a:pPr marL="800100" lvl="1" indent="-342900">
              <a:buFont typeface="Arial" pitchFamily="34" charset="0"/>
              <a:buChar char="•"/>
            </a:pPr>
            <a:r>
              <a:rPr lang="en-GB" sz="1600">
                <a:ea typeface="ＭＳ Ｐゴシック" pitchFamily="34" charset="-128"/>
                <a:cs typeface="Arial" pitchFamily="34" charset="0"/>
              </a:rPr>
              <a:t>Long-term relationship with the  World Bank and International Financial Corporation, Central banks and Banking associations in different countries </a:t>
            </a:r>
            <a:br>
              <a:rPr lang="en-GB" sz="1600">
                <a:ea typeface="ＭＳ Ｐゴシック" pitchFamily="34" charset="-128"/>
                <a:cs typeface="Arial" pitchFamily="34" charset="0"/>
              </a:rPr>
            </a:br>
            <a:endParaRPr lang="en-GB" sz="1600">
              <a:ea typeface="ＭＳ Ｐゴシック" pitchFamily="34" charset="-128"/>
              <a:cs typeface="Arial" pitchFamily="34" charset="0"/>
            </a:endParaRPr>
          </a:p>
          <a:p>
            <a:pPr marL="342900" indent="-342900">
              <a:buFont typeface="Arial" panose="020B0604020202020204" pitchFamily="34" charset="0"/>
              <a:buChar char="•"/>
            </a:pPr>
            <a:r>
              <a:rPr lang="en-GB" sz="1600" b="1"/>
              <a:t>Currently operating 16 subsidiaries / affiliates in 14 countries, approx. 250 employees</a:t>
            </a:r>
          </a:p>
          <a:p>
            <a:endParaRPr lang="en-GB" sz="1600"/>
          </a:p>
          <a:p>
            <a:pPr marL="342900" indent="-342900">
              <a:buFont typeface="Arial" panose="020B0604020202020204" pitchFamily="34" charset="0"/>
              <a:buChar char="•"/>
            </a:pPr>
            <a:r>
              <a:rPr lang="en-GB" sz="1600" b="1" smtClean="0"/>
              <a:t>4.000 satisfied and </a:t>
            </a:r>
            <a:r>
              <a:rPr lang="en-GB" sz="1600" b="1"/>
              <a:t>loyal clients worldwide</a:t>
            </a:r>
          </a:p>
          <a:p>
            <a:pPr marL="800100" lvl="1" indent="-342900">
              <a:buFont typeface="Arial" pitchFamily="34" charset="0"/>
              <a:buChar char="•"/>
            </a:pPr>
            <a:r>
              <a:rPr lang="en-GB" sz="1600">
                <a:ea typeface="ＭＳ Ｐゴシック" pitchFamily="34" charset="-128"/>
                <a:cs typeface="Arial" pitchFamily="34" charset="0"/>
              </a:rPr>
              <a:t>More than 600 Banks, Credit Unions and other financial institutions </a:t>
            </a:r>
          </a:p>
          <a:p>
            <a:pPr marL="800100" lvl="1" indent="-342900">
              <a:buFont typeface="Arial" pitchFamily="34" charset="0"/>
              <a:buChar char="•"/>
            </a:pPr>
            <a:r>
              <a:rPr lang="en-GB" sz="1600">
                <a:ea typeface="ＭＳ Ｐゴシック" pitchFamily="34" charset="-128"/>
                <a:cs typeface="Arial" pitchFamily="34" charset="0"/>
              </a:rPr>
              <a:t>Clients from all sectors (Telco, Construction, Insurance, Legal, Leasing, Debt Collection, Automotive, Utilities, Pharmaceutical, Wholesale etc). </a:t>
            </a:r>
          </a:p>
          <a:p>
            <a:pPr marL="800100" lvl="1" indent="-342900">
              <a:buFont typeface="Arial" pitchFamily="34" charset="0"/>
              <a:buChar char="•"/>
            </a:pPr>
            <a:r>
              <a:rPr lang="en-GB" sz="1600">
                <a:ea typeface="ＭＳ Ｐゴシック" pitchFamily="34" charset="-128"/>
                <a:cs typeface="Arial" pitchFamily="34" charset="0"/>
              </a:rPr>
              <a:t>Long customer lifecycle – Clients stay with us for many years</a:t>
            </a:r>
            <a:r>
              <a:rPr lang="en-GB" sz="1600" smtClean="0"/>
              <a:t> </a:t>
            </a:r>
            <a:endParaRPr lang="en-GB" sz="1600" dirty="0" smtClean="0"/>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30308261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s-IS" dirty="0"/>
              <a:t>How we help in the Business and Consumer Environment</a:t>
            </a:r>
          </a:p>
        </p:txBody>
      </p:sp>
      <p:pic>
        <p:nvPicPr>
          <p:cNvPr id="24" name="Picture 5" descr="lifecycle_image.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64696" y="2060848"/>
            <a:ext cx="9279041" cy="3168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233123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An Introduction to Creditinfo </a:t>
            </a:r>
            <a:endParaRPr lang="en-US" dirty="0"/>
          </a:p>
        </p:txBody>
      </p:sp>
      <p:sp>
        <p:nvSpPr>
          <p:cNvPr id="3" name="Content Placeholder 2"/>
          <p:cNvSpPr>
            <a:spLocks noGrp="1"/>
          </p:cNvSpPr>
          <p:nvPr>
            <p:ph idx="1"/>
          </p:nvPr>
        </p:nvSpPr>
        <p:spPr>
          <a:xfrm>
            <a:off x="581092" y="1462409"/>
            <a:ext cx="9961906" cy="4759499"/>
          </a:xfrm>
        </p:spPr>
        <p:txBody>
          <a:bodyPr>
            <a:normAutofit/>
          </a:bodyPr>
          <a:lstStyle/>
          <a:p>
            <a:pPr marL="342900" indent="-342900">
              <a:lnSpc>
                <a:spcPct val="100000"/>
              </a:lnSpc>
              <a:buFont typeface="Arial" panose="020B0604020202020204" pitchFamily="34" charset="0"/>
              <a:buChar char="•"/>
            </a:pPr>
            <a:r>
              <a:rPr lang="en-GB" smtClean="0">
                <a:solidFill>
                  <a:schemeClr val="accent1"/>
                </a:solidFill>
              </a:rPr>
              <a:t>Find relevant / related projects – business cases – products etc.  </a:t>
            </a:r>
          </a:p>
          <a:p>
            <a:pPr marL="342900" indent="-342900">
              <a:lnSpc>
                <a:spcPct val="100000"/>
              </a:lnSpc>
              <a:buFont typeface="Arial" panose="020B0604020202020204" pitchFamily="34" charset="0"/>
              <a:buChar char="•"/>
            </a:pPr>
            <a:r>
              <a:rPr lang="en-GB" smtClean="0">
                <a:solidFill>
                  <a:schemeClr val="accent1"/>
                </a:solidFill>
              </a:rPr>
              <a:t>Demonstrate that we have done it all before and been successful in doing so </a:t>
            </a:r>
          </a:p>
          <a:p>
            <a:pPr lvl="2">
              <a:lnSpc>
                <a:spcPct val="100000"/>
              </a:lnSpc>
            </a:pPr>
            <a:r>
              <a:rPr lang="en-GB" smtClean="0">
                <a:solidFill>
                  <a:schemeClr val="accent1"/>
                </a:solidFill>
              </a:rPr>
              <a:t>Endorsement letters from customers from the same or similar industry sectors</a:t>
            </a:r>
          </a:p>
          <a:p>
            <a:pPr lvl="2">
              <a:lnSpc>
                <a:spcPct val="100000"/>
              </a:lnSpc>
            </a:pPr>
            <a:endParaRPr lang="en-GB" smtClean="0">
              <a:solidFill>
                <a:schemeClr val="accent1"/>
              </a:solidFill>
            </a:endParaRPr>
          </a:p>
        </p:txBody>
      </p:sp>
      <p:sp>
        <p:nvSpPr>
          <p:cNvPr id="4" name="Rectangle 3"/>
          <p:cNvSpPr/>
          <p:nvPr/>
        </p:nvSpPr>
        <p:spPr>
          <a:xfrm>
            <a:off x="2028409" y="2953486"/>
            <a:ext cx="8066088" cy="800209"/>
          </a:xfrm>
          <a:prstGeom prst="rect">
            <a:avLst/>
          </a:prstGeom>
        </p:spPr>
        <p:txBody>
          <a:bodyPr lIns="91428" tIns="45715" rIns="91428" bIns="45715">
            <a:spAutoFit/>
          </a:bodyPr>
          <a:lstStyle/>
          <a:p>
            <a:pPr defTabSz="914287">
              <a:defRPr/>
            </a:pPr>
            <a:r>
              <a:rPr lang="en-US" sz="1600" b="1" dirty="0">
                <a:latin typeface="+mn-lt"/>
                <a:ea typeface="ＭＳ Ｐゴシック" charset="-128"/>
              </a:rPr>
              <a:t/>
            </a:r>
            <a:br>
              <a:rPr lang="en-US" sz="1600" b="1" dirty="0">
                <a:latin typeface="+mn-lt"/>
                <a:ea typeface="ＭＳ Ｐゴシック" charset="-128"/>
              </a:rPr>
            </a:br>
            <a:r>
              <a:rPr lang="en-US" sz="1000" i="1" dirty="0">
                <a:ea typeface="ＭＳ Ｐゴシック" charset="-128"/>
              </a:rPr>
              <a:t>“The Creditinfo Solutions Company implemented an automated system for evaluating Loan Applications and Applications for Vehicle Leasing in the </a:t>
            </a:r>
            <a:r>
              <a:rPr lang="en-US" sz="1000" i="1" dirty="0" err="1">
                <a:ea typeface="ＭＳ Ｐゴシック" charset="-128"/>
              </a:rPr>
              <a:t>UniCredit</a:t>
            </a:r>
            <a:r>
              <a:rPr lang="en-US" sz="1000" i="1" dirty="0">
                <a:ea typeface="ＭＳ Ｐゴシック" charset="-128"/>
              </a:rPr>
              <a:t> Leasing Company. The implementation of the system was executed professionally and it brought ordinal increase in the capacity for approving applications.” </a:t>
            </a:r>
            <a:endParaRPr lang="cs-CZ" sz="1000" i="1" dirty="0">
              <a:ea typeface="ＭＳ Ｐゴシック" charset="-128"/>
            </a:endParaRPr>
          </a:p>
        </p:txBody>
      </p:sp>
      <p:sp>
        <p:nvSpPr>
          <p:cNvPr id="5" name="Rectangle 1"/>
          <p:cNvSpPr>
            <a:spLocks noChangeArrowheads="1"/>
          </p:cNvSpPr>
          <p:nvPr/>
        </p:nvSpPr>
        <p:spPr bwMode="auto">
          <a:xfrm>
            <a:off x="2102531" y="4077072"/>
            <a:ext cx="7993063" cy="770309"/>
          </a:xfrm>
          <a:prstGeom prst="rect">
            <a:avLst/>
          </a:prstGeom>
          <a:noFill/>
          <a:ln w="9525">
            <a:noFill/>
            <a:miter lim="800000"/>
            <a:headEnd/>
            <a:tailEnd/>
          </a:ln>
          <a:effectLst/>
        </p:spPr>
        <p:txBody>
          <a:bodyPr lIns="0" tIns="85688" rIns="142813" bIns="128531" anchor="ctr">
            <a:spAutoFit/>
          </a:bodyPr>
          <a:lstStyle/>
          <a:p>
            <a:pPr defTabSz="914287">
              <a:defRPr/>
            </a:pPr>
            <a:r>
              <a:rPr lang="cs-CZ" sz="1600" i="1" dirty="0">
                <a:latin typeface="+mn-lt"/>
                <a:ea typeface="ＭＳ Ｐゴシック" charset="-128"/>
              </a:rPr>
              <a:t/>
            </a:r>
            <a:br>
              <a:rPr lang="cs-CZ" sz="1600" i="1" dirty="0">
                <a:latin typeface="+mn-lt"/>
                <a:ea typeface="ＭＳ Ｐゴシック" charset="-128"/>
              </a:rPr>
            </a:br>
            <a:r>
              <a:rPr lang="cs-CZ" sz="1000" i="1" dirty="0">
                <a:ea typeface="ＭＳ Ｐゴシック" charset="-128"/>
              </a:rPr>
              <a:t>“We decided to use Application Processing not only thanks to its quality but also because it provides us with various connections to external sources. These sources then help to significantly simplify the conclusion of any contract without the necessity to check data offline.”</a:t>
            </a:r>
          </a:p>
        </p:txBody>
      </p:sp>
      <p:pic>
        <p:nvPicPr>
          <p:cNvPr id="6" name="Picture 2" descr="http://solutions.wccrc2010.com/lisalib/getfile.aspx?itemid=926bf674-5500-443e-96b6-86cf31ea0b3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0405" y="3914053"/>
            <a:ext cx="1139849" cy="378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4" descr="http://solutions.wccrc2010.com/lisalib/getfile.aspx?itemid=5213831b-32d1-44cd-8d60-e642ed2a2ac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14574" y="2892714"/>
            <a:ext cx="963495" cy="307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5"/>
          <p:cNvSpPr>
            <a:spLocks noChangeArrowheads="1"/>
          </p:cNvSpPr>
          <p:nvPr/>
        </p:nvSpPr>
        <p:spPr bwMode="auto">
          <a:xfrm>
            <a:off x="2150405" y="5113616"/>
            <a:ext cx="7993062" cy="831864"/>
          </a:xfrm>
          <a:prstGeom prst="rect">
            <a:avLst/>
          </a:prstGeom>
          <a:noFill/>
          <a:ln w="9525">
            <a:noFill/>
            <a:miter lim="800000"/>
            <a:headEnd/>
            <a:tailEnd/>
          </a:ln>
          <a:effectLst/>
        </p:spPr>
        <p:txBody>
          <a:bodyPr lIns="0" tIns="85688" rIns="142813" bIns="128531" anchor="ctr">
            <a:spAutoFit/>
          </a:bodyPr>
          <a:lstStyle/>
          <a:p>
            <a:pPr defTabSz="914287">
              <a:defRPr/>
            </a:pPr>
            <a:r>
              <a:rPr lang="cs-CZ" sz="1000" i="1" dirty="0">
                <a:ea typeface="ＭＳ Ｐゴシック" charset="-128"/>
              </a:rPr>
              <a:t/>
            </a:r>
            <a:br>
              <a:rPr lang="cs-CZ" sz="1000" i="1" dirty="0">
                <a:ea typeface="ＭＳ Ｐゴシック" charset="-128"/>
              </a:rPr>
            </a:br>
            <a:r>
              <a:rPr lang="cs-CZ" sz="1000" i="1" dirty="0">
                <a:ea typeface="ＭＳ Ｐゴシック" charset="-128"/>
              </a:rPr>
              <a:t>“The Creditinfo Solutions Company has executed the implementation, operation and subsequent maintenance of the Application Processing Solution thoroughly and professionally. </a:t>
            </a:r>
            <a:r>
              <a:rPr lang="en-US" sz="1000" i="1" dirty="0">
                <a:ea typeface="ＭＳ Ｐゴシック" charset="-128"/>
              </a:rPr>
              <a:t>We</a:t>
            </a:r>
            <a:r>
              <a:rPr lang="cs-CZ" sz="1000" i="1" dirty="0">
                <a:ea typeface="ＭＳ Ｐゴシック" charset="-128"/>
              </a:rPr>
              <a:t> can confirm our satisfaction with the cooperation on behalf of the VB Leasing Company.”</a:t>
            </a:r>
            <a:br>
              <a:rPr lang="cs-CZ" sz="1000" i="1" dirty="0">
                <a:ea typeface="ＭＳ Ｐゴシック" charset="-128"/>
              </a:rPr>
            </a:br>
            <a:endParaRPr lang="cs-CZ" sz="1000" i="1" dirty="0">
              <a:ea typeface="ＭＳ Ｐゴシック" charset="-128"/>
            </a:endParaRPr>
          </a:p>
        </p:txBody>
      </p:sp>
      <p:pic>
        <p:nvPicPr>
          <p:cNvPr id="9" name="Picture 11" descr="vbleasing.jp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150405" y="5051897"/>
            <a:ext cx="1171357" cy="210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804648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163071" y="3933056"/>
            <a:ext cx="6840001" cy="1470025"/>
          </a:xfrm>
        </p:spPr>
        <p:txBody>
          <a:bodyPr/>
          <a:lstStyle/>
          <a:p>
            <a:r>
              <a:rPr lang="en-GB"/>
              <a:t>Problem definition</a:t>
            </a:r>
            <a:br>
              <a:rPr lang="en-GB"/>
            </a:br>
            <a:endParaRPr lang="en-GB" dirty="0"/>
          </a:p>
        </p:txBody>
      </p:sp>
    </p:spTree>
    <p:extLst>
      <p:ext uri="{BB962C8B-B14F-4D97-AF65-F5344CB8AC3E}">
        <p14:creationId xmlns:p14="http://schemas.microsoft.com/office/powerpoint/2010/main" val="32874656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Problem Definition</a:t>
            </a:r>
            <a:endParaRPr lang="en-US" dirty="0"/>
          </a:p>
        </p:txBody>
      </p:sp>
      <p:sp>
        <p:nvSpPr>
          <p:cNvPr id="3" name="Content Placeholder 2"/>
          <p:cNvSpPr>
            <a:spLocks noGrp="1"/>
          </p:cNvSpPr>
          <p:nvPr>
            <p:ph idx="1"/>
          </p:nvPr>
        </p:nvSpPr>
        <p:spPr>
          <a:xfrm>
            <a:off x="1058615" y="1484784"/>
            <a:ext cx="9961906" cy="4759499"/>
          </a:xfrm>
        </p:spPr>
        <p:txBody>
          <a:bodyPr>
            <a:normAutofit/>
          </a:bodyPr>
          <a:lstStyle/>
          <a:p>
            <a:pPr marL="342900" indent="-342900">
              <a:buFont typeface="Arial" panose="020B0604020202020204" pitchFamily="34" charset="0"/>
              <a:buChar char="•"/>
            </a:pPr>
            <a:r>
              <a:rPr lang="en-GB"/>
              <a:t>So why are we here? </a:t>
            </a:r>
            <a:endParaRPr lang="en-US"/>
          </a:p>
          <a:p>
            <a:pPr marL="342900" indent="-342900">
              <a:buFont typeface="Arial" panose="020B0604020202020204" pitchFamily="34" charset="0"/>
              <a:buChar char="•"/>
            </a:pPr>
            <a:r>
              <a:rPr lang="en-GB"/>
              <a:t>What’s the problem?</a:t>
            </a:r>
            <a:endParaRPr lang="en-US"/>
          </a:p>
          <a:p>
            <a:pPr marL="342900" indent="-342900">
              <a:buFont typeface="Arial" panose="020B0604020202020204" pitchFamily="34" charset="0"/>
              <a:buChar char="•"/>
            </a:pPr>
            <a:r>
              <a:rPr lang="en-GB"/>
              <a:t>How is it affecting your </a:t>
            </a:r>
            <a:r>
              <a:rPr lang="en-GB" smtClean="0"/>
              <a:t>business?</a:t>
            </a:r>
          </a:p>
          <a:p>
            <a:pPr marL="342900" indent="-342900">
              <a:buFont typeface="Arial" panose="020B0604020202020204" pitchFamily="34" charset="0"/>
              <a:buChar char="•"/>
            </a:pPr>
            <a:r>
              <a:rPr lang="en-GB" smtClean="0"/>
              <a:t>Ask questions and understand current conditions – </a:t>
            </a:r>
          </a:p>
          <a:p>
            <a:pPr marL="704850" lvl="1" indent="-342900">
              <a:buFont typeface="Arial" panose="020B0604020202020204" pitchFamily="34" charset="0"/>
              <a:buChar char="•"/>
            </a:pPr>
            <a:r>
              <a:rPr lang="en-GB" smtClean="0"/>
              <a:t>% of NPL</a:t>
            </a:r>
          </a:p>
          <a:p>
            <a:pPr marL="704850" lvl="1" indent="-342900">
              <a:buFont typeface="Arial" panose="020B0604020202020204" pitchFamily="34" charset="0"/>
              <a:buChar char="•"/>
            </a:pPr>
            <a:r>
              <a:rPr lang="en-GB" smtClean="0"/>
              <a:t>Application Processing,</a:t>
            </a:r>
          </a:p>
          <a:p>
            <a:pPr marL="704850" lvl="1" indent="-342900">
              <a:buFont typeface="Arial" panose="020B0604020202020204" pitchFamily="34" charset="0"/>
              <a:buChar char="•"/>
            </a:pPr>
            <a:r>
              <a:rPr lang="en-GB" smtClean="0"/>
              <a:t>Workflow in terms of Risk Management </a:t>
            </a:r>
          </a:p>
          <a:p>
            <a:pPr marL="704850" lvl="1" indent="-342900">
              <a:buFont typeface="Arial" panose="020B0604020202020204" pitchFamily="34" charset="0"/>
              <a:buChar char="•"/>
            </a:pPr>
            <a:r>
              <a:rPr lang="en-GB" smtClean="0"/>
              <a:t>Number of new applications</a:t>
            </a:r>
          </a:p>
          <a:p>
            <a:pPr marL="704850" lvl="1" indent="-342900">
              <a:buFont typeface="Arial" panose="020B0604020202020204" pitchFamily="34" charset="0"/>
              <a:buChar char="•"/>
            </a:pPr>
            <a:r>
              <a:rPr lang="en-GB" smtClean="0"/>
              <a:t>Contracts Terms and Conditions (Do we need to suggest changes)</a:t>
            </a:r>
          </a:p>
          <a:p>
            <a:pPr marL="704850" lvl="1" indent="-342900">
              <a:buFont typeface="Arial" panose="020B0604020202020204" pitchFamily="34" charset="0"/>
              <a:buChar char="•"/>
            </a:pPr>
            <a:r>
              <a:rPr lang="en-GB" smtClean="0"/>
              <a:t>Etc. </a:t>
            </a:r>
          </a:p>
          <a:p>
            <a:r>
              <a:rPr lang="en-US"/>
              <a:t> </a:t>
            </a:r>
            <a:endParaRPr lang="en-US" smtClean="0"/>
          </a:p>
          <a:p>
            <a:endParaRPr lang="en-US" dirty="0"/>
          </a:p>
        </p:txBody>
      </p:sp>
    </p:spTree>
    <p:extLst>
      <p:ext uri="{BB962C8B-B14F-4D97-AF65-F5344CB8AC3E}">
        <p14:creationId xmlns:p14="http://schemas.microsoft.com/office/powerpoint/2010/main" val="10229475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Problem Definition</a:t>
            </a:r>
            <a:endParaRPr lang="en-US" dirty="0"/>
          </a:p>
        </p:txBody>
      </p:sp>
      <p:sp>
        <p:nvSpPr>
          <p:cNvPr id="3" name="Content Placeholder 2"/>
          <p:cNvSpPr>
            <a:spLocks noGrp="1"/>
          </p:cNvSpPr>
          <p:nvPr>
            <p:ph idx="1"/>
          </p:nvPr>
        </p:nvSpPr>
        <p:spPr>
          <a:xfrm>
            <a:off x="1058615" y="1484784"/>
            <a:ext cx="9961906" cy="4759499"/>
          </a:xfrm>
        </p:spPr>
        <p:txBody>
          <a:bodyPr>
            <a:normAutofit/>
          </a:bodyPr>
          <a:lstStyle/>
          <a:p>
            <a:endParaRPr lang="en-US"/>
          </a:p>
          <a:p>
            <a:r>
              <a:rPr lang="en-US"/>
              <a:t> </a:t>
            </a:r>
            <a:endParaRPr lang="en-US" smtClean="0"/>
          </a:p>
          <a:p>
            <a:endParaRPr lang="en-US" smtClean="0"/>
          </a:p>
          <a:p>
            <a:pPr algn="ctr"/>
            <a:r>
              <a:rPr lang="en-GB" sz="3200" smtClean="0">
                <a:solidFill>
                  <a:schemeClr val="accent1"/>
                </a:solidFill>
              </a:rPr>
              <a:t>Tanzania Example </a:t>
            </a:r>
          </a:p>
          <a:p>
            <a:pPr algn="ctr"/>
            <a:r>
              <a:rPr lang="en-GB" sz="3200" smtClean="0">
                <a:solidFill>
                  <a:schemeClr val="accent1"/>
                </a:solidFill>
              </a:rPr>
              <a:t>A potential Client (bank) not using our services </a:t>
            </a:r>
          </a:p>
          <a:p>
            <a:endParaRPr lang="en-US" dirty="0"/>
          </a:p>
        </p:txBody>
      </p:sp>
    </p:spTree>
    <p:extLst>
      <p:ext uri="{BB962C8B-B14F-4D97-AF65-F5344CB8AC3E}">
        <p14:creationId xmlns:p14="http://schemas.microsoft.com/office/powerpoint/2010/main" val="41049963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Tanzania Example</a:t>
            </a:r>
            <a:endParaRPr lang="en-US" dirty="0"/>
          </a:p>
        </p:txBody>
      </p:sp>
      <p:sp>
        <p:nvSpPr>
          <p:cNvPr id="4" name="Content Placeholder 2"/>
          <p:cNvSpPr>
            <a:spLocks noGrp="1"/>
          </p:cNvSpPr>
          <p:nvPr>
            <p:ph idx="1"/>
          </p:nvPr>
        </p:nvSpPr>
        <p:spPr>
          <a:xfrm>
            <a:off x="1058863" y="1484313"/>
            <a:ext cx="9961562" cy="4759325"/>
          </a:xfrm>
        </p:spPr>
        <p:txBody>
          <a:bodyPr>
            <a:noAutofit/>
          </a:bodyPr>
          <a:lstStyle/>
          <a:p>
            <a:pPr>
              <a:lnSpc>
                <a:spcPct val="150000"/>
              </a:lnSpc>
              <a:buFont typeface="Arial" panose="020B0604020202020204" pitchFamily="34" charset="0"/>
              <a:buChar char="•"/>
            </a:pPr>
            <a:r>
              <a:rPr lang="is-IS" smtClean="0">
                <a:cs typeface="Andalus" panose="02020603050405020304" pitchFamily="18" charset="-78"/>
              </a:rPr>
              <a:t> Over 20k </a:t>
            </a:r>
            <a:r>
              <a:rPr lang="is-IS">
                <a:cs typeface="Andalus" panose="02020603050405020304" pitchFamily="18" charset="-78"/>
              </a:rPr>
              <a:t>Searches </a:t>
            </a:r>
            <a:r>
              <a:rPr lang="is-IS" smtClean="0">
                <a:cs typeface="Andalus" panose="02020603050405020304" pitchFamily="18" charset="-78"/>
              </a:rPr>
              <a:t>are made per month in the DataBase</a:t>
            </a:r>
            <a:endParaRPr lang="en-US">
              <a:cs typeface="Andalus" panose="02020603050405020304" pitchFamily="18" charset="-78"/>
            </a:endParaRPr>
          </a:p>
          <a:p>
            <a:pPr>
              <a:lnSpc>
                <a:spcPct val="150000"/>
              </a:lnSpc>
              <a:buFont typeface="Arial" panose="020B0604020202020204" pitchFamily="34" charset="0"/>
              <a:buChar char="•"/>
            </a:pPr>
            <a:r>
              <a:rPr lang="en-US" smtClean="0">
                <a:cs typeface="Andalus" panose="02020603050405020304" pitchFamily="18" charset="-78"/>
              </a:rPr>
              <a:t> 5k </a:t>
            </a:r>
            <a:r>
              <a:rPr lang="en-US">
                <a:cs typeface="Andalus" panose="02020603050405020304" pitchFamily="18" charset="-78"/>
              </a:rPr>
              <a:t>credit reports taken last month</a:t>
            </a:r>
            <a:r>
              <a:rPr lang="en-US" smtClean="0">
                <a:cs typeface="Andalus" panose="02020603050405020304" pitchFamily="18" charset="-78"/>
              </a:rPr>
              <a:t>.</a:t>
            </a:r>
            <a:endParaRPr lang="en-US">
              <a:cs typeface="Andalus" panose="02020603050405020304" pitchFamily="18" charset="-78"/>
            </a:endParaRPr>
          </a:p>
          <a:p>
            <a:pPr>
              <a:lnSpc>
                <a:spcPct val="150000"/>
              </a:lnSpc>
              <a:buFont typeface="Arial" panose="020B0604020202020204" pitchFamily="34" charset="0"/>
              <a:buChar char="•"/>
            </a:pPr>
            <a:r>
              <a:rPr lang="en-US" smtClean="0">
                <a:cs typeface="Andalus" panose="02020603050405020304" pitchFamily="18" charset="-78"/>
              </a:rPr>
              <a:t> Some </a:t>
            </a:r>
            <a:r>
              <a:rPr lang="en-US" dirty="0">
                <a:cs typeface="Andalus" panose="02020603050405020304" pitchFamily="18" charset="-78"/>
              </a:rPr>
              <a:t>banks are already avoiding the </a:t>
            </a:r>
            <a:r>
              <a:rPr lang="en-US" b="1" dirty="0">
                <a:solidFill>
                  <a:schemeClr val="accent1"/>
                </a:solidFill>
                <a:cs typeface="Andalus" panose="02020603050405020304" pitchFamily="18" charset="-78"/>
              </a:rPr>
              <a:t>137,044</a:t>
            </a:r>
            <a:r>
              <a:rPr lang="en-US" dirty="0">
                <a:cs typeface="Andalus" panose="02020603050405020304" pitchFamily="18" charset="-78"/>
              </a:rPr>
              <a:t> </a:t>
            </a:r>
            <a:r>
              <a:rPr lang="en-US">
                <a:cs typeface="Andalus" panose="02020603050405020304" pitchFamily="18" charset="-78"/>
              </a:rPr>
              <a:t>customers with a bad payment history </a:t>
            </a:r>
            <a:r>
              <a:rPr lang="en-US" dirty="0">
                <a:cs typeface="Andalus" panose="02020603050405020304" pitchFamily="18" charset="-78"/>
              </a:rPr>
              <a:t>and forcing them to go to other </a:t>
            </a:r>
            <a:r>
              <a:rPr lang="en-US">
                <a:cs typeface="Andalus" panose="02020603050405020304" pitchFamily="18" charset="-78"/>
              </a:rPr>
              <a:t>banks</a:t>
            </a:r>
            <a:r>
              <a:rPr lang="en-US" smtClean="0">
                <a:cs typeface="Andalus" panose="02020603050405020304" pitchFamily="18" charset="-78"/>
              </a:rPr>
              <a:t>.</a:t>
            </a:r>
            <a:endParaRPr lang="is-IS">
              <a:cs typeface="Andalus" panose="02020603050405020304" pitchFamily="18" charset="-78"/>
            </a:endParaRPr>
          </a:p>
          <a:p>
            <a:pPr>
              <a:lnSpc>
                <a:spcPct val="150000"/>
              </a:lnSpc>
              <a:buFont typeface="Arial" panose="020B0604020202020204" pitchFamily="34" charset="0"/>
              <a:buChar char="•"/>
            </a:pPr>
            <a:r>
              <a:rPr lang="is-IS" smtClean="0">
                <a:cs typeface="Andalus" panose="02020603050405020304" pitchFamily="18" charset="-78"/>
              </a:rPr>
              <a:t> This </a:t>
            </a:r>
            <a:r>
              <a:rPr lang="is-IS">
                <a:cs typeface="Andalus" panose="02020603050405020304" pitchFamily="18" charset="-78"/>
              </a:rPr>
              <a:t>means that someone is picking up the </a:t>
            </a:r>
            <a:r>
              <a:rPr lang="is-IS" smtClean="0">
                <a:cs typeface="Andalus" panose="02020603050405020304" pitchFamily="18" charset="-78"/>
              </a:rPr>
              <a:t>bad customers </a:t>
            </a:r>
          </a:p>
          <a:p>
            <a:pPr>
              <a:lnSpc>
                <a:spcPct val="150000"/>
              </a:lnSpc>
            </a:pPr>
            <a:endParaRPr lang="en-US" dirty="0">
              <a:cs typeface="Andalus" panose="02020603050405020304" pitchFamily="18" charset="-78"/>
            </a:endParaRPr>
          </a:p>
          <a:p>
            <a:pPr>
              <a:lnSpc>
                <a:spcPct val="150000"/>
              </a:lnSpc>
              <a:buFont typeface="Arial" panose="020B0604020202020204" pitchFamily="34" charset="0"/>
              <a:buChar char="•"/>
            </a:pPr>
            <a:endParaRPr lang="en-US">
              <a:cs typeface="Andalus" panose="02020603050405020304" pitchFamily="18" charset="-78"/>
            </a:endParaRPr>
          </a:p>
        </p:txBody>
      </p:sp>
    </p:spTree>
    <p:extLst>
      <p:ext uri="{BB962C8B-B14F-4D97-AF65-F5344CB8AC3E}">
        <p14:creationId xmlns:p14="http://schemas.microsoft.com/office/powerpoint/2010/main" val="22006338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is-IS" smtClean="0"/>
              <a:t>Bad Customers </a:t>
            </a:r>
            <a:endParaRPr lang="is-IS" dirty="0"/>
          </a:p>
        </p:txBody>
      </p:sp>
      <p:sp>
        <p:nvSpPr>
          <p:cNvPr id="9" name="Content Placeholder 2"/>
          <p:cNvSpPr txBox="1">
            <a:spLocks/>
          </p:cNvSpPr>
          <p:nvPr/>
        </p:nvSpPr>
        <p:spPr>
          <a:xfrm>
            <a:off x="1020933" y="1682958"/>
            <a:ext cx="9658904" cy="1984267"/>
          </a:xfrm>
          <a:prstGeom prst="rect">
            <a:avLst/>
          </a:prstGeom>
        </p:spPr>
        <p:txBody>
          <a:bodyPr vert="horz" lIns="0" tIns="0" rIns="0" bIns="0" rtlCol="0">
            <a:noAutofit/>
          </a:bodyPr>
          <a:lstStyle>
            <a:lvl1pPr marL="0" indent="0" algn="l" defTabSz="457200" rtl="0" eaLnBrk="1" latinLnBrk="0" hangingPunct="1">
              <a:lnSpc>
                <a:spcPct val="90000"/>
              </a:lnSpc>
              <a:spcBef>
                <a:spcPts val="800"/>
              </a:spcBef>
              <a:spcAft>
                <a:spcPts val="500"/>
              </a:spcAft>
              <a:buFontTx/>
              <a:buNone/>
              <a:defRPr sz="2000" b="0" i="0" kern="1200" spc="-40">
                <a:solidFill>
                  <a:schemeClr val="tx2"/>
                </a:solidFill>
                <a:latin typeface="Calibri"/>
                <a:ea typeface="+mn-ea"/>
                <a:cs typeface="Calibri"/>
              </a:defRPr>
            </a:lvl1pPr>
            <a:lvl2pPr marL="361950" indent="-185738" algn="l" defTabSz="457200" rtl="0" eaLnBrk="1" latinLnBrk="0" hangingPunct="1">
              <a:lnSpc>
                <a:spcPct val="90000"/>
              </a:lnSpc>
              <a:spcBef>
                <a:spcPts val="400"/>
              </a:spcBef>
              <a:spcAft>
                <a:spcPts val="400"/>
              </a:spcAft>
              <a:buClr>
                <a:schemeClr val="accent1"/>
              </a:buClr>
              <a:buSzPct val="90000"/>
              <a:buFont typeface="Arial"/>
              <a:buChar char="•"/>
              <a:defRPr sz="1800" kern="1200" spc="-40">
                <a:solidFill>
                  <a:schemeClr val="tx2"/>
                </a:solidFill>
                <a:latin typeface="+mn-lt"/>
                <a:ea typeface="+mn-ea"/>
                <a:cs typeface="+mn-cs"/>
              </a:defRPr>
            </a:lvl2pPr>
            <a:lvl3pPr marL="536575" indent="-174625" algn="l" defTabSz="457200" rtl="0" eaLnBrk="1" latinLnBrk="0" hangingPunct="1">
              <a:lnSpc>
                <a:spcPct val="90000"/>
              </a:lnSpc>
              <a:spcBef>
                <a:spcPts val="400"/>
              </a:spcBef>
              <a:spcAft>
                <a:spcPts val="400"/>
              </a:spcAft>
              <a:buFont typeface="Lucida Grande"/>
              <a:buChar char="-"/>
              <a:defRPr sz="1600" kern="1200" spc="-40">
                <a:solidFill>
                  <a:schemeClr val="tx2"/>
                </a:solidFill>
                <a:latin typeface="+mn-lt"/>
                <a:ea typeface="+mn-ea"/>
                <a:cs typeface="+mn-cs"/>
              </a:defRPr>
            </a:lvl3pPr>
            <a:lvl4pPr marL="712788" indent="-176213" algn="l" defTabSz="457200" rtl="0" eaLnBrk="1" latinLnBrk="0" hangingPunct="1">
              <a:lnSpc>
                <a:spcPct val="90000"/>
              </a:lnSpc>
              <a:spcBef>
                <a:spcPts val="400"/>
              </a:spcBef>
              <a:spcAft>
                <a:spcPts val="400"/>
              </a:spcAft>
              <a:buSzPct val="80000"/>
              <a:buFont typeface="Arial"/>
              <a:buChar char="•"/>
              <a:defRPr sz="1600" kern="1200" spc="-40">
                <a:solidFill>
                  <a:schemeClr val="tx2"/>
                </a:solidFill>
                <a:latin typeface="+mn-lt"/>
                <a:ea typeface="+mn-ea"/>
                <a:cs typeface="+mn-cs"/>
              </a:defRPr>
            </a:lvl4pPr>
            <a:lvl5pPr marL="0" indent="0" algn="l" defTabSz="457200" rtl="0" eaLnBrk="1" latinLnBrk="0" hangingPunct="1">
              <a:lnSpc>
                <a:spcPct val="80000"/>
              </a:lnSpc>
              <a:spcBef>
                <a:spcPts val="1500"/>
              </a:spcBef>
              <a:spcAft>
                <a:spcPts val="300"/>
              </a:spcAft>
              <a:buFontTx/>
              <a:buNone/>
              <a:defRPr sz="2000" b="1" kern="1200" spc="-40">
                <a:solidFill>
                  <a:schemeClr val="tx2"/>
                </a:solidFill>
                <a:latin typeface="+mn-lt"/>
                <a:ea typeface="+mn-ea"/>
                <a:cs typeface="+mn-cs"/>
              </a:defRPr>
            </a:lvl5pPr>
            <a:lvl6pPr marL="234000" indent="-234000" algn="l" defTabSz="457200" rtl="0" eaLnBrk="1" latinLnBrk="0" hangingPunct="1">
              <a:lnSpc>
                <a:spcPct val="90000"/>
              </a:lnSpc>
              <a:spcBef>
                <a:spcPts val="800"/>
              </a:spcBef>
              <a:spcAft>
                <a:spcPts val="500"/>
              </a:spcAft>
              <a:buClr>
                <a:schemeClr val="tx2"/>
              </a:buClr>
              <a:buFont typeface="Arial"/>
              <a:buChar char="•"/>
              <a:defRPr sz="2000" b="0" i="0" kern="1200" spc="-40">
                <a:solidFill>
                  <a:schemeClr val="tx2"/>
                </a:solidFill>
                <a:latin typeface="Calibri"/>
                <a:ea typeface="+mn-ea"/>
                <a:cs typeface="Calibri"/>
              </a:defRPr>
            </a:lvl6pPr>
            <a:lvl7pPr marL="0" indent="0" algn="l" defTabSz="457200" rtl="0" eaLnBrk="1" latinLnBrk="0" hangingPunct="1">
              <a:lnSpc>
                <a:spcPct val="90000"/>
              </a:lnSpc>
              <a:spcBef>
                <a:spcPts val="800"/>
              </a:spcBef>
              <a:spcAft>
                <a:spcPts val="500"/>
              </a:spcAft>
              <a:buFont typeface="Arial"/>
              <a:buNone/>
              <a:defRPr sz="2000" b="0" i="0" kern="1200" spc="-40" baseline="0">
                <a:solidFill>
                  <a:schemeClr val="tx2"/>
                </a:solidFill>
                <a:latin typeface="Calibri"/>
                <a:ea typeface="+mn-ea"/>
                <a:cs typeface="Calibri"/>
              </a:defRPr>
            </a:lvl7pPr>
            <a:lvl8pPr marL="0" indent="0" algn="l" defTabSz="457200" rtl="0" eaLnBrk="1" latinLnBrk="0" hangingPunct="1">
              <a:lnSpc>
                <a:spcPct val="90000"/>
              </a:lnSpc>
              <a:spcBef>
                <a:spcPts val="800"/>
              </a:spcBef>
              <a:spcAft>
                <a:spcPts val="500"/>
              </a:spcAft>
              <a:buFont typeface="Arial"/>
              <a:buNone/>
              <a:defRPr sz="2000" b="0" i="0" kern="1200" spc="-40" baseline="0">
                <a:solidFill>
                  <a:schemeClr val="tx2"/>
                </a:solidFill>
                <a:latin typeface="Calibri"/>
                <a:ea typeface="+mn-ea"/>
                <a:cs typeface="Calibri"/>
              </a:defRPr>
            </a:lvl8pPr>
            <a:lvl9pPr marL="0" indent="0" algn="l" defTabSz="457200" rtl="0" eaLnBrk="1" latinLnBrk="0" hangingPunct="1">
              <a:lnSpc>
                <a:spcPct val="90000"/>
              </a:lnSpc>
              <a:spcBef>
                <a:spcPts val="800"/>
              </a:spcBef>
              <a:spcAft>
                <a:spcPts val="500"/>
              </a:spcAft>
              <a:buFont typeface="Arial"/>
              <a:buNone/>
              <a:defRPr sz="2000" b="0" i="0" kern="1200" spc="-40" baseline="0">
                <a:solidFill>
                  <a:schemeClr val="tx2"/>
                </a:solidFill>
                <a:latin typeface="Calibri"/>
                <a:ea typeface="+mn-ea"/>
                <a:cs typeface="Calibri"/>
              </a:defRPr>
            </a:lvl9pPr>
          </a:lstStyle>
          <a:p>
            <a:pPr marL="342900" indent="-342900">
              <a:buFont typeface="Wingdings" panose="05000000000000000000" pitchFamily="2" charset="2"/>
              <a:buChar char="ü"/>
            </a:pPr>
            <a:r>
              <a:rPr lang="en-US" smtClean="0">
                <a:cs typeface="Andalus" panose="02020603050405020304" pitchFamily="18" charset="-78"/>
              </a:rPr>
              <a:t>The Number of Contracts Past Due are increasing as the database grows </a:t>
            </a:r>
          </a:p>
          <a:p>
            <a:pPr marL="342900" indent="-342900">
              <a:buFont typeface="Wingdings" panose="05000000000000000000" pitchFamily="2" charset="2"/>
              <a:buChar char="ü"/>
            </a:pPr>
            <a:r>
              <a:rPr lang="is-IS" smtClean="0">
                <a:cs typeface="Andalus" panose="02020603050405020304" pitchFamily="18" charset="-78"/>
              </a:rPr>
              <a:t>These Applications are being rejected by active CB users</a:t>
            </a:r>
          </a:p>
          <a:p>
            <a:pPr marL="342900" indent="-342900">
              <a:buFont typeface="Wingdings" panose="05000000000000000000" pitchFamily="2" charset="2"/>
              <a:buChar char="ü"/>
            </a:pPr>
            <a:r>
              <a:rPr lang="en-GB" smtClean="0"/>
              <a:t>Unfortunately</a:t>
            </a:r>
            <a:r>
              <a:rPr lang="is-IS">
                <a:cs typeface="Andalus" panose="02020603050405020304" pitchFamily="18" charset="-78"/>
              </a:rPr>
              <a:t> </a:t>
            </a:r>
            <a:r>
              <a:rPr lang="is-IS" smtClean="0">
                <a:cs typeface="Andalus" panose="02020603050405020304" pitchFamily="18" charset="-78"/>
              </a:rPr>
              <a:t>they are being </a:t>
            </a:r>
            <a:r>
              <a:rPr lang="is-IS">
                <a:cs typeface="Andalus" panose="02020603050405020304" pitchFamily="18" charset="-78"/>
              </a:rPr>
              <a:t>accepted by </a:t>
            </a:r>
            <a:r>
              <a:rPr lang="is-IS" smtClean="0">
                <a:cs typeface="Andalus" panose="02020603050405020304" pitchFamily="18" charset="-78"/>
              </a:rPr>
              <a:t>others </a:t>
            </a:r>
            <a:r>
              <a:rPr lang="is-IS" i="1" smtClean="0">
                <a:solidFill>
                  <a:schemeClr val="accent1"/>
                </a:solidFill>
                <a:cs typeface="Andalus" panose="02020603050405020304" pitchFamily="18" charset="-78"/>
              </a:rPr>
              <a:t>(Your Bank Mr. Risk Manager)</a:t>
            </a:r>
          </a:p>
          <a:p>
            <a:pPr marL="342900" indent="-342900">
              <a:buFont typeface="Wingdings" panose="05000000000000000000" pitchFamily="2" charset="2"/>
              <a:buChar char="ü"/>
            </a:pPr>
            <a:r>
              <a:rPr lang="en-US" smtClean="0"/>
              <a:t>Is it normal to give </a:t>
            </a:r>
            <a:r>
              <a:rPr lang="en-US"/>
              <a:t>a loan to someone who already has another loan that is 60 or more Days Past Due</a:t>
            </a:r>
            <a:r>
              <a:rPr lang="en-US" smtClean="0"/>
              <a:t>? </a:t>
            </a:r>
            <a:r>
              <a:rPr lang="en-US" i="1" smtClean="0"/>
              <a:t>(</a:t>
            </a:r>
            <a:r>
              <a:rPr lang="en-US" i="1" smtClean="0">
                <a:solidFill>
                  <a:schemeClr val="accent1"/>
                </a:solidFill>
              </a:rPr>
              <a:t>No - Well You Are !)</a:t>
            </a:r>
            <a:endParaRPr lang="en-US" i="1">
              <a:solidFill>
                <a:schemeClr val="accent1"/>
              </a:solidFill>
            </a:endParaRPr>
          </a:p>
          <a:p>
            <a:endParaRPr lang="is-IS">
              <a:cs typeface="Andalus" panose="02020603050405020304" pitchFamily="18" charset="-78"/>
            </a:endParaRPr>
          </a:p>
          <a:p>
            <a:endParaRPr lang="en-US" sz="2800" smtClean="0"/>
          </a:p>
          <a:p>
            <a:endParaRPr lang="en-US" sz="2800" dirty="0" smtClean="0"/>
          </a:p>
        </p:txBody>
      </p:sp>
    </p:spTree>
    <p:extLst>
      <p:ext uri="{BB962C8B-B14F-4D97-AF65-F5344CB8AC3E}">
        <p14:creationId xmlns:p14="http://schemas.microsoft.com/office/powerpoint/2010/main" val="3365250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Structure</a:t>
            </a:r>
            <a:endParaRPr lang="en-US" dirty="0"/>
          </a:p>
        </p:txBody>
      </p:sp>
      <p:sp>
        <p:nvSpPr>
          <p:cNvPr id="3" name="Content Placeholder 2"/>
          <p:cNvSpPr>
            <a:spLocks noGrp="1"/>
          </p:cNvSpPr>
          <p:nvPr>
            <p:ph idx="1"/>
          </p:nvPr>
        </p:nvSpPr>
        <p:spPr>
          <a:xfrm>
            <a:off x="1130623" y="1556792"/>
            <a:ext cx="9961906" cy="4759499"/>
          </a:xfrm>
        </p:spPr>
        <p:txBody>
          <a:bodyPr>
            <a:normAutofit/>
          </a:bodyPr>
          <a:lstStyle/>
          <a:p>
            <a:r>
              <a:rPr lang="en-GB" b="1"/>
              <a:t>Section </a:t>
            </a:r>
            <a:r>
              <a:rPr lang="en-GB" b="1" smtClean="0"/>
              <a:t>1 </a:t>
            </a:r>
            <a:r>
              <a:rPr lang="en-GB" b="1"/>
              <a:t>– General Issues </a:t>
            </a:r>
          </a:p>
          <a:p>
            <a:pPr marL="342900" indent="-342900">
              <a:buFont typeface="Arial" panose="020B0604020202020204" pitchFamily="34" charset="0"/>
              <a:buChar char="•"/>
            </a:pPr>
            <a:r>
              <a:rPr lang="en-GB"/>
              <a:t>PP </a:t>
            </a:r>
            <a:r>
              <a:rPr lang="en-GB" smtClean="0"/>
              <a:t>Presentations – How I Normally Prepare and Approach Clients</a:t>
            </a:r>
            <a:endParaRPr lang="en-GB" b="1" smtClean="0"/>
          </a:p>
          <a:p>
            <a:r>
              <a:rPr lang="en-GB" b="1" smtClean="0"/>
              <a:t>Section 2 – An Example I like and got the client to think I think</a:t>
            </a:r>
          </a:p>
          <a:p>
            <a:pPr marL="342900" indent="-342900">
              <a:buFont typeface="Arial" panose="020B0604020202020204" pitchFamily="34" charset="0"/>
              <a:buChar char="•"/>
            </a:pPr>
            <a:r>
              <a:rPr lang="en-GB" smtClean="0"/>
              <a:t>An Introduction to Creditinfo</a:t>
            </a:r>
          </a:p>
          <a:p>
            <a:pPr marL="342900" indent="-342900">
              <a:buFont typeface="Arial" panose="020B0604020202020204" pitchFamily="34" charset="0"/>
              <a:buChar char="•"/>
            </a:pPr>
            <a:r>
              <a:rPr lang="en-GB" smtClean="0"/>
              <a:t>Problem definition</a:t>
            </a:r>
          </a:p>
          <a:p>
            <a:pPr marL="342900" indent="-342900">
              <a:buFont typeface="Arial" panose="020B0604020202020204" pitchFamily="34" charset="0"/>
              <a:buChar char="•"/>
            </a:pPr>
            <a:r>
              <a:rPr lang="en-GB" smtClean="0"/>
              <a:t>Value Proposition </a:t>
            </a:r>
          </a:p>
          <a:p>
            <a:pPr marL="342900" indent="-342900">
              <a:buFont typeface="Arial" panose="020B0604020202020204" pitchFamily="34" charset="0"/>
              <a:buChar char="•"/>
            </a:pPr>
            <a:r>
              <a:rPr lang="en-GB" smtClean="0"/>
              <a:t>On-line demonstration </a:t>
            </a:r>
          </a:p>
          <a:p>
            <a:pPr marL="342900" indent="-342900">
              <a:buFont typeface="Arial" panose="020B0604020202020204" pitchFamily="34" charset="0"/>
              <a:buChar char="•"/>
            </a:pPr>
            <a:r>
              <a:rPr lang="en-GB" smtClean="0"/>
              <a:t>Take Away – Determine Next Steps (most important part)</a:t>
            </a:r>
          </a:p>
          <a:p>
            <a:pPr marL="342900" indent="-342900">
              <a:buFont typeface="Arial" panose="020B0604020202020204" pitchFamily="34" charset="0"/>
              <a:buChar char="•"/>
            </a:pPr>
            <a:endParaRPr lang="en-GB" smtClean="0"/>
          </a:p>
          <a:p>
            <a:r>
              <a:rPr lang="en-GB" smtClean="0"/>
              <a:t> </a:t>
            </a:r>
          </a:p>
          <a:p>
            <a:r>
              <a:rPr lang="en-GB" smtClean="0"/>
              <a:t> </a:t>
            </a:r>
            <a:endParaRPr lang="en-GB" dirty="0" smtClean="0"/>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23446451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smtClean="0"/>
              <a:t>Problem Definition</a:t>
            </a:r>
            <a:endParaRPr lang="en-US" dirty="0"/>
          </a:p>
        </p:txBody>
      </p:sp>
      <p:sp>
        <p:nvSpPr>
          <p:cNvPr id="5" name="Content Placeholder 2"/>
          <p:cNvSpPr txBox="1">
            <a:spLocks/>
          </p:cNvSpPr>
          <p:nvPr/>
        </p:nvSpPr>
        <p:spPr>
          <a:xfrm>
            <a:off x="1137314" y="5188213"/>
            <a:ext cx="9961906" cy="4721507"/>
          </a:xfrm>
          <a:prstGeom prst="rect">
            <a:avLst/>
          </a:prstGeom>
          <a:noFill/>
        </p:spPr>
        <p:txBody>
          <a:bodyPr vert="horz" lIns="0" tIns="0" rIns="0" bIns="0" rtlCol="0">
            <a:normAutofit/>
          </a:bodyPr>
          <a:lstStyle>
            <a:lvl1pPr marL="0" indent="0" algn="l" defTabSz="457200" rtl="0" eaLnBrk="1" latinLnBrk="0" hangingPunct="1">
              <a:lnSpc>
                <a:spcPct val="90000"/>
              </a:lnSpc>
              <a:spcBef>
                <a:spcPts val="800"/>
              </a:spcBef>
              <a:spcAft>
                <a:spcPts val="500"/>
              </a:spcAft>
              <a:buFontTx/>
              <a:buNone/>
              <a:defRPr sz="2000" b="0" i="0" kern="1200" spc="-40">
                <a:solidFill>
                  <a:schemeClr val="tx2"/>
                </a:solidFill>
                <a:latin typeface="Calibri"/>
                <a:ea typeface="+mn-ea"/>
                <a:cs typeface="Calibri"/>
              </a:defRPr>
            </a:lvl1pPr>
            <a:lvl2pPr marL="361950" indent="-185738" algn="l" defTabSz="457200" rtl="0" eaLnBrk="1" latinLnBrk="0" hangingPunct="1">
              <a:lnSpc>
                <a:spcPct val="90000"/>
              </a:lnSpc>
              <a:spcBef>
                <a:spcPts val="400"/>
              </a:spcBef>
              <a:spcAft>
                <a:spcPts val="400"/>
              </a:spcAft>
              <a:buClr>
                <a:schemeClr val="accent1"/>
              </a:buClr>
              <a:buSzPct val="90000"/>
              <a:buFont typeface="Arial"/>
              <a:buChar char="•"/>
              <a:defRPr sz="1800" kern="1200" spc="-40">
                <a:solidFill>
                  <a:schemeClr val="tx2"/>
                </a:solidFill>
                <a:latin typeface="+mn-lt"/>
                <a:ea typeface="+mn-ea"/>
                <a:cs typeface="+mn-cs"/>
              </a:defRPr>
            </a:lvl2pPr>
            <a:lvl3pPr marL="536575" indent="-174625" algn="l" defTabSz="457200" rtl="0" eaLnBrk="1" latinLnBrk="0" hangingPunct="1">
              <a:lnSpc>
                <a:spcPct val="90000"/>
              </a:lnSpc>
              <a:spcBef>
                <a:spcPts val="400"/>
              </a:spcBef>
              <a:spcAft>
                <a:spcPts val="400"/>
              </a:spcAft>
              <a:buFont typeface="Lucida Grande"/>
              <a:buChar char="-"/>
              <a:defRPr sz="1600" kern="1200" spc="-40">
                <a:solidFill>
                  <a:schemeClr val="tx2"/>
                </a:solidFill>
                <a:latin typeface="+mn-lt"/>
                <a:ea typeface="+mn-ea"/>
                <a:cs typeface="+mn-cs"/>
              </a:defRPr>
            </a:lvl3pPr>
            <a:lvl4pPr marL="712788" indent="-176213" algn="l" defTabSz="457200" rtl="0" eaLnBrk="1" latinLnBrk="0" hangingPunct="1">
              <a:lnSpc>
                <a:spcPct val="90000"/>
              </a:lnSpc>
              <a:spcBef>
                <a:spcPts val="400"/>
              </a:spcBef>
              <a:spcAft>
                <a:spcPts val="400"/>
              </a:spcAft>
              <a:buSzPct val="80000"/>
              <a:buFont typeface="Arial"/>
              <a:buChar char="•"/>
              <a:defRPr sz="1600" kern="1200" spc="-40">
                <a:solidFill>
                  <a:schemeClr val="tx2"/>
                </a:solidFill>
                <a:latin typeface="+mn-lt"/>
                <a:ea typeface="+mn-ea"/>
                <a:cs typeface="+mn-cs"/>
              </a:defRPr>
            </a:lvl4pPr>
            <a:lvl5pPr marL="0" indent="0" algn="l" defTabSz="457200" rtl="0" eaLnBrk="1" latinLnBrk="0" hangingPunct="1">
              <a:lnSpc>
                <a:spcPct val="80000"/>
              </a:lnSpc>
              <a:spcBef>
                <a:spcPts val="1500"/>
              </a:spcBef>
              <a:spcAft>
                <a:spcPts val="300"/>
              </a:spcAft>
              <a:buFontTx/>
              <a:buNone/>
              <a:defRPr sz="2000" b="1" kern="1200" spc="-40">
                <a:solidFill>
                  <a:schemeClr val="tx2"/>
                </a:solidFill>
                <a:latin typeface="+mn-lt"/>
                <a:ea typeface="+mn-ea"/>
                <a:cs typeface="+mn-cs"/>
              </a:defRPr>
            </a:lvl5pPr>
            <a:lvl6pPr marL="234000" indent="-234000" algn="l" defTabSz="457200" rtl="0" eaLnBrk="1" latinLnBrk="0" hangingPunct="1">
              <a:lnSpc>
                <a:spcPct val="90000"/>
              </a:lnSpc>
              <a:spcBef>
                <a:spcPts val="800"/>
              </a:spcBef>
              <a:spcAft>
                <a:spcPts val="500"/>
              </a:spcAft>
              <a:buClr>
                <a:schemeClr val="tx2"/>
              </a:buClr>
              <a:buFont typeface="Arial"/>
              <a:buChar char="•"/>
              <a:defRPr sz="2000" b="0" i="0" kern="1200" spc="-40">
                <a:solidFill>
                  <a:schemeClr val="tx2"/>
                </a:solidFill>
                <a:latin typeface="Calibri"/>
                <a:ea typeface="+mn-ea"/>
                <a:cs typeface="Calibri"/>
              </a:defRPr>
            </a:lvl6pPr>
            <a:lvl7pPr marL="0" indent="0" algn="l" defTabSz="457200" rtl="0" eaLnBrk="1" latinLnBrk="0" hangingPunct="1">
              <a:lnSpc>
                <a:spcPct val="90000"/>
              </a:lnSpc>
              <a:spcBef>
                <a:spcPts val="800"/>
              </a:spcBef>
              <a:spcAft>
                <a:spcPts val="500"/>
              </a:spcAft>
              <a:buFont typeface="Arial"/>
              <a:buNone/>
              <a:defRPr sz="2000" b="0" i="0" kern="1200" spc="-40" baseline="0">
                <a:solidFill>
                  <a:schemeClr val="tx2"/>
                </a:solidFill>
                <a:latin typeface="Calibri"/>
                <a:ea typeface="+mn-ea"/>
                <a:cs typeface="Calibri"/>
              </a:defRPr>
            </a:lvl7pPr>
            <a:lvl8pPr marL="0" indent="0" algn="l" defTabSz="457200" rtl="0" eaLnBrk="1" latinLnBrk="0" hangingPunct="1">
              <a:lnSpc>
                <a:spcPct val="90000"/>
              </a:lnSpc>
              <a:spcBef>
                <a:spcPts val="800"/>
              </a:spcBef>
              <a:spcAft>
                <a:spcPts val="500"/>
              </a:spcAft>
              <a:buFont typeface="Arial"/>
              <a:buNone/>
              <a:defRPr sz="2000" b="0" i="0" kern="1200" spc="-40" baseline="0">
                <a:solidFill>
                  <a:schemeClr val="tx2"/>
                </a:solidFill>
                <a:latin typeface="Calibri"/>
                <a:ea typeface="+mn-ea"/>
                <a:cs typeface="Calibri"/>
              </a:defRPr>
            </a:lvl8pPr>
            <a:lvl9pPr marL="0" indent="0" algn="l" defTabSz="457200" rtl="0" eaLnBrk="1" latinLnBrk="0" hangingPunct="1">
              <a:lnSpc>
                <a:spcPct val="90000"/>
              </a:lnSpc>
              <a:spcBef>
                <a:spcPts val="800"/>
              </a:spcBef>
              <a:spcAft>
                <a:spcPts val="500"/>
              </a:spcAft>
              <a:buFont typeface="Arial"/>
              <a:buNone/>
              <a:defRPr sz="2000" b="0" i="0" kern="1200" spc="-40" baseline="0">
                <a:solidFill>
                  <a:schemeClr val="tx2"/>
                </a:solidFill>
                <a:latin typeface="Calibri"/>
                <a:ea typeface="+mn-ea"/>
                <a:cs typeface="Calibri"/>
              </a:defRPr>
            </a:lvl9pPr>
          </a:lstStyle>
          <a:p>
            <a:endParaRPr lang="en-US" dirty="0" smtClean="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54270" y="2120295"/>
            <a:ext cx="4944080" cy="28213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TextBox 12"/>
          <p:cNvSpPr txBox="1"/>
          <p:nvPr/>
        </p:nvSpPr>
        <p:spPr>
          <a:xfrm>
            <a:off x="449209" y="1761238"/>
            <a:ext cx="6805061" cy="4278094"/>
          </a:xfrm>
          <a:prstGeom prst="rect">
            <a:avLst/>
          </a:prstGeom>
          <a:noFill/>
        </p:spPr>
        <p:txBody>
          <a:bodyPr wrap="square" rtlCol="0">
            <a:spAutoFit/>
          </a:bodyPr>
          <a:lstStyle/>
          <a:p>
            <a:pPr marL="285750" lvl="0" indent="-285750">
              <a:buFont typeface="Arial" panose="020B0604020202020204" pitchFamily="34" charset="0"/>
              <a:buChar char="•"/>
            </a:pPr>
            <a:r>
              <a:rPr lang="en-GB" sz="1600"/>
              <a:t>Let’s look at the 9 largest banks in Tanzania and loans granted in August 2013</a:t>
            </a:r>
            <a:endParaRPr lang="en-US" sz="1600"/>
          </a:p>
          <a:p>
            <a:pPr marL="285750" lvl="0" indent="-285750">
              <a:buFont typeface="Arial" panose="020B0604020202020204" pitchFamily="34" charset="0"/>
              <a:buChar char="•"/>
            </a:pPr>
            <a:endParaRPr lang="en-GB" sz="1600" smtClean="0"/>
          </a:p>
          <a:p>
            <a:pPr marL="285750" lvl="0" indent="-285750">
              <a:buFont typeface="Arial" panose="020B0604020202020204" pitchFamily="34" charset="0"/>
              <a:buChar char="•"/>
            </a:pPr>
            <a:r>
              <a:rPr lang="en-GB" sz="1600" smtClean="0"/>
              <a:t>The </a:t>
            </a:r>
            <a:r>
              <a:rPr lang="en-GB" sz="1600"/>
              <a:t>average and normal default rate is expected to be around </a:t>
            </a:r>
            <a:r>
              <a:rPr lang="en-GB" sz="1600" smtClean="0"/>
              <a:t>15%</a:t>
            </a:r>
            <a:endParaRPr lang="en-US" sz="1600"/>
          </a:p>
          <a:p>
            <a:pPr lvl="0"/>
            <a:endParaRPr lang="en-GB" sz="1600" smtClean="0"/>
          </a:p>
          <a:p>
            <a:pPr marL="285750" lvl="0" indent="-285750">
              <a:buFont typeface="Arial" panose="020B0604020202020204" pitchFamily="34" charset="0"/>
              <a:buChar char="•"/>
            </a:pPr>
            <a:r>
              <a:rPr lang="en-GB" sz="1600" smtClean="0"/>
              <a:t>In </a:t>
            </a:r>
            <a:r>
              <a:rPr lang="en-GB" sz="1600"/>
              <a:t>August 2013 there was a large population </a:t>
            </a:r>
            <a:r>
              <a:rPr lang="en-GB" sz="1600" smtClean="0"/>
              <a:t>that already </a:t>
            </a:r>
            <a:r>
              <a:rPr lang="en-GB" sz="1600"/>
              <a:t>had negative payment </a:t>
            </a:r>
            <a:r>
              <a:rPr lang="en-GB" sz="1600" smtClean="0"/>
              <a:t>remarks in CB database (</a:t>
            </a:r>
            <a:r>
              <a:rPr lang="en-GB" sz="1600" smtClean="0">
                <a:solidFill>
                  <a:srgbClr val="C00000"/>
                </a:solidFill>
              </a:rPr>
              <a:t>137k</a:t>
            </a:r>
            <a:r>
              <a:rPr lang="en-GB" sz="1600" smtClean="0"/>
              <a:t>)</a:t>
            </a:r>
          </a:p>
          <a:p>
            <a:pPr marL="285750" lvl="0" indent="-285750">
              <a:buFont typeface="Arial" panose="020B0604020202020204" pitchFamily="34" charset="0"/>
              <a:buChar char="•"/>
            </a:pPr>
            <a:endParaRPr lang="en-GB" sz="1600"/>
          </a:p>
          <a:p>
            <a:pPr marL="285750" indent="-285750">
              <a:buFont typeface="Arial" panose="020B0604020202020204" pitchFamily="34" charset="0"/>
              <a:buChar char="•"/>
            </a:pPr>
            <a:r>
              <a:rPr lang="en-GB" sz="1600"/>
              <a:t>Many of the banks </a:t>
            </a:r>
            <a:r>
              <a:rPr lang="en-GB" sz="1600" smtClean="0"/>
              <a:t>appeared to accept </a:t>
            </a:r>
            <a:r>
              <a:rPr lang="en-GB" sz="1600"/>
              <a:t>this </a:t>
            </a:r>
            <a:r>
              <a:rPr lang="en-GB" sz="1600" smtClean="0"/>
              <a:t>segment</a:t>
            </a:r>
            <a:endParaRPr lang="en-US" sz="1600"/>
          </a:p>
          <a:p>
            <a:pPr marL="285750" lvl="0" indent="-285750">
              <a:buFont typeface="Arial" panose="020B0604020202020204" pitchFamily="34" charset="0"/>
              <a:buChar char="•"/>
            </a:pPr>
            <a:endParaRPr lang="en-GB" sz="1600" smtClean="0"/>
          </a:p>
          <a:p>
            <a:pPr marL="285750" lvl="0" indent="-285750">
              <a:buFont typeface="Arial" panose="020B0604020202020204" pitchFamily="34" charset="0"/>
              <a:buChar char="•"/>
            </a:pPr>
            <a:r>
              <a:rPr lang="en-GB" sz="1600" smtClean="0"/>
              <a:t>So </a:t>
            </a:r>
            <a:r>
              <a:rPr lang="en-GB" sz="1600"/>
              <a:t>what </a:t>
            </a:r>
            <a:r>
              <a:rPr lang="en-GB" sz="1600" smtClean="0"/>
              <a:t>happened?</a:t>
            </a:r>
            <a:endParaRPr lang="en-US" sz="1600"/>
          </a:p>
          <a:p>
            <a:pPr marL="285750" lvl="0" indent="-285750">
              <a:buFont typeface="Arial" panose="020B0604020202020204" pitchFamily="34" charset="0"/>
              <a:buChar char="•"/>
            </a:pPr>
            <a:endParaRPr lang="en-GB" sz="1600" smtClean="0"/>
          </a:p>
          <a:p>
            <a:pPr marL="285750" lvl="0" indent="-285750">
              <a:buFont typeface="Arial" panose="020B0604020202020204" pitchFamily="34" charset="0"/>
              <a:buChar char="•"/>
            </a:pPr>
            <a:r>
              <a:rPr lang="en-GB" sz="1600" smtClean="0"/>
              <a:t>The </a:t>
            </a:r>
            <a:r>
              <a:rPr lang="en-GB" sz="1600"/>
              <a:t>default rate for this group of customers is substantially higher than the industry average </a:t>
            </a:r>
            <a:endParaRPr lang="en-US" sz="1600"/>
          </a:p>
          <a:p>
            <a:endParaRPr lang="en-US" sz="1600"/>
          </a:p>
          <a:p>
            <a:endParaRPr lang="is-IS" sz="1600" smtClean="0">
              <a:solidFill>
                <a:srgbClr val="646464"/>
              </a:solidFill>
            </a:endParaRPr>
          </a:p>
          <a:p>
            <a:pPr marL="285750" indent="-285750">
              <a:buFont typeface="Arial" panose="020B0604020202020204" pitchFamily="34" charset="0"/>
              <a:buChar char="•"/>
            </a:pPr>
            <a:endParaRPr lang="is-IS" sz="1600" smtClean="0">
              <a:solidFill>
                <a:srgbClr val="646464"/>
              </a:solidFill>
            </a:endParaRPr>
          </a:p>
          <a:p>
            <a:endParaRPr lang="en-US" sz="1600">
              <a:solidFill>
                <a:srgbClr val="646464"/>
              </a:solidFill>
            </a:endParaRPr>
          </a:p>
        </p:txBody>
      </p:sp>
    </p:spTree>
    <p:extLst>
      <p:ext uri="{BB962C8B-B14F-4D97-AF65-F5344CB8AC3E}">
        <p14:creationId xmlns:p14="http://schemas.microsoft.com/office/powerpoint/2010/main" val="9259528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smtClean="0"/>
              <a:t>Customers Using are Have Lower Bad Rates</a:t>
            </a:r>
            <a:endParaRPr lang="en-US" dirty="0"/>
          </a:p>
        </p:txBody>
      </p:sp>
      <p:sp>
        <p:nvSpPr>
          <p:cNvPr id="5" name="Content Placeholder 2"/>
          <p:cNvSpPr txBox="1">
            <a:spLocks/>
          </p:cNvSpPr>
          <p:nvPr/>
        </p:nvSpPr>
        <p:spPr>
          <a:xfrm>
            <a:off x="1137314" y="5159979"/>
            <a:ext cx="9961906" cy="4721507"/>
          </a:xfrm>
          <a:prstGeom prst="rect">
            <a:avLst/>
          </a:prstGeom>
          <a:noFill/>
        </p:spPr>
        <p:txBody>
          <a:bodyPr vert="horz" lIns="0" tIns="0" rIns="0" bIns="0" rtlCol="0">
            <a:normAutofit/>
          </a:bodyPr>
          <a:lstStyle>
            <a:lvl1pPr marL="0" indent="0" algn="l" defTabSz="457200" rtl="0" eaLnBrk="1" latinLnBrk="0" hangingPunct="1">
              <a:lnSpc>
                <a:spcPct val="90000"/>
              </a:lnSpc>
              <a:spcBef>
                <a:spcPts val="800"/>
              </a:spcBef>
              <a:spcAft>
                <a:spcPts val="500"/>
              </a:spcAft>
              <a:buFontTx/>
              <a:buNone/>
              <a:defRPr sz="2000" b="0" i="0" kern="1200" spc="-40">
                <a:solidFill>
                  <a:schemeClr val="tx2"/>
                </a:solidFill>
                <a:latin typeface="Calibri"/>
                <a:ea typeface="+mn-ea"/>
                <a:cs typeface="Calibri"/>
              </a:defRPr>
            </a:lvl1pPr>
            <a:lvl2pPr marL="361950" indent="-185738" algn="l" defTabSz="457200" rtl="0" eaLnBrk="1" latinLnBrk="0" hangingPunct="1">
              <a:lnSpc>
                <a:spcPct val="90000"/>
              </a:lnSpc>
              <a:spcBef>
                <a:spcPts val="400"/>
              </a:spcBef>
              <a:spcAft>
                <a:spcPts val="400"/>
              </a:spcAft>
              <a:buClr>
                <a:schemeClr val="accent1"/>
              </a:buClr>
              <a:buSzPct val="90000"/>
              <a:buFont typeface="Arial"/>
              <a:buChar char="•"/>
              <a:defRPr sz="1800" kern="1200" spc="-40">
                <a:solidFill>
                  <a:schemeClr val="tx2"/>
                </a:solidFill>
                <a:latin typeface="+mn-lt"/>
                <a:ea typeface="+mn-ea"/>
                <a:cs typeface="+mn-cs"/>
              </a:defRPr>
            </a:lvl2pPr>
            <a:lvl3pPr marL="536575" indent="-174625" algn="l" defTabSz="457200" rtl="0" eaLnBrk="1" latinLnBrk="0" hangingPunct="1">
              <a:lnSpc>
                <a:spcPct val="90000"/>
              </a:lnSpc>
              <a:spcBef>
                <a:spcPts val="400"/>
              </a:spcBef>
              <a:spcAft>
                <a:spcPts val="400"/>
              </a:spcAft>
              <a:buFont typeface="Lucida Grande"/>
              <a:buChar char="-"/>
              <a:defRPr sz="1600" kern="1200" spc="-40">
                <a:solidFill>
                  <a:schemeClr val="tx2"/>
                </a:solidFill>
                <a:latin typeface="+mn-lt"/>
                <a:ea typeface="+mn-ea"/>
                <a:cs typeface="+mn-cs"/>
              </a:defRPr>
            </a:lvl3pPr>
            <a:lvl4pPr marL="712788" indent="-176213" algn="l" defTabSz="457200" rtl="0" eaLnBrk="1" latinLnBrk="0" hangingPunct="1">
              <a:lnSpc>
                <a:spcPct val="90000"/>
              </a:lnSpc>
              <a:spcBef>
                <a:spcPts val="400"/>
              </a:spcBef>
              <a:spcAft>
                <a:spcPts val="400"/>
              </a:spcAft>
              <a:buSzPct val="80000"/>
              <a:buFont typeface="Arial"/>
              <a:buChar char="•"/>
              <a:defRPr sz="1600" kern="1200" spc="-40">
                <a:solidFill>
                  <a:schemeClr val="tx2"/>
                </a:solidFill>
                <a:latin typeface="+mn-lt"/>
                <a:ea typeface="+mn-ea"/>
                <a:cs typeface="+mn-cs"/>
              </a:defRPr>
            </a:lvl4pPr>
            <a:lvl5pPr marL="0" indent="0" algn="l" defTabSz="457200" rtl="0" eaLnBrk="1" latinLnBrk="0" hangingPunct="1">
              <a:lnSpc>
                <a:spcPct val="80000"/>
              </a:lnSpc>
              <a:spcBef>
                <a:spcPts val="1500"/>
              </a:spcBef>
              <a:spcAft>
                <a:spcPts val="300"/>
              </a:spcAft>
              <a:buFontTx/>
              <a:buNone/>
              <a:defRPr sz="2000" b="1" kern="1200" spc="-40">
                <a:solidFill>
                  <a:schemeClr val="tx2"/>
                </a:solidFill>
                <a:latin typeface="+mn-lt"/>
                <a:ea typeface="+mn-ea"/>
                <a:cs typeface="+mn-cs"/>
              </a:defRPr>
            </a:lvl5pPr>
            <a:lvl6pPr marL="234000" indent="-234000" algn="l" defTabSz="457200" rtl="0" eaLnBrk="1" latinLnBrk="0" hangingPunct="1">
              <a:lnSpc>
                <a:spcPct val="90000"/>
              </a:lnSpc>
              <a:spcBef>
                <a:spcPts val="800"/>
              </a:spcBef>
              <a:spcAft>
                <a:spcPts val="500"/>
              </a:spcAft>
              <a:buClr>
                <a:schemeClr val="tx2"/>
              </a:buClr>
              <a:buFont typeface="Arial"/>
              <a:buChar char="•"/>
              <a:defRPr sz="2000" b="0" i="0" kern="1200" spc="-40">
                <a:solidFill>
                  <a:schemeClr val="tx2"/>
                </a:solidFill>
                <a:latin typeface="Calibri"/>
                <a:ea typeface="+mn-ea"/>
                <a:cs typeface="Calibri"/>
              </a:defRPr>
            </a:lvl6pPr>
            <a:lvl7pPr marL="0" indent="0" algn="l" defTabSz="457200" rtl="0" eaLnBrk="1" latinLnBrk="0" hangingPunct="1">
              <a:lnSpc>
                <a:spcPct val="90000"/>
              </a:lnSpc>
              <a:spcBef>
                <a:spcPts val="800"/>
              </a:spcBef>
              <a:spcAft>
                <a:spcPts val="500"/>
              </a:spcAft>
              <a:buFont typeface="Arial"/>
              <a:buNone/>
              <a:defRPr sz="2000" b="0" i="0" kern="1200" spc="-40" baseline="0">
                <a:solidFill>
                  <a:schemeClr val="tx2"/>
                </a:solidFill>
                <a:latin typeface="Calibri"/>
                <a:ea typeface="+mn-ea"/>
                <a:cs typeface="Calibri"/>
              </a:defRPr>
            </a:lvl7pPr>
            <a:lvl8pPr marL="0" indent="0" algn="l" defTabSz="457200" rtl="0" eaLnBrk="1" latinLnBrk="0" hangingPunct="1">
              <a:lnSpc>
                <a:spcPct val="90000"/>
              </a:lnSpc>
              <a:spcBef>
                <a:spcPts val="800"/>
              </a:spcBef>
              <a:spcAft>
                <a:spcPts val="500"/>
              </a:spcAft>
              <a:buFont typeface="Arial"/>
              <a:buNone/>
              <a:defRPr sz="2000" b="0" i="0" kern="1200" spc="-40" baseline="0">
                <a:solidFill>
                  <a:schemeClr val="tx2"/>
                </a:solidFill>
                <a:latin typeface="Calibri"/>
                <a:ea typeface="+mn-ea"/>
                <a:cs typeface="Calibri"/>
              </a:defRPr>
            </a:lvl8pPr>
            <a:lvl9pPr marL="0" indent="0" algn="l" defTabSz="457200" rtl="0" eaLnBrk="1" latinLnBrk="0" hangingPunct="1">
              <a:lnSpc>
                <a:spcPct val="90000"/>
              </a:lnSpc>
              <a:spcBef>
                <a:spcPts val="800"/>
              </a:spcBef>
              <a:spcAft>
                <a:spcPts val="500"/>
              </a:spcAft>
              <a:buFont typeface="Arial"/>
              <a:buNone/>
              <a:defRPr sz="2000" b="0" i="0" kern="1200" spc="-40" baseline="0">
                <a:solidFill>
                  <a:schemeClr val="tx2"/>
                </a:solidFill>
                <a:latin typeface="Calibri"/>
                <a:ea typeface="+mn-ea"/>
                <a:cs typeface="Calibri"/>
              </a:defRPr>
            </a:lvl9pPr>
          </a:lstStyle>
          <a:p>
            <a:endParaRPr lang="en-US" dirty="0" smtClean="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06126" y="1559292"/>
            <a:ext cx="5202455" cy="29687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TextBox 13"/>
          <p:cNvSpPr txBox="1"/>
          <p:nvPr/>
        </p:nvSpPr>
        <p:spPr>
          <a:xfrm>
            <a:off x="462011" y="1761423"/>
            <a:ext cx="6805061" cy="5262979"/>
          </a:xfrm>
          <a:prstGeom prst="rect">
            <a:avLst/>
          </a:prstGeom>
          <a:noFill/>
        </p:spPr>
        <p:txBody>
          <a:bodyPr wrap="square" rtlCol="0">
            <a:spAutoFit/>
          </a:bodyPr>
          <a:lstStyle/>
          <a:p>
            <a:pPr marL="285750" lvl="0" indent="-285750">
              <a:buFont typeface="Arial" panose="020B0604020202020204" pitchFamily="34" charset="0"/>
              <a:buChar char="•"/>
            </a:pPr>
            <a:r>
              <a:rPr lang="en-GB" sz="1600"/>
              <a:t>Let’s look at </a:t>
            </a:r>
            <a:r>
              <a:rPr lang="en-GB" sz="1600" b="1"/>
              <a:t>Bank G</a:t>
            </a:r>
            <a:r>
              <a:rPr lang="en-GB" sz="1600"/>
              <a:t> for example</a:t>
            </a:r>
            <a:endParaRPr lang="en-US" sz="1600"/>
          </a:p>
          <a:p>
            <a:pPr marL="285750" lvl="0" indent="-285750">
              <a:buFont typeface="Arial" panose="020B0604020202020204" pitchFamily="34" charset="0"/>
              <a:buChar char="•"/>
            </a:pPr>
            <a:endParaRPr lang="en-GB" sz="1600" smtClean="0"/>
          </a:p>
          <a:p>
            <a:pPr marL="285750" indent="-285750">
              <a:buFont typeface="Arial" panose="020B0604020202020204" pitchFamily="34" charset="0"/>
              <a:buChar char="•"/>
            </a:pPr>
            <a:r>
              <a:rPr lang="en-GB" sz="1600" smtClean="0"/>
              <a:t>Out </a:t>
            </a:r>
            <a:r>
              <a:rPr lang="en-GB" sz="1600"/>
              <a:t>of </a:t>
            </a:r>
            <a:r>
              <a:rPr lang="en-GB" sz="1600" b="1"/>
              <a:t>1000</a:t>
            </a:r>
            <a:r>
              <a:rPr lang="en-GB" sz="1600"/>
              <a:t> applications accepted in August the CB had information about 100 that already had payment incidence but where accepted</a:t>
            </a:r>
            <a:endParaRPr lang="en-US" sz="1600"/>
          </a:p>
          <a:p>
            <a:pPr lvl="0"/>
            <a:endParaRPr lang="en-GB" sz="1600" smtClean="0"/>
          </a:p>
          <a:p>
            <a:pPr marL="285750" lvl="0" indent="-285750">
              <a:buFont typeface="Arial" panose="020B0604020202020204" pitchFamily="34" charset="0"/>
              <a:buChar char="•"/>
            </a:pPr>
            <a:r>
              <a:rPr lang="en-GB" sz="1600" b="1" smtClean="0"/>
              <a:t>57</a:t>
            </a:r>
            <a:r>
              <a:rPr lang="en-GB" sz="1600" b="1"/>
              <a:t>% </a:t>
            </a:r>
            <a:r>
              <a:rPr lang="en-GB" sz="1600"/>
              <a:t>of them our now in default and will probably be written off</a:t>
            </a:r>
            <a:endParaRPr lang="en-US" sz="1600"/>
          </a:p>
          <a:p>
            <a:r>
              <a:rPr lang="en-GB" sz="1600" smtClean="0"/>
              <a:t> </a:t>
            </a:r>
          </a:p>
          <a:p>
            <a:pPr marL="285750" lvl="0" indent="-285750">
              <a:buFont typeface="Arial" panose="020B0604020202020204" pitchFamily="34" charset="0"/>
              <a:buChar char="•"/>
            </a:pPr>
            <a:r>
              <a:rPr lang="en-GB" sz="1600" smtClean="0"/>
              <a:t>This </a:t>
            </a:r>
            <a:r>
              <a:rPr lang="en-GB" sz="1600"/>
              <a:t>is substantially higher than the </a:t>
            </a:r>
            <a:r>
              <a:rPr lang="en-GB" sz="1600" b="1" smtClean="0"/>
              <a:t>15% </a:t>
            </a:r>
            <a:r>
              <a:rPr lang="en-GB" sz="1600"/>
              <a:t>industry average</a:t>
            </a:r>
            <a:endParaRPr lang="en-US" sz="1600"/>
          </a:p>
          <a:p>
            <a:pPr marL="285750" lvl="0" indent="-285750">
              <a:buFont typeface="Arial" panose="020B0604020202020204" pitchFamily="34" charset="0"/>
              <a:buChar char="•"/>
            </a:pPr>
            <a:endParaRPr lang="en-GB" sz="1600" smtClean="0"/>
          </a:p>
          <a:p>
            <a:pPr marL="285750" lvl="0" indent="-285750">
              <a:buFont typeface="Arial" panose="020B0604020202020204" pitchFamily="34" charset="0"/>
              <a:buChar char="•"/>
            </a:pPr>
            <a:r>
              <a:rPr lang="en-GB" sz="1600" smtClean="0"/>
              <a:t>We </a:t>
            </a:r>
            <a:r>
              <a:rPr lang="en-GB" sz="1600"/>
              <a:t>wouldn’t be surprised if this number would grow as is the reality with </a:t>
            </a:r>
            <a:r>
              <a:rPr lang="en-GB" sz="1600" b="1" smtClean="0"/>
              <a:t>Bank </a:t>
            </a:r>
            <a:r>
              <a:rPr lang="en-GB" sz="1600" b="1"/>
              <a:t>F</a:t>
            </a:r>
            <a:endParaRPr lang="en-US" sz="1600"/>
          </a:p>
          <a:p>
            <a:endParaRPr lang="en-GB" sz="1600" b="1" smtClean="0"/>
          </a:p>
          <a:p>
            <a:r>
              <a:rPr lang="en-GB" sz="2400" b="1" smtClean="0">
                <a:solidFill>
                  <a:srgbClr val="C00000"/>
                </a:solidFill>
              </a:rPr>
              <a:t>Knowing this </a:t>
            </a:r>
          </a:p>
          <a:p>
            <a:pPr algn="ctr"/>
            <a:r>
              <a:rPr lang="en-GB" sz="2400" b="1" smtClean="0">
                <a:solidFill>
                  <a:srgbClr val="C00000"/>
                </a:solidFill>
              </a:rPr>
              <a:t>-Would </a:t>
            </a:r>
            <a:r>
              <a:rPr lang="en-GB" sz="2400" b="1">
                <a:solidFill>
                  <a:srgbClr val="C00000"/>
                </a:solidFill>
              </a:rPr>
              <a:t>you still lend these 57 customers</a:t>
            </a:r>
            <a:r>
              <a:rPr lang="en-GB" sz="2400" b="1" smtClean="0">
                <a:solidFill>
                  <a:srgbClr val="C00000"/>
                </a:solidFill>
              </a:rPr>
              <a:t>?</a:t>
            </a:r>
            <a:endParaRPr lang="en-US" sz="2400">
              <a:solidFill>
                <a:srgbClr val="C00000"/>
              </a:solidFill>
            </a:endParaRPr>
          </a:p>
          <a:p>
            <a:endParaRPr lang="is-IS" sz="1600">
              <a:solidFill>
                <a:srgbClr val="646464"/>
              </a:solidFill>
            </a:endParaRPr>
          </a:p>
          <a:p>
            <a:endParaRPr lang="is-IS" sz="1600" smtClean="0">
              <a:solidFill>
                <a:srgbClr val="646464"/>
              </a:solidFill>
            </a:endParaRPr>
          </a:p>
          <a:p>
            <a:endParaRPr lang="is-IS" sz="1600" smtClean="0">
              <a:solidFill>
                <a:srgbClr val="646464"/>
              </a:solidFill>
            </a:endParaRPr>
          </a:p>
          <a:p>
            <a:endParaRPr lang="is-IS" sz="1600" smtClean="0">
              <a:solidFill>
                <a:srgbClr val="646464"/>
              </a:solidFill>
            </a:endParaRPr>
          </a:p>
          <a:p>
            <a:pPr marL="285750" indent="-285750">
              <a:buFont typeface="Arial" panose="020B0604020202020204" pitchFamily="34" charset="0"/>
              <a:buChar char="•"/>
            </a:pPr>
            <a:endParaRPr lang="is-IS" sz="1600" smtClean="0">
              <a:solidFill>
                <a:srgbClr val="646464"/>
              </a:solidFill>
            </a:endParaRPr>
          </a:p>
          <a:p>
            <a:pPr marL="285750" indent="-285750">
              <a:buFont typeface="Arial" panose="020B0604020202020204" pitchFamily="34" charset="0"/>
              <a:buChar char="•"/>
            </a:pPr>
            <a:endParaRPr lang="en-US" sz="1600">
              <a:solidFill>
                <a:srgbClr val="646464"/>
              </a:solidFill>
            </a:endParaRPr>
          </a:p>
        </p:txBody>
      </p:sp>
    </p:spTree>
    <p:extLst>
      <p:ext uri="{BB962C8B-B14F-4D97-AF65-F5344CB8AC3E}">
        <p14:creationId xmlns:p14="http://schemas.microsoft.com/office/powerpoint/2010/main" val="27481042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Rejected Customers</a:t>
            </a:r>
            <a:endParaRPr lang="is-IS" dirty="0"/>
          </a:p>
        </p:txBody>
      </p:sp>
      <p:sp>
        <p:nvSpPr>
          <p:cNvPr id="6" name="Rectangle 5"/>
          <p:cNvSpPr/>
          <p:nvPr/>
        </p:nvSpPr>
        <p:spPr>
          <a:xfrm>
            <a:off x="1993065" y="1926532"/>
            <a:ext cx="7319311" cy="1384995"/>
          </a:xfrm>
          <a:prstGeom prst="rect">
            <a:avLst/>
          </a:prstGeom>
        </p:spPr>
        <p:txBody>
          <a:bodyPr wrap="none">
            <a:spAutoFit/>
          </a:bodyPr>
          <a:lstStyle/>
          <a:p>
            <a:r>
              <a:rPr lang="en-US" sz="2800" smtClean="0"/>
              <a:t>The data is telling us something we already know</a:t>
            </a:r>
          </a:p>
          <a:p>
            <a:endParaRPr lang="en-US" sz="2800" smtClean="0"/>
          </a:p>
          <a:p>
            <a:pPr algn="ctr"/>
            <a:r>
              <a:rPr lang="en-US" sz="2800" smtClean="0"/>
              <a:t>What do </a:t>
            </a:r>
            <a:r>
              <a:rPr lang="en-US" sz="2800" dirty="0" smtClean="0"/>
              <a:t>customers do after rejection?</a:t>
            </a:r>
            <a:endParaRPr lang="en-US" sz="2800" dirty="0"/>
          </a:p>
        </p:txBody>
      </p:sp>
    </p:spTree>
    <p:extLst>
      <p:ext uri="{BB962C8B-B14F-4D97-AF65-F5344CB8AC3E}">
        <p14:creationId xmlns:p14="http://schemas.microsoft.com/office/powerpoint/2010/main" val="146079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Rejected Customers</a:t>
            </a:r>
            <a:endParaRPr lang="is-IS" dirty="0"/>
          </a:p>
        </p:txBody>
      </p:sp>
      <p:sp>
        <p:nvSpPr>
          <p:cNvPr id="6" name="Rectangle 5"/>
          <p:cNvSpPr/>
          <p:nvPr/>
        </p:nvSpPr>
        <p:spPr>
          <a:xfrm>
            <a:off x="1716072" y="1753278"/>
            <a:ext cx="9170331" cy="523220"/>
          </a:xfrm>
          <a:prstGeom prst="rect">
            <a:avLst/>
          </a:prstGeom>
        </p:spPr>
        <p:txBody>
          <a:bodyPr wrap="none">
            <a:spAutoFit/>
          </a:bodyPr>
          <a:lstStyle/>
          <a:p>
            <a:r>
              <a:rPr lang="en-US" sz="2800" dirty="0" smtClean="0"/>
              <a:t>They often apply for loans from different financial institutions!</a:t>
            </a:r>
            <a:endParaRPr lang="en-US" sz="2800" dirty="0"/>
          </a:p>
        </p:txBody>
      </p:sp>
      <p:sp>
        <p:nvSpPr>
          <p:cNvPr id="7" name="Rectangle 6"/>
          <p:cNvSpPr/>
          <p:nvPr/>
        </p:nvSpPr>
        <p:spPr>
          <a:xfrm>
            <a:off x="223879" y="2607791"/>
            <a:ext cx="11750589" cy="523220"/>
          </a:xfrm>
          <a:prstGeom prst="rect">
            <a:avLst/>
          </a:prstGeom>
        </p:spPr>
        <p:txBody>
          <a:bodyPr wrap="none">
            <a:spAutoFit/>
          </a:bodyPr>
          <a:lstStyle/>
          <a:p>
            <a:r>
              <a:rPr lang="en-US" sz="2800" b="1" dirty="0" smtClean="0"/>
              <a:t>Is your bank able to reject these “</a:t>
            </a:r>
            <a:r>
              <a:rPr lang="en-US" sz="2800" b="1" dirty="0" smtClean="0">
                <a:solidFill>
                  <a:srgbClr val="FF0000"/>
                </a:solidFill>
              </a:rPr>
              <a:t>bad</a:t>
            </a:r>
            <a:r>
              <a:rPr lang="en-US" sz="2800" b="1" dirty="0" smtClean="0"/>
              <a:t>” clients, which come from other banks?</a:t>
            </a:r>
            <a:endParaRPr lang="en-US" sz="2800" b="1" dirty="0"/>
          </a:p>
        </p:txBody>
      </p:sp>
    </p:spTree>
    <p:extLst>
      <p:ext uri="{BB962C8B-B14F-4D97-AF65-F5344CB8AC3E}">
        <p14:creationId xmlns:p14="http://schemas.microsoft.com/office/powerpoint/2010/main" val="607688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Is your bank able to reject these “bad” customers?</a:t>
            </a:r>
            <a:endParaRPr lang="is-IS" dirty="0"/>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81852" y="1457470"/>
            <a:ext cx="8921706" cy="3903246"/>
          </a:xfrm>
          <a:prstGeom prst="rect">
            <a:avLst/>
          </a:prstGeom>
        </p:spPr>
      </p:pic>
      <p:sp>
        <p:nvSpPr>
          <p:cNvPr id="10" name="TextBox 9"/>
          <p:cNvSpPr txBox="1"/>
          <p:nvPr/>
        </p:nvSpPr>
        <p:spPr>
          <a:xfrm>
            <a:off x="2724727" y="1566990"/>
            <a:ext cx="2595418" cy="461665"/>
          </a:xfrm>
          <a:prstGeom prst="rect">
            <a:avLst/>
          </a:prstGeom>
          <a:noFill/>
        </p:spPr>
        <p:txBody>
          <a:bodyPr wrap="square" rtlCol="0">
            <a:spAutoFit/>
          </a:bodyPr>
          <a:lstStyle/>
          <a:p>
            <a:pPr algn="ctr"/>
            <a:r>
              <a:rPr lang="en-US" sz="2400" smtClean="0"/>
              <a:t>Competitor (A)</a:t>
            </a:r>
            <a:endParaRPr lang="en-US" sz="2400" dirty="0"/>
          </a:p>
        </p:txBody>
      </p:sp>
      <p:sp>
        <p:nvSpPr>
          <p:cNvPr id="11" name="TextBox 10"/>
          <p:cNvSpPr txBox="1"/>
          <p:nvPr/>
        </p:nvSpPr>
        <p:spPr>
          <a:xfrm>
            <a:off x="6382327" y="1566990"/>
            <a:ext cx="1736436" cy="461665"/>
          </a:xfrm>
          <a:prstGeom prst="rect">
            <a:avLst/>
          </a:prstGeom>
          <a:noFill/>
        </p:spPr>
        <p:txBody>
          <a:bodyPr wrap="square" rtlCol="0">
            <a:spAutoFit/>
          </a:bodyPr>
          <a:lstStyle/>
          <a:p>
            <a:pPr algn="ctr"/>
            <a:r>
              <a:rPr lang="is-IS" sz="2400" smtClean="0"/>
              <a:t>Bank (B)</a:t>
            </a:r>
            <a:endParaRPr lang="en-US" sz="2400" dirty="0"/>
          </a:p>
        </p:txBody>
      </p:sp>
      <p:sp>
        <p:nvSpPr>
          <p:cNvPr id="12" name="TextBox 11"/>
          <p:cNvSpPr txBox="1"/>
          <p:nvPr/>
        </p:nvSpPr>
        <p:spPr>
          <a:xfrm>
            <a:off x="6539345" y="4073236"/>
            <a:ext cx="3168073" cy="1015663"/>
          </a:xfrm>
          <a:prstGeom prst="rect">
            <a:avLst/>
          </a:prstGeom>
          <a:noFill/>
        </p:spPr>
        <p:txBody>
          <a:bodyPr wrap="square" rtlCol="0">
            <a:spAutoFit/>
          </a:bodyPr>
          <a:lstStyle/>
          <a:p>
            <a:r>
              <a:rPr lang="en-US" sz="2000" b="1" dirty="0" smtClean="0"/>
              <a:t>Result:</a:t>
            </a:r>
          </a:p>
          <a:p>
            <a:r>
              <a:rPr lang="en-US" sz="2000" b="1" dirty="0" smtClean="0"/>
              <a:t>Current past </a:t>
            </a:r>
            <a:r>
              <a:rPr lang="en-US" sz="2000" b="1" dirty="0"/>
              <a:t>due amount of </a:t>
            </a:r>
            <a:r>
              <a:rPr lang="en-US" sz="2000" b="1" u="sng" dirty="0" smtClean="0"/>
              <a:t>1,736,160 TZS</a:t>
            </a:r>
            <a:endParaRPr lang="en-US" sz="2000" b="1" u="sng" dirty="0"/>
          </a:p>
        </p:txBody>
      </p:sp>
    </p:spTree>
    <p:extLst>
      <p:ext uri="{BB962C8B-B14F-4D97-AF65-F5344CB8AC3E}">
        <p14:creationId xmlns:p14="http://schemas.microsoft.com/office/powerpoint/2010/main" val="204596304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Is your bank able to reject these “bad” customers?</a:t>
            </a:r>
            <a:endParaRPr lang="is-IS" dirty="0"/>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8222" y="1400741"/>
            <a:ext cx="8921706" cy="3903246"/>
          </a:xfrm>
          <a:prstGeom prst="rect">
            <a:avLst/>
          </a:prstGeom>
        </p:spPr>
      </p:pic>
      <p:sp>
        <p:nvSpPr>
          <p:cNvPr id="10" name="TextBox 9"/>
          <p:cNvSpPr txBox="1"/>
          <p:nvPr/>
        </p:nvSpPr>
        <p:spPr>
          <a:xfrm>
            <a:off x="2724727" y="1566990"/>
            <a:ext cx="2475346" cy="461665"/>
          </a:xfrm>
          <a:prstGeom prst="rect">
            <a:avLst/>
          </a:prstGeom>
          <a:noFill/>
        </p:spPr>
        <p:txBody>
          <a:bodyPr wrap="square" rtlCol="0">
            <a:spAutoFit/>
          </a:bodyPr>
          <a:lstStyle/>
          <a:p>
            <a:pPr algn="ctr"/>
            <a:r>
              <a:rPr lang="en-US" sz="2400" smtClean="0"/>
              <a:t>Competitor (C)</a:t>
            </a:r>
            <a:endParaRPr lang="en-US" sz="2400" dirty="0"/>
          </a:p>
        </p:txBody>
      </p:sp>
      <p:sp>
        <p:nvSpPr>
          <p:cNvPr id="11" name="TextBox 10"/>
          <p:cNvSpPr txBox="1"/>
          <p:nvPr/>
        </p:nvSpPr>
        <p:spPr>
          <a:xfrm>
            <a:off x="6382327" y="1566990"/>
            <a:ext cx="1736436" cy="461665"/>
          </a:xfrm>
          <a:prstGeom prst="rect">
            <a:avLst/>
          </a:prstGeom>
          <a:noFill/>
        </p:spPr>
        <p:txBody>
          <a:bodyPr wrap="square" rtlCol="0">
            <a:spAutoFit/>
          </a:bodyPr>
          <a:lstStyle/>
          <a:p>
            <a:pPr algn="ctr"/>
            <a:r>
              <a:rPr lang="en-US" sz="2400" smtClean="0"/>
              <a:t>Bank (D)</a:t>
            </a:r>
            <a:endParaRPr lang="en-US" sz="2400" dirty="0"/>
          </a:p>
        </p:txBody>
      </p:sp>
      <p:sp>
        <p:nvSpPr>
          <p:cNvPr id="12" name="TextBox 11"/>
          <p:cNvSpPr txBox="1"/>
          <p:nvPr/>
        </p:nvSpPr>
        <p:spPr>
          <a:xfrm>
            <a:off x="6225310" y="3860475"/>
            <a:ext cx="3814618" cy="1323439"/>
          </a:xfrm>
          <a:prstGeom prst="rect">
            <a:avLst/>
          </a:prstGeom>
          <a:noFill/>
        </p:spPr>
        <p:txBody>
          <a:bodyPr wrap="square" rtlCol="0">
            <a:spAutoFit/>
          </a:bodyPr>
          <a:lstStyle/>
          <a:p>
            <a:r>
              <a:rPr lang="en-US" sz="2000" b="1" dirty="0" smtClean="0"/>
              <a:t>Result:</a:t>
            </a:r>
          </a:p>
          <a:p>
            <a:r>
              <a:rPr lang="en-US" sz="2000" b="1" dirty="0" smtClean="0"/>
              <a:t>Current past </a:t>
            </a:r>
            <a:r>
              <a:rPr lang="en-US" sz="2000" b="1" dirty="0"/>
              <a:t>due amount </a:t>
            </a:r>
            <a:r>
              <a:rPr lang="en-US" sz="2000" b="1"/>
              <a:t>of </a:t>
            </a:r>
            <a:r>
              <a:rPr lang="en-US" sz="2000" b="1" u="sng" smtClean="0"/>
              <a:t>4,005,805 </a:t>
            </a:r>
            <a:r>
              <a:rPr lang="en-US" sz="2000" b="1" u="sng" dirty="0" smtClean="0"/>
              <a:t>TZS </a:t>
            </a:r>
            <a:r>
              <a:rPr lang="en-US" sz="2000" b="1" dirty="0" smtClean="0"/>
              <a:t>and number of past due days equals to 81</a:t>
            </a:r>
            <a:endParaRPr lang="en-US" sz="2000" b="1" dirty="0"/>
          </a:p>
        </p:txBody>
      </p:sp>
    </p:spTree>
    <p:extLst>
      <p:ext uri="{BB962C8B-B14F-4D97-AF65-F5344CB8AC3E}">
        <p14:creationId xmlns:p14="http://schemas.microsoft.com/office/powerpoint/2010/main" val="314526722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163071" y="4365104"/>
            <a:ext cx="6840001" cy="1470025"/>
          </a:xfrm>
        </p:spPr>
        <p:txBody>
          <a:bodyPr/>
          <a:lstStyle/>
          <a:p>
            <a:r>
              <a:rPr lang="en-GB"/>
              <a:t>Value Proposition </a:t>
            </a:r>
            <a:br>
              <a:rPr lang="en-GB"/>
            </a:br>
            <a:r>
              <a:rPr lang="en-GB"/>
              <a:t/>
            </a:r>
            <a:br>
              <a:rPr lang="en-GB"/>
            </a:br>
            <a:endParaRPr lang="en-GB" dirty="0"/>
          </a:p>
        </p:txBody>
      </p:sp>
    </p:spTree>
    <p:extLst>
      <p:ext uri="{BB962C8B-B14F-4D97-AF65-F5344CB8AC3E}">
        <p14:creationId xmlns:p14="http://schemas.microsoft.com/office/powerpoint/2010/main" val="172528106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Value Proposition</a:t>
            </a:r>
            <a:endParaRPr lang="en-US" dirty="0"/>
          </a:p>
        </p:txBody>
      </p:sp>
      <p:sp>
        <p:nvSpPr>
          <p:cNvPr id="3" name="Content Placeholder 2"/>
          <p:cNvSpPr>
            <a:spLocks noGrp="1"/>
          </p:cNvSpPr>
          <p:nvPr>
            <p:ph idx="1"/>
          </p:nvPr>
        </p:nvSpPr>
        <p:spPr>
          <a:xfrm>
            <a:off x="1058615" y="1484784"/>
            <a:ext cx="9961906" cy="4759499"/>
          </a:xfrm>
        </p:spPr>
        <p:txBody>
          <a:bodyPr>
            <a:normAutofit/>
          </a:bodyPr>
          <a:lstStyle/>
          <a:p>
            <a:pPr marL="342900" indent="-342900">
              <a:buFont typeface="Arial" panose="020B0604020202020204" pitchFamily="34" charset="0"/>
              <a:buChar char="•"/>
            </a:pPr>
            <a:endParaRPr lang="en-GB" smtClean="0">
              <a:solidFill>
                <a:schemeClr val="accent1"/>
              </a:solidFill>
            </a:endParaRPr>
          </a:p>
          <a:p>
            <a:pPr algn="ctr"/>
            <a:endParaRPr lang="en-GB" smtClean="0">
              <a:solidFill>
                <a:schemeClr val="accent1"/>
              </a:solidFill>
            </a:endParaRPr>
          </a:p>
          <a:p>
            <a:pPr algn="ctr"/>
            <a:endParaRPr lang="en-GB">
              <a:solidFill>
                <a:schemeClr val="accent1"/>
              </a:solidFill>
            </a:endParaRPr>
          </a:p>
          <a:p>
            <a:pPr algn="ctr"/>
            <a:r>
              <a:rPr lang="en-GB" sz="4500" smtClean="0">
                <a:solidFill>
                  <a:schemeClr val="accent1"/>
                </a:solidFill>
              </a:rPr>
              <a:t>How can we help?</a:t>
            </a:r>
          </a:p>
          <a:p>
            <a:pPr algn="ctr"/>
            <a:r>
              <a:rPr lang="en-GB" smtClean="0">
                <a:solidFill>
                  <a:schemeClr val="accent1"/>
                </a:solidFill>
              </a:rPr>
              <a:t>And create </a:t>
            </a:r>
            <a:r>
              <a:rPr lang="en-GB">
                <a:solidFill>
                  <a:schemeClr val="accent1"/>
                </a:solidFill>
              </a:rPr>
              <a:t>Value from </a:t>
            </a:r>
            <a:r>
              <a:rPr lang="en-GB" smtClean="0">
                <a:solidFill>
                  <a:schemeClr val="accent1"/>
                </a:solidFill>
              </a:rPr>
              <a:t>Data</a:t>
            </a:r>
            <a:endParaRPr lang="en-US">
              <a:solidFill>
                <a:schemeClr val="accent1"/>
              </a:solidFill>
            </a:endParaRPr>
          </a:p>
          <a:p>
            <a:pPr algn="ctr"/>
            <a:endParaRPr lang="en-GB" sz="4500" smtClean="0">
              <a:solidFill>
                <a:schemeClr val="accent1"/>
              </a:solidFill>
            </a:endParaRPr>
          </a:p>
          <a:p>
            <a:endParaRPr lang="en-US" dirty="0"/>
          </a:p>
        </p:txBody>
      </p:sp>
    </p:spTree>
    <p:extLst>
      <p:ext uri="{BB962C8B-B14F-4D97-AF65-F5344CB8AC3E}">
        <p14:creationId xmlns:p14="http://schemas.microsoft.com/office/powerpoint/2010/main" val="372771048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smtClean="0"/>
              <a:t>Negative Information Report</a:t>
            </a:r>
            <a:endParaRPr lang="en-US" dirty="0"/>
          </a:p>
        </p:txBody>
      </p:sp>
      <p:sp>
        <p:nvSpPr>
          <p:cNvPr id="5" name="Content Placeholder 2"/>
          <p:cNvSpPr txBox="1">
            <a:spLocks/>
          </p:cNvSpPr>
          <p:nvPr/>
        </p:nvSpPr>
        <p:spPr>
          <a:xfrm>
            <a:off x="1137314" y="5159979"/>
            <a:ext cx="9961906" cy="4721507"/>
          </a:xfrm>
          <a:prstGeom prst="rect">
            <a:avLst/>
          </a:prstGeom>
          <a:noFill/>
        </p:spPr>
        <p:txBody>
          <a:bodyPr vert="horz" lIns="0" tIns="0" rIns="0" bIns="0" rtlCol="0">
            <a:normAutofit/>
          </a:bodyPr>
          <a:lstStyle>
            <a:lvl1pPr marL="0" indent="0" algn="l" defTabSz="457200" rtl="0" eaLnBrk="1" latinLnBrk="0" hangingPunct="1">
              <a:lnSpc>
                <a:spcPct val="90000"/>
              </a:lnSpc>
              <a:spcBef>
                <a:spcPts val="800"/>
              </a:spcBef>
              <a:spcAft>
                <a:spcPts val="500"/>
              </a:spcAft>
              <a:buFontTx/>
              <a:buNone/>
              <a:defRPr sz="2000" b="0" i="0" kern="1200" spc="-40">
                <a:solidFill>
                  <a:schemeClr val="tx2"/>
                </a:solidFill>
                <a:latin typeface="Calibri"/>
                <a:ea typeface="+mn-ea"/>
                <a:cs typeface="Calibri"/>
              </a:defRPr>
            </a:lvl1pPr>
            <a:lvl2pPr marL="361950" indent="-185738" algn="l" defTabSz="457200" rtl="0" eaLnBrk="1" latinLnBrk="0" hangingPunct="1">
              <a:lnSpc>
                <a:spcPct val="90000"/>
              </a:lnSpc>
              <a:spcBef>
                <a:spcPts val="400"/>
              </a:spcBef>
              <a:spcAft>
                <a:spcPts val="400"/>
              </a:spcAft>
              <a:buClr>
                <a:schemeClr val="accent1"/>
              </a:buClr>
              <a:buSzPct val="90000"/>
              <a:buFont typeface="Arial"/>
              <a:buChar char="•"/>
              <a:defRPr sz="1800" kern="1200" spc="-40">
                <a:solidFill>
                  <a:schemeClr val="tx2"/>
                </a:solidFill>
                <a:latin typeface="+mn-lt"/>
                <a:ea typeface="+mn-ea"/>
                <a:cs typeface="+mn-cs"/>
              </a:defRPr>
            </a:lvl2pPr>
            <a:lvl3pPr marL="536575" indent="-174625" algn="l" defTabSz="457200" rtl="0" eaLnBrk="1" latinLnBrk="0" hangingPunct="1">
              <a:lnSpc>
                <a:spcPct val="90000"/>
              </a:lnSpc>
              <a:spcBef>
                <a:spcPts val="400"/>
              </a:spcBef>
              <a:spcAft>
                <a:spcPts val="400"/>
              </a:spcAft>
              <a:buFont typeface="Lucida Grande"/>
              <a:buChar char="-"/>
              <a:defRPr sz="1600" kern="1200" spc="-40">
                <a:solidFill>
                  <a:schemeClr val="tx2"/>
                </a:solidFill>
                <a:latin typeface="+mn-lt"/>
                <a:ea typeface="+mn-ea"/>
                <a:cs typeface="+mn-cs"/>
              </a:defRPr>
            </a:lvl3pPr>
            <a:lvl4pPr marL="712788" indent="-176213" algn="l" defTabSz="457200" rtl="0" eaLnBrk="1" latinLnBrk="0" hangingPunct="1">
              <a:lnSpc>
                <a:spcPct val="90000"/>
              </a:lnSpc>
              <a:spcBef>
                <a:spcPts val="400"/>
              </a:spcBef>
              <a:spcAft>
                <a:spcPts val="400"/>
              </a:spcAft>
              <a:buSzPct val="80000"/>
              <a:buFont typeface="Arial"/>
              <a:buChar char="•"/>
              <a:defRPr sz="1600" kern="1200" spc="-40">
                <a:solidFill>
                  <a:schemeClr val="tx2"/>
                </a:solidFill>
                <a:latin typeface="+mn-lt"/>
                <a:ea typeface="+mn-ea"/>
                <a:cs typeface="+mn-cs"/>
              </a:defRPr>
            </a:lvl4pPr>
            <a:lvl5pPr marL="0" indent="0" algn="l" defTabSz="457200" rtl="0" eaLnBrk="1" latinLnBrk="0" hangingPunct="1">
              <a:lnSpc>
                <a:spcPct val="80000"/>
              </a:lnSpc>
              <a:spcBef>
                <a:spcPts val="1500"/>
              </a:spcBef>
              <a:spcAft>
                <a:spcPts val="300"/>
              </a:spcAft>
              <a:buFontTx/>
              <a:buNone/>
              <a:defRPr sz="2000" b="1" kern="1200" spc="-40">
                <a:solidFill>
                  <a:schemeClr val="tx2"/>
                </a:solidFill>
                <a:latin typeface="+mn-lt"/>
                <a:ea typeface="+mn-ea"/>
                <a:cs typeface="+mn-cs"/>
              </a:defRPr>
            </a:lvl5pPr>
            <a:lvl6pPr marL="234000" indent="-234000" algn="l" defTabSz="457200" rtl="0" eaLnBrk="1" latinLnBrk="0" hangingPunct="1">
              <a:lnSpc>
                <a:spcPct val="90000"/>
              </a:lnSpc>
              <a:spcBef>
                <a:spcPts val="800"/>
              </a:spcBef>
              <a:spcAft>
                <a:spcPts val="500"/>
              </a:spcAft>
              <a:buClr>
                <a:schemeClr val="tx2"/>
              </a:buClr>
              <a:buFont typeface="Arial"/>
              <a:buChar char="•"/>
              <a:defRPr sz="2000" b="0" i="0" kern="1200" spc="-40">
                <a:solidFill>
                  <a:schemeClr val="tx2"/>
                </a:solidFill>
                <a:latin typeface="Calibri"/>
                <a:ea typeface="+mn-ea"/>
                <a:cs typeface="Calibri"/>
              </a:defRPr>
            </a:lvl6pPr>
            <a:lvl7pPr marL="0" indent="0" algn="l" defTabSz="457200" rtl="0" eaLnBrk="1" latinLnBrk="0" hangingPunct="1">
              <a:lnSpc>
                <a:spcPct val="90000"/>
              </a:lnSpc>
              <a:spcBef>
                <a:spcPts val="800"/>
              </a:spcBef>
              <a:spcAft>
                <a:spcPts val="500"/>
              </a:spcAft>
              <a:buFont typeface="Arial"/>
              <a:buNone/>
              <a:defRPr sz="2000" b="0" i="0" kern="1200" spc="-40" baseline="0">
                <a:solidFill>
                  <a:schemeClr val="tx2"/>
                </a:solidFill>
                <a:latin typeface="Calibri"/>
                <a:ea typeface="+mn-ea"/>
                <a:cs typeface="Calibri"/>
              </a:defRPr>
            </a:lvl7pPr>
            <a:lvl8pPr marL="0" indent="0" algn="l" defTabSz="457200" rtl="0" eaLnBrk="1" latinLnBrk="0" hangingPunct="1">
              <a:lnSpc>
                <a:spcPct val="90000"/>
              </a:lnSpc>
              <a:spcBef>
                <a:spcPts val="800"/>
              </a:spcBef>
              <a:spcAft>
                <a:spcPts val="500"/>
              </a:spcAft>
              <a:buFont typeface="Arial"/>
              <a:buNone/>
              <a:defRPr sz="2000" b="0" i="0" kern="1200" spc="-40" baseline="0">
                <a:solidFill>
                  <a:schemeClr val="tx2"/>
                </a:solidFill>
                <a:latin typeface="Calibri"/>
                <a:ea typeface="+mn-ea"/>
                <a:cs typeface="Calibri"/>
              </a:defRPr>
            </a:lvl8pPr>
            <a:lvl9pPr marL="0" indent="0" algn="l" defTabSz="457200" rtl="0" eaLnBrk="1" latinLnBrk="0" hangingPunct="1">
              <a:lnSpc>
                <a:spcPct val="90000"/>
              </a:lnSpc>
              <a:spcBef>
                <a:spcPts val="800"/>
              </a:spcBef>
              <a:spcAft>
                <a:spcPts val="500"/>
              </a:spcAft>
              <a:buFont typeface="Arial"/>
              <a:buNone/>
              <a:defRPr sz="2000" b="0" i="0" kern="1200" spc="-40" baseline="0">
                <a:solidFill>
                  <a:schemeClr val="tx2"/>
                </a:solidFill>
                <a:latin typeface="Calibri"/>
                <a:ea typeface="+mn-ea"/>
                <a:cs typeface="Calibri"/>
              </a:defRPr>
            </a:lvl9pPr>
          </a:lstStyle>
          <a:p>
            <a:endParaRPr lang="en-US" dirty="0" smtClean="0"/>
          </a:p>
        </p:txBody>
      </p:sp>
      <p:sp>
        <p:nvSpPr>
          <p:cNvPr id="3" name="Rectangle 2"/>
          <p:cNvSpPr>
            <a:spLocks noChangeArrowheads="1"/>
          </p:cNvSpPr>
          <p:nvPr/>
        </p:nvSpPr>
        <p:spPr bwMode="auto">
          <a:xfrm>
            <a:off x="0" y="0"/>
            <a:ext cx="1219835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TextBox 5"/>
          <p:cNvSpPr txBox="1"/>
          <p:nvPr/>
        </p:nvSpPr>
        <p:spPr>
          <a:xfrm>
            <a:off x="712268" y="1585395"/>
            <a:ext cx="10386951" cy="2123658"/>
          </a:xfrm>
          <a:prstGeom prst="rect">
            <a:avLst/>
          </a:prstGeom>
          <a:noFill/>
        </p:spPr>
        <p:txBody>
          <a:bodyPr wrap="square" rtlCol="0">
            <a:spAutoFit/>
          </a:bodyPr>
          <a:lstStyle/>
          <a:p>
            <a:pPr lvl="0"/>
            <a:endParaRPr lang="en-GB" sz="2000" smtClean="0"/>
          </a:p>
          <a:p>
            <a:pPr lvl="0"/>
            <a:endParaRPr lang="en-GB" sz="2000" smtClean="0"/>
          </a:p>
          <a:p>
            <a:pPr lvl="0" algn="ctr"/>
            <a:endParaRPr lang="en-GB" sz="2000" smtClean="0"/>
          </a:p>
          <a:p>
            <a:pPr lvl="0" algn="ctr"/>
            <a:endParaRPr lang="en-GB" sz="2000"/>
          </a:p>
          <a:p>
            <a:pPr lvl="0" algn="ctr"/>
            <a:r>
              <a:rPr lang="en-GB" sz="2000" smtClean="0"/>
              <a:t>Quick access to negative payment information (</a:t>
            </a:r>
            <a:r>
              <a:rPr lang="en-GB" sz="2000" smtClean="0">
                <a:solidFill>
                  <a:schemeClr val="accent1"/>
                </a:solidFill>
              </a:rPr>
              <a:t>About The 140K BAD CUSTOMERS) </a:t>
            </a:r>
          </a:p>
          <a:p>
            <a:pPr lvl="0"/>
            <a:r>
              <a:rPr lang="en-GB" sz="1600" smtClean="0"/>
              <a:t> </a:t>
            </a:r>
            <a:endParaRPr lang="en-US" sz="1600"/>
          </a:p>
          <a:p>
            <a:endParaRPr lang="en-US" sz="1600">
              <a:solidFill>
                <a:srgbClr val="646464"/>
              </a:solidFill>
            </a:endParaRPr>
          </a:p>
        </p:txBody>
      </p:sp>
    </p:spTree>
    <p:extLst>
      <p:ext uri="{BB962C8B-B14F-4D97-AF65-F5344CB8AC3E}">
        <p14:creationId xmlns:p14="http://schemas.microsoft.com/office/powerpoint/2010/main" val="157673474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How they have been able to Improve</a:t>
            </a:r>
            <a:endParaRPr lang="en-US" dirty="0"/>
          </a:p>
        </p:txBody>
      </p:sp>
      <p:sp>
        <p:nvSpPr>
          <p:cNvPr id="13" name="Content Placeholder 2"/>
          <p:cNvSpPr>
            <a:spLocks noGrp="1"/>
          </p:cNvSpPr>
          <p:nvPr>
            <p:ph idx="1"/>
          </p:nvPr>
        </p:nvSpPr>
        <p:spPr>
          <a:xfrm>
            <a:off x="1118221" y="1822985"/>
            <a:ext cx="9722965" cy="4189888"/>
          </a:xfrm>
        </p:spPr>
        <p:txBody>
          <a:bodyPr>
            <a:normAutofit/>
          </a:bodyPr>
          <a:lstStyle/>
          <a:p>
            <a:r>
              <a:rPr lang="en-US"/>
              <a:t>N</a:t>
            </a:r>
            <a:r>
              <a:rPr lang="en-US" smtClean="0"/>
              <a:t>ew opportunities will </a:t>
            </a:r>
            <a:r>
              <a:rPr lang="en-US" dirty="0" smtClean="0"/>
              <a:t>arise from the usage of credit bureau data</a:t>
            </a:r>
            <a:r>
              <a:rPr lang="en-US" smtClean="0"/>
              <a:t>. </a:t>
            </a:r>
          </a:p>
          <a:p>
            <a:r>
              <a:rPr lang="en-US" smtClean="0"/>
              <a:t>Customers </a:t>
            </a:r>
            <a:r>
              <a:rPr lang="en-US" dirty="0" smtClean="0"/>
              <a:t>with proven payment histories might be offered better conditions, higher total loan amounts, etc</a:t>
            </a:r>
            <a:r>
              <a:rPr lang="en-US" smtClean="0"/>
              <a:t>. ,</a:t>
            </a:r>
          </a:p>
          <a:p>
            <a:r>
              <a:rPr lang="en-US"/>
              <a:t>-</a:t>
            </a:r>
            <a:r>
              <a:rPr lang="en-US" smtClean="0"/>
              <a:t>which </a:t>
            </a:r>
            <a:r>
              <a:rPr lang="en-US" dirty="0" smtClean="0"/>
              <a:t>suggests that </a:t>
            </a:r>
            <a:r>
              <a:rPr lang="en-US" b="1" dirty="0" smtClean="0"/>
              <a:t>positive information is at least as important as the negative</a:t>
            </a:r>
            <a:r>
              <a:rPr lang="en-US" dirty="0" smtClean="0"/>
              <a:t>.</a:t>
            </a:r>
          </a:p>
        </p:txBody>
      </p:sp>
    </p:spTree>
    <p:extLst>
      <p:ext uri="{BB962C8B-B14F-4D97-AF65-F5344CB8AC3E}">
        <p14:creationId xmlns:p14="http://schemas.microsoft.com/office/powerpoint/2010/main" val="27916689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PP – Things I keep in Mind</a:t>
            </a:r>
            <a:endParaRPr lang="en-US" dirty="0"/>
          </a:p>
        </p:txBody>
      </p:sp>
      <p:sp>
        <p:nvSpPr>
          <p:cNvPr id="3" name="Content Placeholder 2"/>
          <p:cNvSpPr>
            <a:spLocks noGrp="1"/>
          </p:cNvSpPr>
          <p:nvPr>
            <p:ph idx="1"/>
          </p:nvPr>
        </p:nvSpPr>
        <p:spPr>
          <a:xfrm>
            <a:off x="842591" y="1556792"/>
            <a:ext cx="9961906" cy="4759499"/>
          </a:xfrm>
        </p:spPr>
        <p:txBody>
          <a:bodyPr/>
          <a:lstStyle/>
          <a:p>
            <a:endParaRPr lang="en-GB" smtClean="0"/>
          </a:p>
          <a:p>
            <a:endParaRPr lang="en-GB"/>
          </a:p>
          <a:p>
            <a:pPr algn="ctr"/>
            <a:endParaRPr lang="en-GB" sz="2800" smtClean="0">
              <a:solidFill>
                <a:schemeClr val="accent1"/>
              </a:solidFill>
            </a:endParaRPr>
          </a:p>
          <a:p>
            <a:pPr algn="ctr"/>
            <a:r>
              <a:rPr lang="en-GB" sz="2800" b="1">
                <a:solidFill>
                  <a:schemeClr val="accent1"/>
                </a:solidFill>
                <a:latin typeface="+mn-lt"/>
                <a:cs typeface="+mn-cs"/>
              </a:rPr>
              <a:t>Power Point Presentations are Extremely Boring </a:t>
            </a:r>
            <a:endParaRPr lang="en-US" sz="2800" b="1">
              <a:solidFill>
                <a:schemeClr val="accent1"/>
              </a:solidFill>
              <a:latin typeface="+mn-lt"/>
              <a:cs typeface="+mn-cs"/>
            </a:endParaRPr>
          </a:p>
          <a:p>
            <a:r>
              <a:rPr lang="en-US" sz="2800"/>
              <a:t> </a:t>
            </a: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312224912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a:t>Negative Information Report</a:t>
            </a:r>
            <a:endParaRPr lang="en-US" dirty="0"/>
          </a:p>
        </p:txBody>
      </p:sp>
      <p:sp>
        <p:nvSpPr>
          <p:cNvPr id="5" name="Content Placeholder 2"/>
          <p:cNvSpPr txBox="1">
            <a:spLocks/>
          </p:cNvSpPr>
          <p:nvPr/>
        </p:nvSpPr>
        <p:spPr>
          <a:xfrm>
            <a:off x="1137314" y="5159979"/>
            <a:ext cx="9961906" cy="4721507"/>
          </a:xfrm>
          <a:prstGeom prst="rect">
            <a:avLst/>
          </a:prstGeom>
          <a:noFill/>
        </p:spPr>
        <p:txBody>
          <a:bodyPr vert="horz" lIns="0" tIns="0" rIns="0" bIns="0" rtlCol="0">
            <a:normAutofit/>
          </a:bodyPr>
          <a:lstStyle>
            <a:lvl1pPr marL="0" indent="0" algn="l" defTabSz="457200" rtl="0" eaLnBrk="1" latinLnBrk="0" hangingPunct="1">
              <a:lnSpc>
                <a:spcPct val="90000"/>
              </a:lnSpc>
              <a:spcBef>
                <a:spcPts val="800"/>
              </a:spcBef>
              <a:spcAft>
                <a:spcPts val="500"/>
              </a:spcAft>
              <a:buFontTx/>
              <a:buNone/>
              <a:defRPr sz="2000" b="0" i="0" kern="1200" spc="-40">
                <a:solidFill>
                  <a:schemeClr val="tx2"/>
                </a:solidFill>
                <a:latin typeface="Calibri"/>
                <a:ea typeface="+mn-ea"/>
                <a:cs typeface="Calibri"/>
              </a:defRPr>
            </a:lvl1pPr>
            <a:lvl2pPr marL="361950" indent="-185738" algn="l" defTabSz="457200" rtl="0" eaLnBrk="1" latinLnBrk="0" hangingPunct="1">
              <a:lnSpc>
                <a:spcPct val="90000"/>
              </a:lnSpc>
              <a:spcBef>
                <a:spcPts val="400"/>
              </a:spcBef>
              <a:spcAft>
                <a:spcPts val="400"/>
              </a:spcAft>
              <a:buClr>
                <a:schemeClr val="accent1"/>
              </a:buClr>
              <a:buSzPct val="90000"/>
              <a:buFont typeface="Arial"/>
              <a:buChar char="•"/>
              <a:defRPr sz="1800" kern="1200" spc="-40">
                <a:solidFill>
                  <a:schemeClr val="tx2"/>
                </a:solidFill>
                <a:latin typeface="+mn-lt"/>
                <a:ea typeface="+mn-ea"/>
                <a:cs typeface="+mn-cs"/>
              </a:defRPr>
            </a:lvl2pPr>
            <a:lvl3pPr marL="536575" indent="-174625" algn="l" defTabSz="457200" rtl="0" eaLnBrk="1" latinLnBrk="0" hangingPunct="1">
              <a:lnSpc>
                <a:spcPct val="90000"/>
              </a:lnSpc>
              <a:spcBef>
                <a:spcPts val="400"/>
              </a:spcBef>
              <a:spcAft>
                <a:spcPts val="400"/>
              </a:spcAft>
              <a:buFont typeface="Lucida Grande"/>
              <a:buChar char="-"/>
              <a:defRPr sz="1600" kern="1200" spc="-40">
                <a:solidFill>
                  <a:schemeClr val="tx2"/>
                </a:solidFill>
                <a:latin typeface="+mn-lt"/>
                <a:ea typeface="+mn-ea"/>
                <a:cs typeface="+mn-cs"/>
              </a:defRPr>
            </a:lvl3pPr>
            <a:lvl4pPr marL="712788" indent="-176213" algn="l" defTabSz="457200" rtl="0" eaLnBrk="1" latinLnBrk="0" hangingPunct="1">
              <a:lnSpc>
                <a:spcPct val="90000"/>
              </a:lnSpc>
              <a:spcBef>
                <a:spcPts val="400"/>
              </a:spcBef>
              <a:spcAft>
                <a:spcPts val="400"/>
              </a:spcAft>
              <a:buSzPct val="80000"/>
              <a:buFont typeface="Arial"/>
              <a:buChar char="•"/>
              <a:defRPr sz="1600" kern="1200" spc="-40">
                <a:solidFill>
                  <a:schemeClr val="tx2"/>
                </a:solidFill>
                <a:latin typeface="+mn-lt"/>
                <a:ea typeface="+mn-ea"/>
                <a:cs typeface="+mn-cs"/>
              </a:defRPr>
            </a:lvl4pPr>
            <a:lvl5pPr marL="0" indent="0" algn="l" defTabSz="457200" rtl="0" eaLnBrk="1" latinLnBrk="0" hangingPunct="1">
              <a:lnSpc>
                <a:spcPct val="80000"/>
              </a:lnSpc>
              <a:spcBef>
                <a:spcPts val="1500"/>
              </a:spcBef>
              <a:spcAft>
                <a:spcPts val="300"/>
              </a:spcAft>
              <a:buFontTx/>
              <a:buNone/>
              <a:defRPr sz="2000" b="1" kern="1200" spc="-40">
                <a:solidFill>
                  <a:schemeClr val="tx2"/>
                </a:solidFill>
                <a:latin typeface="+mn-lt"/>
                <a:ea typeface="+mn-ea"/>
                <a:cs typeface="+mn-cs"/>
              </a:defRPr>
            </a:lvl5pPr>
            <a:lvl6pPr marL="234000" indent="-234000" algn="l" defTabSz="457200" rtl="0" eaLnBrk="1" latinLnBrk="0" hangingPunct="1">
              <a:lnSpc>
                <a:spcPct val="90000"/>
              </a:lnSpc>
              <a:spcBef>
                <a:spcPts val="800"/>
              </a:spcBef>
              <a:spcAft>
                <a:spcPts val="500"/>
              </a:spcAft>
              <a:buClr>
                <a:schemeClr val="tx2"/>
              </a:buClr>
              <a:buFont typeface="Arial"/>
              <a:buChar char="•"/>
              <a:defRPr sz="2000" b="0" i="0" kern="1200" spc="-40">
                <a:solidFill>
                  <a:schemeClr val="tx2"/>
                </a:solidFill>
                <a:latin typeface="Calibri"/>
                <a:ea typeface="+mn-ea"/>
                <a:cs typeface="Calibri"/>
              </a:defRPr>
            </a:lvl6pPr>
            <a:lvl7pPr marL="0" indent="0" algn="l" defTabSz="457200" rtl="0" eaLnBrk="1" latinLnBrk="0" hangingPunct="1">
              <a:lnSpc>
                <a:spcPct val="90000"/>
              </a:lnSpc>
              <a:spcBef>
                <a:spcPts val="800"/>
              </a:spcBef>
              <a:spcAft>
                <a:spcPts val="500"/>
              </a:spcAft>
              <a:buFont typeface="Arial"/>
              <a:buNone/>
              <a:defRPr sz="2000" b="0" i="0" kern="1200" spc="-40" baseline="0">
                <a:solidFill>
                  <a:schemeClr val="tx2"/>
                </a:solidFill>
                <a:latin typeface="Calibri"/>
                <a:ea typeface="+mn-ea"/>
                <a:cs typeface="Calibri"/>
              </a:defRPr>
            </a:lvl7pPr>
            <a:lvl8pPr marL="0" indent="0" algn="l" defTabSz="457200" rtl="0" eaLnBrk="1" latinLnBrk="0" hangingPunct="1">
              <a:lnSpc>
                <a:spcPct val="90000"/>
              </a:lnSpc>
              <a:spcBef>
                <a:spcPts val="800"/>
              </a:spcBef>
              <a:spcAft>
                <a:spcPts val="500"/>
              </a:spcAft>
              <a:buFont typeface="Arial"/>
              <a:buNone/>
              <a:defRPr sz="2000" b="0" i="0" kern="1200" spc="-40" baseline="0">
                <a:solidFill>
                  <a:schemeClr val="tx2"/>
                </a:solidFill>
                <a:latin typeface="Calibri"/>
                <a:ea typeface="+mn-ea"/>
                <a:cs typeface="Calibri"/>
              </a:defRPr>
            </a:lvl8pPr>
            <a:lvl9pPr marL="0" indent="0" algn="l" defTabSz="457200" rtl="0" eaLnBrk="1" latinLnBrk="0" hangingPunct="1">
              <a:lnSpc>
                <a:spcPct val="90000"/>
              </a:lnSpc>
              <a:spcBef>
                <a:spcPts val="800"/>
              </a:spcBef>
              <a:spcAft>
                <a:spcPts val="500"/>
              </a:spcAft>
              <a:buFont typeface="Arial"/>
              <a:buNone/>
              <a:defRPr sz="2000" b="0" i="0" kern="1200" spc="-40" baseline="0">
                <a:solidFill>
                  <a:schemeClr val="tx2"/>
                </a:solidFill>
                <a:latin typeface="Calibri"/>
                <a:ea typeface="+mn-ea"/>
                <a:cs typeface="Calibri"/>
              </a:defRPr>
            </a:lvl9pPr>
          </a:lstStyle>
          <a:p>
            <a:endParaRPr lang="en-US" dirty="0" smtClean="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01260" y="2269196"/>
            <a:ext cx="4229752" cy="41067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606392" y="1684421"/>
            <a:ext cx="8826366" cy="584775"/>
          </a:xfrm>
          <a:prstGeom prst="rect">
            <a:avLst/>
          </a:prstGeom>
          <a:noFill/>
        </p:spPr>
        <p:txBody>
          <a:bodyPr wrap="square" rtlCol="0">
            <a:spAutoFit/>
          </a:bodyPr>
          <a:lstStyle/>
          <a:p>
            <a:pPr marL="285750" indent="-285750">
              <a:buFont typeface="Arial" panose="020B0604020202020204" pitchFamily="34" charset="0"/>
              <a:buChar char="•"/>
            </a:pPr>
            <a:r>
              <a:rPr lang="is-IS" sz="1600" smtClean="0">
                <a:solidFill>
                  <a:srgbClr val="646464"/>
                </a:solidFill>
              </a:rPr>
              <a:t>Our negative information definitation are contracts which have 30+ days due</a:t>
            </a:r>
          </a:p>
          <a:p>
            <a:pPr marL="285750" indent="-285750">
              <a:buFont typeface="Arial" panose="020B0604020202020204" pitchFamily="34" charset="0"/>
              <a:buChar char="•"/>
            </a:pPr>
            <a:endParaRPr lang="en-US" sz="1600">
              <a:solidFill>
                <a:srgbClr val="646464"/>
              </a:solidFill>
            </a:endParaRPr>
          </a:p>
        </p:txBody>
      </p:sp>
    </p:spTree>
    <p:extLst>
      <p:ext uri="{BB962C8B-B14F-4D97-AF65-F5344CB8AC3E}">
        <p14:creationId xmlns:p14="http://schemas.microsoft.com/office/powerpoint/2010/main" val="185509746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a:t>Negative Information Report</a:t>
            </a:r>
            <a:endParaRPr lang="en-US" dirty="0"/>
          </a:p>
        </p:txBody>
      </p:sp>
      <p:sp>
        <p:nvSpPr>
          <p:cNvPr id="5" name="Content Placeholder 2"/>
          <p:cNvSpPr txBox="1">
            <a:spLocks/>
          </p:cNvSpPr>
          <p:nvPr/>
        </p:nvSpPr>
        <p:spPr>
          <a:xfrm>
            <a:off x="1137314" y="5159979"/>
            <a:ext cx="9961906" cy="4721507"/>
          </a:xfrm>
          <a:prstGeom prst="rect">
            <a:avLst/>
          </a:prstGeom>
          <a:noFill/>
        </p:spPr>
        <p:txBody>
          <a:bodyPr vert="horz" lIns="0" tIns="0" rIns="0" bIns="0" rtlCol="0">
            <a:normAutofit/>
          </a:bodyPr>
          <a:lstStyle>
            <a:lvl1pPr marL="0" indent="0" algn="l" defTabSz="457200" rtl="0" eaLnBrk="1" latinLnBrk="0" hangingPunct="1">
              <a:lnSpc>
                <a:spcPct val="90000"/>
              </a:lnSpc>
              <a:spcBef>
                <a:spcPts val="800"/>
              </a:spcBef>
              <a:spcAft>
                <a:spcPts val="500"/>
              </a:spcAft>
              <a:buFontTx/>
              <a:buNone/>
              <a:defRPr sz="2000" b="0" i="0" kern="1200" spc="-40">
                <a:solidFill>
                  <a:schemeClr val="tx2"/>
                </a:solidFill>
                <a:latin typeface="Calibri"/>
                <a:ea typeface="+mn-ea"/>
                <a:cs typeface="Calibri"/>
              </a:defRPr>
            </a:lvl1pPr>
            <a:lvl2pPr marL="361950" indent="-185738" algn="l" defTabSz="457200" rtl="0" eaLnBrk="1" latinLnBrk="0" hangingPunct="1">
              <a:lnSpc>
                <a:spcPct val="90000"/>
              </a:lnSpc>
              <a:spcBef>
                <a:spcPts val="400"/>
              </a:spcBef>
              <a:spcAft>
                <a:spcPts val="400"/>
              </a:spcAft>
              <a:buClr>
                <a:schemeClr val="accent1"/>
              </a:buClr>
              <a:buSzPct val="90000"/>
              <a:buFont typeface="Arial"/>
              <a:buChar char="•"/>
              <a:defRPr sz="1800" kern="1200" spc="-40">
                <a:solidFill>
                  <a:schemeClr val="tx2"/>
                </a:solidFill>
                <a:latin typeface="+mn-lt"/>
                <a:ea typeface="+mn-ea"/>
                <a:cs typeface="+mn-cs"/>
              </a:defRPr>
            </a:lvl2pPr>
            <a:lvl3pPr marL="536575" indent="-174625" algn="l" defTabSz="457200" rtl="0" eaLnBrk="1" latinLnBrk="0" hangingPunct="1">
              <a:lnSpc>
                <a:spcPct val="90000"/>
              </a:lnSpc>
              <a:spcBef>
                <a:spcPts val="400"/>
              </a:spcBef>
              <a:spcAft>
                <a:spcPts val="400"/>
              </a:spcAft>
              <a:buFont typeface="Lucida Grande"/>
              <a:buChar char="-"/>
              <a:defRPr sz="1600" kern="1200" spc="-40">
                <a:solidFill>
                  <a:schemeClr val="tx2"/>
                </a:solidFill>
                <a:latin typeface="+mn-lt"/>
                <a:ea typeface="+mn-ea"/>
                <a:cs typeface="+mn-cs"/>
              </a:defRPr>
            </a:lvl3pPr>
            <a:lvl4pPr marL="712788" indent="-176213" algn="l" defTabSz="457200" rtl="0" eaLnBrk="1" latinLnBrk="0" hangingPunct="1">
              <a:lnSpc>
                <a:spcPct val="90000"/>
              </a:lnSpc>
              <a:spcBef>
                <a:spcPts val="400"/>
              </a:spcBef>
              <a:spcAft>
                <a:spcPts val="400"/>
              </a:spcAft>
              <a:buSzPct val="80000"/>
              <a:buFont typeface="Arial"/>
              <a:buChar char="•"/>
              <a:defRPr sz="1600" kern="1200" spc="-40">
                <a:solidFill>
                  <a:schemeClr val="tx2"/>
                </a:solidFill>
                <a:latin typeface="+mn-lt"/>
                <a:ea typeface="+mn-ea"/>
                <a:cs typeface="+mn-cs"/>
              </a:defRPr>
            </a:lvl4pPr>
            <a:lvl5pPr marL="0" indent="0" algn="l" defTabSz="457200" rtl="0" eaLnBrk="1" latinLnBrk="0" hangingPunct="1">
              <a:lnSpc>
                <a:spcPct val="80000"/>
              </a:lnSpc>
              <a:spcBef>
                <a:spcPts val="1500"/>
              </a:spcBef>
              <a:spcAft>
                <a:spcPts val="300"/>
              </a:spcAft>
              <a:buFontTx/>
              <a:buNone/>
              <a:defRPr sz="2000" b="1" kern="1200" spc="-40">
                <a:solidFill>
                  <a:schemeClr val="tx2"/>
                </a:solidFill>
                <a:latin typeface="+mn-lt"/>
                <a:ea typeface="+mn-ea"/>
                <a:cs typeface="+mn-cs"/>
              </a:defRPr>
            </a:lvl5pPr>
            <a:lvl6pPr marL="234000" indent="-234000" algn="l" defTabSz="457200" rtl="0" eaLnBrk="1" latinLnBrk="0" hangingPunct="1">
              <a:lnSpc>
                <a:spcPct val="90000"/>
              </a:lnSpc>
              <a:spcBef>
                <a:spcPts val="800"/>
              </a:spcBef>
              <a:spcAft>
                <a:spcPts val="500"/>
              </a:spcAft>
              <a:buClr>
                <a:schemeClr val="tx2"/>
              </a:buClr>
              <a:buFont typeface="Arial"/>
              <a:buChar char="•"/>
              <a:defRPr sz="2000" b="0" i="0" kern="1200" spc="-40">
                <a:solidFill>
                  <a:schemeClr val="tx2"/>
                </a:solidFill>
                <a:latin typeface="Calibri"/>
                <a:ea typeface="+mn-ea"/>
                <a:cs typeface="Calibri"/>
              </a:defRPr>
            </a:lvl6pPr>
            <a:lvl7pPr marL="0" indent="0" algn="l" defTabSz="457200" rtl="0" eaLnBrk="1" latinLnBrk="0" hangingPunct="1">
              <a:lnSpc>
                <a:spcPct val="90000"/>
              </a:lnSpc>
              <a:spcBef>
                <a:spcPts val="800"/>
              </a:spcBef>
              <a:spcAft>
                <a:spcPts val="500"/>
              </a:spcAft>
              <a:buFont typeface="Arial"/>
              <a:buNone/>
              <a:defRPr sz="2000" b="0" i="0" kern="1200" spc="-40" baseline="0">
                <a:solidFill>
                  <a:schemeClr val="tx2"/>
                </a:solidFill>
                <a:latin typeface="Calibri"/>
                <a:ea typeface="+mn-ea"/>
                <a:cs typeface="Calibri"/>
              </a:defRPr>
            </a:lvl7pPr>
            <a:lvl8pPr marL="0" indent="0" algn="l" defTabSz="457200" rtl="0" eaLnBrk="1" latinLnBrk="0" hangingPunct="1">
              <a:lnSpc>
                <a:spcPct val="90000"/>
              </a:lnSpc>
              <a:spcBef>
                <a:spcPts val="800"/>
              </a:spcBef>
              <a:spcAft>
                <a:spcPts val="500"/>
              </a:spcAft>
              <a:buFont typeface="Arial"/>
              <a:buNone/>
              <a:defRPr sz="2000" b="0" i="0" kern="1200" spc="-40" baseline="0">
                <a:solidFill>
                  <a:schemeClr val="tx2"/>
                </a:solidFill>
                <a:latin typeface="Calibri"/>
                <a:ea typeface="+mn-ea"/>
                <a:cs typeface="Calibri"/>
              </a:defRPr>
            </a:lvl8pPr>
            <a:lvl9pPr marL="0" indent="0" algn="l" defTabSz="457200" rtl="0" eaLnBrk="1" latinLnBrk="0" hangingPunct="1">
              <a:lnSpc>
                <a:spcPct val="90000"/>
              </a:lnSpc>
              <a:spcBef>
                <a:spcPts val="800"/>
              </a:spcBef>
              <a:spcAft>
                <a:spcPts val="500"/>
              </a:spcAft>
              <a:buFont typeface="Arial"/>
              <a:buNone/>
              <a:defRPr sz="2000" b="0" i="0" kern="1200" spc="-40" baseline="0">
                <a:solidFill>
                  <a:schemeClr val="tx2"/>
                </a:solidFill>
                <a:latin typeface="Calibri"/>
                <a:ea typeface="+mn-ea"/>
                <a:cs typeface="Calibri"/>
              </a:defRPr>
            </a:lvl9pPr>
          </a:lstStyle>
          <a:p>
            <a:endParaRPr lang="en-US" dirty="0" smtClean="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11114" y="1867301"/>
            <a:ext cx="3712674" cy="45126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010072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949293" y="6432974"/>
            <a:ext cx="8156576" cy="234872"/>
          </a:xfrm>
          <a:prstGeom prst="rect">
            <a:avLst/>
          </a:prstGeom>
          <a:noFill/>
          <a:ln w="9525">
            <a:noFill/>
            <a:miter lim="800000"/>
            <a:headEnd/>
            <a:tailEnd/>
          </a:ln>
        </p:spPr>
        <p:txBody>
          <a:bodyPr lIns="89216" tIns="44609" rIns="89216" bIns="44609">
            <a:spAutoFit/>
          </a:bodyPr>
          <a:lstStyle/>
          <a:p>
            <a:pPr eaLnBrk="0" hangingPunct="0">
              <a:defRPr/>
            </a:pPr>
            <a:r>
              <a:rPr kumimoji="1" lang="en-US" sz="941" b="1" i="1" dirty="0">
                <a:latin typeface="+mj-lt"/>
              </a:rPr>
              <a:t>Source:  </a:t>
            </a:r>
            <a:r>
              <a:rPr kumimoji="1" lang="en-US" sz="941" b="1" i="1">
                <a:latin typeface="+mj-lt"/>
              </a:rPr>
              <a:t>Doing </a:t>
            </a:r>
            <a:r>
              <a:rPr kumimoji="1" lang="en-US" sz="941" b="1" i="1" smtClean="0">
                <a:latin typeface="+mj-lt"/>
              </a:rPr>
              <a:t>Business, </a:t>
            </a:r>
            <a:r>
              <a:rPr kumimoji="1" lang="en-US" sz="941" b="1" i="1" dirty="0">
                <a:latin typeface="+mj-lt"/>
              </a:rPr>
              <a:t>based on World Bank surveys of banks in </a:t>
            </a:r>
            <a:r>
              <a:rPr kumimoji="1" lang="en-US" sz="941" b="1" i="1">
                <a:latin typeface="+mj-lt"/>
              </a:rPr>
              <a:t>34 </a:t>
            </a:r>
            <a:r>
              <a:rPr kumimoji="1" lang="en-US" sz="941" b="1" i="1" smtClean="0">
                <a:latin typeface="+mj-lt"/>
              </a:rPr>
              <a:t>countries.</a:t>
            </a:r>
            <a:endParaRPr kumimoji="1" lang="en-US" sz="941" b="1" i="1" dirty="0">
              <a:latin typeface="+mj-lt"/>
            </a:endParaRPr>
          </a:p>
        </p:txBody>
      </p:sp>
      <p:sp>
        <p:nvSpPr>
          <p:cNvPr id="21507" name="Rectangle 3"/>
          <p:cNvSpPr>
            <a:spLocks noChangeArrowheads="1"/>
          </p:cNvSpPr>
          <p:nvPr/>
        </p:nvSpPr>
        <p:spPr bwMode="auto">
          <a:xfrm>
            <a:off x="1255682" y="841596"/>
            <a:ext cx="7850187" cy="401375"/>
          </a:xfrm>
          <a:prstGeom prst="rect">
            <a:avLst/>
          </a:prstGeom>
        </p:spPr>
        <p:txBody>
          <a:bodyPr vert="horz" lIns="0" tIns="45720" rIns="91440" bIns="0" rtlCol="0" anchor="b">
            <a:normAutofit fontScale="92500" lnSpcReduction="10000"/>
          </a:bodyPr>
          <a:lstStyle/>
          <a:p>
            <a:pPr>
              <a:lnSpc>
                <a:spcPct val="90000"/>
              </a:lnSpc>
              <a:spcBef>
                <a:spcPct val="0"/>
              </a:spcBef>
            </a:pPr>
            <a:r>
              <a:rPr lang="en-US" sz="3000" spc="-90" dirty="0">
                <a:solidFill>
                  <a:schemeClr val="tx2"/>
                </a:solidFill>
                <a:latin typeface="+mj-lt"/>
                <a:ea typeface="+mj-ea"/>
                <a:cs typeface="+mj-cs"/>
              </a:rPr>
              <a:t>Full information sharing improves credit granting</a:t>
            </a:r>
          </a:p>
        </p:txBody>
      </p:sp>
      <p:sp>
        <p:nvSpPr>
          <p:cNvPr id="10244" name="Rectangle 4"/>
          <p:cNvSpPr>
            <a:spLocks noChangeArrowheads="1"/>
          </p:cNvSpPr>
          <p:nvPr/>
        </p:nvSpPr>
        <p:spPr bwMode="auto">
          <a:xfrm>
            <a:off x="2525406" y="1657602"/>
            <a:ext cx="5909392" cy="397866"/>
          </a:xfrm>
          <a:prstGeom prst="rect">
            <a:avLst/>
          </a:prstGeom>
          <a:noFill/>
          <a:ln w="9525">
            <a:noFill/>
            <a:miter lim="800000"/>
            <a:headEnd/>
            <a:tailEnd/>
          </a:ln>
        </p:spPr>
        <p:txBody>
          <a:bodyPr wrap="square" lIns="89216" tIns="44609" rIns="89216" bIns="44609">
            <a:spAutoFit/>
          </a:bodyPr>
          <a:lstStyle/>
          <a:p>
            <a:pPr algn="ctr" eaLnBrk="0" hangingPunct="0">
              <a:defRPr/>
            </a:pPr>
            <a:r>
              <a:rPr kumimoji="1" lang="en-US" sz="2000" b="1" dirty="0">
                <a:solidFill>
                  <a:schemeClr val="tx2"/>
                </a:solidFill>
                <a:latin typeface="+mj-lt"/>
              </a:rPr>
              <a:t>Bank Assessments of the Impact of Credit Registries</a:t>
            </a:r>
          </a:p>
        </p:txBody>
      </p:sp>
      <p:sp>
        <p:nvSpPr>
          <p:cNvPr id="10245" name="Rectangle 5"/>
          <p:cNvSpPr>
            <a:spLocks noChangeArrowheads="1"/>
          </p:cNvSpPr>
          <p:nvPr/>
        </p:nvSpPr>
        <p:spPr bwMode="auto">
          <a:xfrm>
            <a:off x="2954031" y="2790504"/>
            <a:ext cx="581025" cy="2301915"/>
          </a:xfrm>
          <a:prstGeom prst="rect">
            <a:avLst/>
          </a:prstGeom>
          <a:solidFill>
            <a:schemeClr val="accent6"/>
          </a:solidFill>
          <a:ln w="12700">
            <a:noFill/>
            <a:miter lim="800000"/>
            <a:headEnd/>
            <a:tailEnd/>
          </a:ln>
        </p:spPr>
        <p:txBody>
          <a:bodyPr lIns="89216" tIns="44609" rIns="89216" bIns="44609"/>
          <a:lstStyle/>
          <a:p>
            <a:pPr>
              <a:defRPr/>
            </a:pPr>
            <a:endParaRPr lang="en-US" sz="1540" dirty="0">
              <a:latin typeface="+mj-lt"/>
            </a:endParaRPr>
          </a:p>
        </p:txBody>
      </p:sp>
      <p:sp>
        <p:nvSpPr>
          <p:cNvPr id="10246" name="Rectangle 6"/>
          <p:cNvSpPr>
            <a:spLocks noChangeArrowheads="1"/>
          </p:cNvSpPr>
          <p:nvPr/>
        </p:nvSpPr>
        <p:spPr bwMode="auto">
          <a:xfrm>
            <a:off x="3535057" y="4674569"/>
            <a:ext cx="581025" cy="417849"/>
          </a:xfrm>
          <a:prstGeom prst="rect">
            <a:avLst/>
          </a:prstGeom>
          <a:solidFill>
            <a:schemeClr val="accent3"/>
          </a:solidFill>
          <a:ln w="12700">
            <a:noFill/>
            <a:miter lim="800000"/>
            <a:headEnd/>
            <a:tailEnd/>
          </a:ln>
        </p:spPr>
        <p:txBody>
          <a:bodyPr lIns="89216" tIns="44609" rIns="89216" bIns="44609"/>
          <a:lstStyle/>
          <a:p>
            <a:pPr>
              <a:defRPr/>
            </a:pPr>
            <a:endParaRPr lang="en-US" sz="1540" dirty="0">
              <a:latin typeface="+mj-lt"/>
            </a:endParaRPr>
          </a:p>
        </p:txBody>
      </p:sp>
      <p:sp>
        <p:nvSpPr>
          <p:cNvPr id="10247" name="Rectangle 7"/>
          <p:cNvSpPr>
            <a:spLocks noChangeArrowheads="1"/>
          </p:cNvSpPr>
          <p:nvPr/>
        </p:nvSpPr>
        <p:spPr bwMode="auto">
          <a:xfrm>
            <a:off x="4973332" y="2961237"/>
            <a:ext cx="581025" cy="2131181"/>
          </a:xfrm>
          <a:prstGeom prst="rect">
            <a:avLst/>
          </a:prstGeom>
          <a:solidFill>
            <a:schemeClr val="accent6"/>
          </a:solidFill>
          <a:ln w="12700">
            <a:noFill/>
            <a:miter lim="800000"/>
            <a:headEnd/>
            <a:tailEnd/>
          </a:ln>
        </p:spPr>
        <p:txBody>
          <a:bodyPr lIns="89216" tIns="44609" rIns="89216" bIns="44609"/>
          <a:lstStyle/>
          <a:p>
            <a:pPr>
              <a:defRPr/>
            </a:pPr>
            <a:endParaRPr lang="en-US" sz="1540" dirty="0">
              <a:latin typeface="+mj-lt"/>
            </a:endParaRPr>
          </a:p>
        </p:txBody>
      </p:sp>
      <p:sp>
        <p:nvSpPr>
          <p:cNvPr id="10248" name="Rectangle 8"/>
          <p:cNvSpPr>
            <a:spLocks noChangeArrowheads="1"/>
          </p:cNvSpPr>
          <p:nvPr/>
        </p:nvSpPr>
        <p:spPr bwMode="auto">
          <a:xfrm>
            <a:off x="5554356" y="4416970"/>
            <a:ext cx="581025" cy="675448"/>
          </a:xfrm>
          <a:prstGeom prst="rect">
            <a:avLst/>
          </a:prstGeom>
          <a:solidFill>
            <a:schemeClr val="accent3"/>
          </a:solidFill>
          <a:ln w="12700">
            <a:noFill/>
            <a:miter lim="800000"/>
            <a:headEnd/>
            <a:tailEnd/>
          </a:ln>
        </p:spPr>
        <p:txBody>
          <a:bodyPr lIns="89216" tIns="44609" rIns="89216" bIns="44609"/>
          <a:lstStyle/>
          <a:p>
            <a:pPr>
              <a:defRPr/>
            </a:pPr>
            <a:endParaRPr lang="en-US" sz="1540" dirty="0">
              <a:latin typeface="+mj-lt"/>
            </a:endParaRPr>
          </a:p>
        </p:txBody>
      </p:sp>
      <p:sp>
        <p:nvSpPr>
          <p:cNvPr id="10249" name="Rectangle 9"/>
          <p:cNvSpPr>
            <a:spLocks noChangeArrowheads="1"/>
          </p:cNvSpPr>
          <p:nvPr/>
        </p:nvSpPr>
        <p:spPr bwMode="auto">
          <a:xfrm>
            <a:off x="7005331" y="2489471"/>
            <a:ext cx="581025" cy="2602948"/>
          </a:xfrm>
          <a:prstGeom prst="rect">
            <a:avLst/>
          </a:prstGeom>
          <a:solidFill>
            <a:schemeClr val="accent6"/>
          </a:solidFill>
          <a:ln w="12700">
            <a:noFill/>
            <a:miter lim="800000"/>
            <a:headEnd/>
            <a:tailEnd/>
          </a:ln>
        </p:spPr>
        <p:txBody>
          <a:bodyPr lIns="89216" tIns="44609" rIns="89216" bIns="44609"/>
          <a:lstStyle/>
          <a:p>
            <a:pPr>
              <a:defRPr/>
            </a:pPr>
            <a:endParaRPr lang="en-US" sz="1540" dirty="0">
              <a:latin typeface="+mj-lt"/>
            </a:endParaRPr>
          </a:p>
        </p:txBody>
      </p:sp>
      <p:sp>
        <p:nvSpPr>
          <p:cNvPr id="10250" name="Rectangle 10"/>
          <p:cNvSpPr>
            <a:spLocks noChangeArrowheads="1"/>
          </p:cNvSpPr>
          <p:nvPr/>
        </p:nvSpPr>
        <p:spPr bwMode="auto">
          <a:xfrm>
            <a:off x="7586357" y="4845303"/>
            <a:ext cx="568325" cy="247115"/>
          </a:xfrm>
          <a:prstGeom prst="rect">
            <a:avLst/>
          </a:prstGeom>
          <a:solidFill>
            <a:schemeClr val="accent3"/>
          </a:solidFill>
          <a:ln w="12700">
            <a:noFill/>
            <a:miter lim="800000"/>
            <a:headEnd/>
            <a:tailEnd/>
          </a:ln>
        </p:spPr>
        <p:txBody>
          <a:bodyPr lIns="89216" tIns="44609" rIns="89216" bIns="44609"/>
          <a:lstStyle/>
          <a:p>
            <a:pPr>
              <a:defRPr/>
            </a:pPr>
            <a:endParaRPr lang="en-US" sz="1540" dirty="0">
              <a:latin typeface="+mj-lt"/>
            </a:endParaRPr>
          </a:p>
        </p:txBody>
      </p:sp>
      <p:sp>
        <p:nvSpPr>
          <p:cNvPr id="10251" name="Line 11"/>
          <p:cNvSpPr>
            <a:spLocks noChangeShapeType="1"/>
          </p:cNvSpPr>
          <p:nvPr/>
        </p:nvSpPr>
        <p:spPr bwMode="auto">
          <a:xfrm flipV="1">
            <a:off x="2525405" y="2104569"/>
            <a:ext cx="0" cy="2987848"/>
          </a:xfrm>
          <a:prstGeom prst="line">
            <a:avLst/>
          </a:prstGeom>
          <a:noFill/>
          <a:ln w="12700">
            <a:solidFill>
              <a:srgbClr val="000000"/>
            </a:solidFill>
            <a:round/>
            <a:headEnd/>
            <a:tailEnd/>
          </a:ln>
        </p:spPr>
        <p:txBody>
          <a:bodyPr lIns="89216" tIns="44609" rIns="89216" bIns="44609"/>
          <a:lstStyle/>
          <a:p>
            <a:pPr>
              <a:defRPr/>
            </a:pPr>
            <a:endParaRPr lang="en-US" sz="1540" dirty="0">
              <a:latin typeface="+mj-lt"/>
            </a:endParaRPr>
          </a:p>
        </p:txBody>
      </p:sp>
      <p:sp>
        <p:nvSpPr>
          <p:cNvPr id="10252" name="Line 12"/>
          <p:cNvSpPr>
            <a:spLocks noChangeShapeType="1"/>
          </p:cNvSpPr>
          <p:nvPr/>
        </p:nvSpPr>
        <p:spPr bwMode="auto">
          <a:xfrm flipH="1">
            <a:off x="2461906" y="5092417"/>
            <a:ext cx="63500" cy="0"/>
          </a:xfrm>
          <a:prstGeom prst="line">
            <a:avLst/>
          </a:prstGeom>
          <a:noFill/>
          <a:ln w="12700">
            <a:solidFill>
              <a:srgbClr val="000000"/>
            </a:solidFill>
            <a:round/>
            <a:headEnd/>
            <a:tailEnd/>
          </a:ln>
        </p:spPr>
        <p:txBody>
          <a:bodyPr lIns="89216" tIns="44609" rIns="89216" bIns="44609"/>
          <a:lstStyle/>
          <a:p>
            <a:pPr>
              <a:defRPr/>
            </a:pPr>
            <a:endParaRPr lang="en-US" sz="1540" dirty="0">
              <a:latin typeface="+mj-lt"/>
            </a:endParaRPr>
          </a:p>
        </p:txBody>
      </p:sp>
      <p:sp>
        <p:nvSpPr>
          <p:cNvPr id="10253" name="Line 13"/>
          <p:cNvSpPr>
            <a:spLocks noChangeShapeType="1"/>
          </p:cNvSpPr>
          <p:nvPr/>
        </p:nvSpPr>
        <p:spPr bwMode="auto">
          <a:xfrm flipH="1">
            <a:off x="2461906" y="4674568"/>
            <a:ext cx="63500" cy="0"/>
          </a:xfrm>
          <a:prstGeom prst="line">
            <a:avLst/>
          </a:prstGeom>
          <a:noFill/>
          <a:ln w="12700">
            <a:solidFill>
              <a:srgbClr val="000000"/>
            </a:solidFill>
            <a:round/>
            <a:headEnd/>
            <a:tailEnd/>
          </a:ln>
        </p:spPr>
        <p:txBody>
          <a:bodyPr lIns="89216" tIns="44609" rIns="89216" bIns="44609"/>
          <a:lstStyle/>
          <a:p>
            <a:pPr>
              <a:defRPr/>
            </a:pPr>
            <a:endParaRPr lang="en-US" sz="1540" dirty="0">
              <a:latin typeface="+mj-lt"/>
            </a:endParaRPr>
          </a:p>
        </p:txBody>
      </p:sp>
      <p:sp>
        <p:nvSpPr>
          <p:cNvPr id="10254" name="Line 14"/>
          <p:cNvSpPr>
            <a:spLocks noChangeShapeType="1"/>
          </p:cNvSpPr>
          <p:nvPr/>
        </p:nvSpPr>
        <p:spPr bwMode="auto">
          <a:xfrm flipH="1">
            <a:off x="2461906" y="4246235"/>
            <a:ext cx="63500" cy="0"/>
          </a:xfrm>
          <a:prstGeom prst="line">
            <a:avLst/>
          </a:prstGeom>
          <a:noFill/>
          <a:ln w="12700">
            <a:solidFill>
              <a:srgbClr val="000000"/>
            </a:solidFill>
            <a:round/>
            <a:headEnd/>
            <a:tailEnd/>
          </a:ln>
        </p:spPr>
        <p:txBody>
          <a:bodyPr lIns="89216" tIns="44609" rIns="89216" bIns="44609"/>
          <a:lstStyle/>
          <a:p>
            <a:pPr>
              <a:defRPr/>
            </a:pPr>
            <a:endParaRPr lang="en-US" sz="1540" dirty="0">
              <a:latin typeface="+mj-lt"/>
            </a:endParaRPr>
          </a:p>
        </p:txBody>
      </p:sp>
      <p:sp>
        <p:nvSpPr>
          <p:cNvPr id="10255" name="Line 15"/>
          <p:cNvSpPr>
            <a:spLocks noChangeShapeType="1"/>
          </p:cNvSpPr>
          <p:nvPr/>
        </p:nvSpPr>
        <p:spPr bwMode="auto">
          <a:xfrm flipH="1">
            <a:off x="2461906" y="3817902"/>
            <a:ext cx="63500" cy="0"/>
          </a:xfrm>
          <a:prstGeom prst="line">
            <a:avLst/>
          </a:prstGeom>
          <a:noFill/>
          <a:ln w="12700">
            <a:solidFill>
              <a:srgbClr val="000000"/>
            </a:solidFill>
            <a:round/>
            <a:headEnd/>
            <a:tailEnd/>
          </a:ln>
        </p:spPr>
        <p:txBody>
          <a:bodyPr lIns="89216" tIns="44609" rIns="89216" bIns="44609"/>
          <a:lstStyle/>
          <a:p>
            <a:pPr>
              <a:defRPr/>
            </a:pPr>
            <a:endParaRPr lang="en-US" sz="1540" dirty="0">
              <a:latin typeface="+mj-lt"/>
            </a:endParaRPr>
          </a:p>
        </p:txBody>
      </p:sp>
      <p:sp>
        <p:nvSpPr>
          <p:cNvPr id="10256" name="Line 16"/>
          <p:cNvSpPr>
            <a:spLocks noChangeShapeType="1"/>
          </p:cNvSpPr>
          <p:nvPr/>
        </p:nvSpPr>
        <p:spPr bwMode="auto">
          <a:xfrm flipH="1">
            <a:off x="2461906" y="3389569"/>
            <a:ext cx="63500" cy="0"/>
          </a:xfrm>
          <a:prstGeom prst="line">
            <a:avLst/>
          </a:prstGeom>
          <a:noFill/>
          <a:ln w="12700">
            <a:solidFill>
              <a:srgbClr val="000000"/>
            </a:solidFill>
            <a:round/>
            <a:headEnd/>
            <a:tailEnd/>
          </a:ln>
        </p:spPr>
        <p:txBody>
          <a:bodyPr lIns="89216" tIns="44609" rIns="89216" bIns="44609"/>
          <a:lstStyle/>
          <a:p>
            <a:pPr>
              <a:defRPr/>
            </a:pPr>
            <a:endParaRPr lang="en-US" sz="1540" dirty="0">
              <a:latin typeface="+mj-lt"/>
            </a:endParaRPr>
          </a:p>
        </p:txBody>
      </p:sp>
      <p:sp>
        <p:nvSpPr>
          <p:cNvPr id="10257" name="Line 17"/>
          <p:cNvSpPr>
            <a:spLocks noChangeShapeType="1"/>
          </p:cNvSpPr>
          <p:nvPr/>
        </p:nvSpPr>
        <p:spPr bwMode="auto">
          <a:xfrm flipH="1">
            <a:off x="2461906" y="2961236"/>
            <a:ext cx="63500" cy="0"/>
          </a:xfrm>
          <a:prstGeom prst="line">
            <a:avLst/>
          </a:prstGeom>
          <a:noFill/>
          <a:ln w="12700">
            <a:solidFill>
              <a:srgbClr val="000000"/>
            </a:solidFill>
            <a:round/>
            <a:headEnd/>
            <a:tailEnd/>
          </a:ln>
        </p:spPr>
        <p:txBody>
          <a:bodyPr lIns="89216" tIns="44609" rIns="89216" bIns="44609"/>
          <a:lstStyle/>
          <a:p>
            <a:pPr>
              <a:defRPr/>
            </a:pPr>
            <a:endParaRPr lang="en-US" sz="1540" dirty="0">
              <a:latin typeface="+mj-lt"/>
            </a:endParaRPr>
          </a:p>
        </p:txBody>
      </p:sp>
      <p:sp>
        <p:nvSpPr>
          <p:cNvPr id="10258" name="Line 18"/>
          <p:cNvSpPr>
            <a:spLocks noChangeShapeType="1"/>
          </p:cNvSpPr>
          <p:nvPr/>
        </p:nvSpPr>
        <p:spPr bwMode="auto">
          <a:xfrm flipH="1">
            <a:off x="2461906" y="2532903"/>
            <a:ext cx="63500" cy="0"/>
          </a:xfrm>
          <a:prstGeom prst="line">
            <a:avLst/>
          </a:prstGeom>
          <a:noFill/>
          <a:ln w="12700">
            <a:solidFill>
              <a:srgbClr val="000000"/>
            </a:solidFill>
            <a:round/>
            <a:headEnd/>
            <a:tailEnd/>
          </a:ln>
        </p:spPr>
        <p:txBody>
          <a:bodyPr lIns="89216" tIns="44609" rIns="89216" bIns="44609"/>
          <a:lstStyle/>
          <a:p>
            <a:pPr>
              <a:defRPr/>
            </a:pPr>
            <a:endParaRPr lang="en-US" sz="1540" dirty="0">
              <a:latin typeface="+mj-lt"/>
            </a:endParaRPr>
          </a:p>
        </p:txBody>
      </p:sp>
      <p:sp>
        <p:nvSpPr>
          <p:cNvPr id="10259" name="Line 19"/>
          <p:cNvSpPr>
            <a:spLocks noChangeShapeType="1"/>
          </p:cNvSpPr>
          <p:nvPr/>
        </p:nvSpPr>
        <p:spPr bwMode="auto">
          <a:xfrm flipH="1">
            <a:off x="2461906" y="2104569"/>
            <a:ext cx="63500" cy="0"/>
          </a:xfrm>
          <a:prstGeom prst="line">
            <a:avLst/>
          </a:prstGeom>
          <a:noFill/>
          <a:ln w="12700">
            <a:solidFill>
              <a:srgbClr val="000000"/>
            </a:solidFill>
            <a:round/>
            <a:headEnd/>
            <a:tailEnd/>
          </a:ln>
        </p:spPr>
        <p:txBody>
          <a:bodyPr lIns="89216" tIns="44609" rIns="89216" bIns="44609"/>
          <a:lstStyle/>
          <a:p>
            <a:pPr>
              <a:defRPr/>
            </a:pPr>
            <a:endParaRPr lang="en-US" sz="1540" dirty="0">
              <a:latin typeface="+mj-lt"/>
            </a:endParaRPr>
          </a:p>
        </p:txBody>
      </p:sp>
      <p:sp>
        <p:nvSpPr>
          <p:cNvPr id="10260" name="Rectangle 20"/>
          <p:cNvSpPr>
            <a:spLocks noChangeArrowheads="1"/>
          </p:cNvSpPr>
          <p:nvPr/>
        </p:nvSpPr>
        <p:spPr bwMode="auto">
          <a:xfrm>
            <a:off x="2285693" y="4995070"/>
            <a:ext cx="89768" cy="210699"/>
          </a:xfrm>
          <a:prstGeom prst="rect">
            <a:avLst/>
          </a:prstGeom>
          <a:noFill/>
          <a:ln w="9525">
            <a:noFill/>
            <a:miter lim="800000"/>
            <a:headEnd/>
            <a:tailEnd/>
          </a:ln>
        </p:spPr>
        <p:txBody>
          <a:bodyPr wrap="none" lIns="0" tIns="0" rIns="0" bIns="0">
            <a:spAutoFit/>
          </a:bodyPr>
          <a:lstStyle/>
          <a:p>
            <a:pPr>
              <a:defRPr/>
            </a:pPr>
            <a:r>
              <a:rPr lang="en-US" sz="1369" b="1" dirty="0">
                <a:latin typeface="+mj-lt"/>
              </a:rPr>
              <a:t>0</a:t>
            </a:r>
            <a:endParaRPr lang="en-US" sz="1369" dirty="0">
              <a:latin typeface="+mj-lt"/>
            </a:endParaRPr>
          </a:p>
        </p:txBody>
      </p:sp>
      <p:sp>
        <p:nvSpPr>
          <p:cNvPr id="10261" name="Rectangle 21"/>
          <p:cNvSpPr>
            <a:spLocks noChangeArrowheads="1"/>
          </p:cNvSpPr>
          <p:nvPr/>
        </p:nvSpPr>
        <p:spPr bwMode="auto">
          <a:xfrm>
            <a:off x="2145992" y="4577221"/>
            <a:ext cx="179536" cy="210699"/>
          </a:xfrm>
          <a:prstGeom prst="rect">
            <a:avLst/>
          </a:prstGeom>
          <a:noFill/>
          <a:ln w="9525">
            <a:noFill/>
            <a:miter lim="800000"/>
            <a:headEnd/>
            <a:tailEnd/>
          </a:ln>
        </p:spPr>
        <p:txBody>
          <a:bodyPr wrap="none" lIns="0" tIns="0" rIns="0" bIns="0">
            <a:spAutoFit/>
          </a:bodyPr>
          <a:lstStyle/>
          <a:p>
            <a:pPr>
              <a:defRPr/>
            </a:pPr>
            <a:r>
              <a:rPr lang="en-US" sz="1369" b="1" dirty="0">
                <a:latin typeface="+mj-lt"/>
              </a:rPr>
              <a:t>10</a:t>
            </a:r>
            <a:endParaRPr lang="en-US" sz="1369" dirty="0">
              <a:latin typeface="+mj-lt"/>
            </a:endParaRPr>
          </a:p>
        </p:txBody>
      </p:sp>
      <p:sp>
        <p:nvSpPr>
          <p:cNvPr id="10262" name="Rectangle 22"/>
          <p:cNvSpPr>
            <a:spLocks noChangeArrowheads="1"/>
          </p:cNvSpPr>
          <p:nvPr/>
        </p:nvSpPr>
        <p:spPr bwMode="auto">
          <a:xfrm>
            <a:off x="2145992" y="4148888"/>
            <a:ext cx="179536" cy="210699"/>
          </a:xfrm>
          <a:prstGeom prst="rect">
            <a:avLst/>
          </a:prstGeom>
          <a:noFill/>
          <a:ln w="9525">
            <a:noFill/>
            <a:miter lim="800000"/>
            <a:headEnd/>
            <a:tailEnd/>
          </a:ln>
        </p:spPr>
        <p:txBody>
          <a:bodyPr wrap="none" lIns="0" tIns="0" rIns="0" bIns="0">
            <a:spAutoFit/>
          </a:bodyPr>
          <a:lstStyle/>
          <a:p>
            <a:pPr>
              <a:defRPr/>
            </a:pPr>
            <a:r>
              <a:rPr lang="en-US" sz="1369" b="1" dirty="0">
                <a:latin typeface="+mj-lt"/>
              </a:rPr>
              <a:t>20</a:t>
            </a:r>
            <a:endParaRPr lang="en-US" sz="1369" dirty="0">
              <a:latin typeface="+mj-lt"/>
            </a:endParaRPr>
          </a:p>
        </p:txBody>
      </p:sp>
      <p:sp>
        <p:nvSpPr>
          <p:cNvPr id="10263" name="Rectangle 23"/>
          <p:cNvSpPr>
            <a:spLocks noChangeArrowheads="1"/>
          </p:cNvSpPr>
          <p:nvPr/>
        </p:nvSpPr>
        <p:spPr bwMode="auto">
          <a:xfrm>
            <a:off x="2145992" y="3722053"/>
            <a:ext cx="179536" cy="210699"/>
          </a:xfrm>
          <a:prstGeom prst="rect">
            <a:avLst/>
          </a:prstGeom>
          <a:noFill/>
          <a:ln w="9525">
            <a:noFill/>
            <a:miter lim="800000"/>
            <a:headEnd/>
            <a:tailEnd/>
          </a:ln>
        </p:spPr>
        <p:txBody>
          <a:bodyPr wrap="none" lIns="0" tIns="0" rIns="0" bIns="0">
            <a:spAutoFit/>
          </a:bodyPr>
          <a:lstStyle/>
          <a:p>
            <a:pPr>
              <a:defRPr/>
            </a:pPr>
            <a:r>
              <a:rPr lang="en-US" sz="1369" b="1" dirty="0">
                <a:latin typeface="+mj-lt"/>
              </a:rPr>
              <a:t>30</a:t>
            </a:r>
            <a:endParaRPr lang="en-US" sz="1369" dirty="0">
              <a:latin typeface="+mj-lt"/>
            </a:endParaRPr>
          </a:p>
        </p:txBody>
      </p:sp>
      <p:sp>
        <p:nvSpPr>
          <p:cNvPr id="10264" name="Rectangle 24"/>
          <p:cNvSpPr>
            <a:spLocks noChangeArrowheads="1"/>
          </p:cNvSpPr>
          <p:nvPr/>
        </p:nvSpPr>
        <p:spPr bwMode="auto">
          <a:xfrm>
            <a:off x="2145992" y="3293720"/>
            <a:ext cx="179536" cy="210699"/>
          </a:xfrm>
          <a:prstGeom prst="rect">
            <a:avLst/>
          </a:prstGeom>
          <a:noFill/>
          <a:ln w="9525">
            <a:noFill/>
            <a:miter lim="800000"/>
            <a:headEnd/>
            <a:tailEnd/>
          </a:ln>
        </p:spPr>
        <p:txBody>
          <a:bodyPr wrap="none" lIns="0" tIns="0" rIns="0" bIns="0">
            <a:spAutoFit/>
          </a:bodyPr>
          <a:lstStyle/>
          <a:p>
            <a:pPr>
              <a:defRPr/>
            </a:pPr>
            <a:r>
              <a:rPr lang="en-US" sz="1369" b="1" dirty="0">
                <a:latin typeface="+mj-lt"/>
              </a:rPr>
              <a:t>40</a:t>
            </a:r>
            <a:endParaRPr lang="en-US" sz="1369" dirty="0">
              <a:latin typeface="+mj-lt"/>
            </a:endParaRPr>
          </a:p>
        </p:txBody>
      </p:sp>
      <p:sp>
        <p:nvSpPr>
          <p:cNvPr id="10265" name="Rectangle 25"/>
          <p:cNvSpPr>
            <a:spLocks noChangeArrowheads="1"/>
          </p:cNvSpPr>
          <p:nvPr/>
        </p:nvSpPr>
        <p:spPr bwMode="auto">
          <a:xfrm>
            <a:off x="2145992" y="2865386"/>
            <a:ext cx="179536" cy="210699"/>
          </a:xfrm>
          <a:prstGeom prst="rect">
            <a:avLst/>
          </a:prstGeom>
          <a:noFill/>
          <a:ln w="9525">
            <a:noFill/>
            <a:miter lim="800000"/>
            <a:headEnd/>
            <a:tailEnd/>
          </a:ln>
        </p:spPr>
        <p:txBody>
          <a:bodyPr wrap="none" lIns="0" tIns="0" rIns="0" bIns="0">
            <a:spAutoFit/>
          </a:bodyPr>
          <a:lstStyle/>
          <a:p>
            <a:pPr>
              <a:defRPr/>
            </a:pPr>
            <a:r>
              <a:rPr lang="en-US" sz="1369" b="1" dirty="0">
                <a:latin typeface="+mj-lt"/>
              </a:rPr>
              <a:t>50</a:t>
            </a:r>
            <a:endParaRPr lang="en-US" sz="1369" dirty="0">
              <a:latin typeface="+mj-lt"/>
            </a:endParaRPr>
          </a:p>
        </p:txBody>
      </p:sp>
      <p:sp>
        <p:nvSpPr>
          <p:cNvPr id="10266" name="Rectangle 26"/>
          <p:cNvSpPr>
            <a:spLocks noChangeArrowheads="1"/>
          </p:cNvSpPr>
          <p:nvPr/>
        </p:nvSpPr>
        <p:spPr bwMode="auto">
          <a:xfrm>
            <a:off x="2145992" y="2437054"/>
            <a:ext cx="179536" cy="210699"/>
          </a:xfrm>
          <a:prstGeom prst="rect">
            <a:avLst/>
          </a:prstGeom>
          <a:noFill/>
          <a:ln w="9525">
            <a:noFill/>
            <a:miter lim="800000"/>
            <a:headEnd/>
            <a:tailEnd/>
          </a:ln>
        </p:spPr>
        <p:txBody>
          <a:bodyPr wrap="none" lIns="0" tIns="0" rIns="0" bIns="0">
            <a:spAutoFit/>
          </a:bodyPr>
          <a:lstStyle/>
          <a:p>
            <a:pPr>
              <a:defRPr/>
            </a:pPr>
            <a:r>
              <a:rPr lang="en-US" sz="1369" b="1" dirty="0">
                <a:latin typeface="+mj-lt"/>
              </a:rPr>
              <a:t>60</a:t>
            </a:r>
            <a:endParaRPr lang="en-US" sz="1369" dirty="0">
              <a:latin typeface="+mj-lt"/>
            </a:endParaRPr>
          </a:p>
        </p:txBody>
      </p:sp>
      <p:sp>
        <p:nvSpPr>
          <p:cNvPr id="10267" name="Rectangle 27"/>
          <p:cNvSpPr>
            <a:spLocks noChangeArrowheads="1"/>
          </p:cNvSpPr>
          <p:nvPr/>
        </p:nvSpPr>
        <p:spPr bwMode="auto">
          <a:xfrm>
            <a:off x="2145992" y="2008720"/>
            <a:ext cx="179536" cy="210699"/>
          </a:xfrm>
          <a:prstGeom prst="rect">
            <a:avLst/>
          </a:prstGeom>
          <a:noFill/>
          <a:ln w="9525">
            <a:noFill/>
            <a:miter lim="800000"/>
            <a:headEnd/>
            <a:tailEnd/>
          </a:ln>
        </p:spPr>
        <p:txBody>
          <a:bodyPr wrap="none" lIns="0" tIns="0" rIns="0" bIns="0">
            <a:spAutoFit/>
          </a:bodyPr>
          <a:lstStyle/>
          <a:p>
            <a:pPr>
              <a:defRPr/>
            </a:pPr>
            <a:r>
              <a:rPr lang="en-US" sz="1369" b="1" dirty="0">
                <a:latin typeface="+mj-lt"/>
              </a:rPr>
              <a:t>70</a:t>
            </a:r>
            <a:endParaRPr lang="en-US" sz="1369" dirty="0">
              <a:latin typeface="+mj-lt"/>
            </a:endParaRPr>
          </a:p>
        </p:txBody>
      </p:sp>
      <p:sp>
        <p:nvSpPr>
          <p:cNvPr id="10268" name="Rectangle 28"/>
          <p:cNvSpPr>
            <a:spLocks noChangeArrowheads="1"/>
          </p:cNvSpPr>
          <p:nvPr/>
        </p:nvSpPr>
        <p:spPr bwMode="auto">
          <a:xfrm rot="-5400000">
            <a:off x="1084874" y="3517108"/>
            <a:ext cx="1477712" cy="210699"/>
          </a:xfrm>
          <a:prstGeom prst="rect">
            <a:avLst/>
          </a:prstGeom>
          <a:noFill/>
          <a:ln w="9525">
            <a:noFill/>
            <a:miter lim="800000"/>
            <a:headEnd/>
            <a:tailEnd/>
          </a:ln>
        </p:spPr>
        <p:txBody>
          <a:bodyPr wrap="none" lIns="0" tIns="0" rIns="0" bIns="0">
            <a:spAutoFit/>
          </a:bodyPr>
          <a:lstStyle/>
          <a:p>
            <a:pPr>
              <a:defRPr/>
            </a:pPr>
            <a:r>
              <a:rPr lang="en-US" sz="1369" b="1" dirty="0">
                <a:latin typeface="+mj-lt"/>
              </a:rPr>
              <a:t>% respondent banks</a:t>
            </a:r>
            <a:endParaRPr lang="en-US" sz="1369" dirty="0">
              <a:latin typeface="+mj-lt"/>
            </a:endParaRPr>
          </a:p>
        </p:txBody>
      </p:sp>
      <p:sp>
        <p:nvSpPr>
          <p:cNvPr id="10269" name="Line 29"/>
          <p:cNvSpPr>
            <a:spLocks noChangeShapeType="1"/>
          </p:cNvSpPr>
          <p:nvPr/>
        </p:nvSpPr>
        <p:spPr bwMode="auto">
          <a:xfrm>
            <a:off x="2525405" y="5092417"/>
            <a:ext cx="6070600" cy="0"/>
          </a:xfrm>
          <a:prstGeom prst="line">
            <a:avLst/>
          </a:prstGeom>
          <a:noFill/>
          <a:ln w="12700">
            <a:solidFill>
              <a:srgbClr val="000000"/>
            </a:solidFill>
            <a:round/>
            <a:headEnd/>
            <a:tailEnd/>
          </a:ln>
        </p:spPr>
        <p:txBody>
          <a:bodyPr lIns="89216" tIns="44609" rIns="89216" bIns="44609"/>
          <a:lstStyle/>
          <a:p>
            <a:pPr>
              <a:defRPr/>
            </a:pPr>
            <a:endParaRPr lang="en-US" sz="1540" dirty="0">
              <a:latin typeface="+mj-lt"/>
            </a:endParaRPr>
          </a:p>
        </p:txBody>
      </p:sp>
      <p:sp>
        <p:nvSpPr>
          <p:cNvPr id="10270" name="Line 30"/>
          <p:cNvSpPr>
            <a:spLocks noChangeShapeType="1"/>
          </p:cNvSpPr>
          <p:nvPr/>
        </p:nvSpPr>
        <p:spPr bwMode="auto">
          <a:xfrm>
            <a:off x="2525405" y="5092418"/>
            <a:ext cx="0" cy="52419"/>
          </a:xfrm>
          <a:prstGeom prst="line">
            <a:avLst/>
          </a:prstGeom>
          <a:noFill/>
          <a:ln w="12700">
            <a:solidFill>
              <a:srgbClr val="000000"/>
            </a:solidFill>
            <a:round/>
            <a:headEnd/>
            <a:tailEnd/>
          </a:ln>
        </p:spPr>
        <p:txBody>
          <a:bodyPr lIns="89216" tIns="44609" rIns="89216" bIns="44609"/>
          <a:lstStyle/>
          <a:p>
            <a:pPr>
              <a:defRPr/>
            </a:pPr>
            <a:endParaRPr lang="en-US" sz="1540" dirty="0">
              <a:latin typeface="+mj-lt"/>
            </a:endParaRPr>
          </a:p>
        </p:txBody>
      </p:sp>
      <p:sp>
        <p:nvSpPr>
          <p:cNvPr id="10271" name="Line 31"/>
          <p:cNvSpPr>
            <a:spLocks noChangeShapeType="1"/>
          </p:cNvSpPr>
          <p:nvPr/>
        </p:nvSpPr>
        <p:spPr bwMode="auto">
          <a:xfrm>
            <a:off x="4544705" y="5092418"/>
            <a:ext cx="0" cy="52419"/>
          </a:xfrm>
          <a:prstGeom prst="line">
            <a:avLst/>
          </a:prstGeom>
          <a:noFill/>
          <a:ln w="12700">
            <a:solidFill>
              <a:srgbClr val="000000"/>
            </a:solidFill>
            <a:round/>
            <a:headEnd/>
            <a:tailEnd/>
          </a:ln>
        </p:spPr>
        <p:txBody>
          <a:bodyPr lIns="89216" tIns="44609" rIns="89216" bIns="44609"/>
          <a:lstStyle/>
          <a:p>
            <a:pPr>
              <a:defRPr/>
            </a:pPr>
            <a:endParaRPr lang="en-US" sz="1540" dirty="0">
              <a:latin typeface="+mj-lt"/>
            </a:endParaRPr>
          </a:p>
        </p:txBody>
      </p:sp>
      <p:sp>
        <p:nvSpPr>
          <p:cNvPr id="10272" name="Line 32"/>
          <p:cNvSpPr>
            <a:spLocks noChangeShapeType="1"/>
          </p:cNvSpPr>
          <p:nvPr/>
        </p:nvSpPr>
        <p:spPr bwMode="auto">
          <a:xfrm>
            <a:off x="6564005" y="5092418"/>
            <a:ext cx="0" cy="52419"/>
          </a:xfrm>
          <a:prstGeom prst="line">
            <a:avLst/>
          </a:prstGeom>
          <a:noFill/>
          <a:ln w="12700">
            <a:solidFill>
              <a:srgbClr val="000000"/>
            </a:solidFill>
            <a:round/>
            <a:headEnd/>
            <a:tailEnd/>
          </a:ln>
        </p:spPr>
        <p:txBody>
          <a:bodyPr lIns="89216" tIns="44609" rIns="89216" bIns="44609"/>
          <a:lstStyle/>
          <a:p>
            <a:pPr>
              <a:defRPr/>
            </a:pPr>
            <a:endParaRPr lang="en-US" sz="1540" dirty="0">
              <a:latin typeface="+mj-lt"/>
            </a:endParaRPr>
          </a:p>
        </p:txBody>
      </p:sp>
      <p:sp>
        <p:nvSpPr>
          <p:cNvPr id="10273" name="Line 33"/>
          <p:cNvSpPr>
            <a:spLocks noChangeShapeType="1"/>
          </p:cNvSpPr>
          <p:nvPr/>
        </p:nvSpPr>
        <p:spPr bwMode="auto">
          <a:xfrm>
            <a:off x="8596006" y="5092418"/>
            <a:ext cx="0" cy="52419"/>
          </a:xfrm>
          <a:prstGeom prst="line">
            <a:avLst/>
          </a:prstGeom>
          <a:noFill/>
          <a:ln w="12700">
            <a:solidFill>
              <a:srgbClr val="000000"/>
            </a:solidFill>
            <a:round/>
            <a:headEnd/>
            <a:tailEnd/>
          </a:ln>
        </p:spPr>
        <p:txBody>
          <a:bodyPr lIns="89216" tIns="44609" rIns="89216" bIns="44609"/>
          <a:lstStyle/>
          <a:p>
            <a:pPr>
              <a:defRPr/>
            </a:pPr>
            <a:endParaRPr lang="en-US" sz="1540" dirty="0">
              <a:latin typeface="+mj-lt"/>
            </a:endParaRPr>
          </a:p>
        </p:txBody>
      </p:sp>
      <p:sp>
        <p:nvSpPr>
          <p:cNvPr id="10274" name="Rectangle 34"/>
          <p:cNvSpPr>
            <a:spLocks noChangeArrowheads="1"/>
          </p:cNvSpPr>
          <p:nvPr/>
        </p:nvSpPr>
        <p:spPr bwMode="auto">
          <a:xfrm>
            <a:off x="2836556" y="5188270"/>
            <a:ext cx="1269173" cy="421397"/>
          </a:xfrm>
          <a:prstGeom prst="rect">
            <a:avLst/>
          </a:prstGeom>
          <a:noFill/>
          <a:ln w="9525">
            <a:noFill/>
            <a:miter lim="800000"/>
            <a:headEnd/>
            <a:tailEnd/>
          </a:ln>
        </p:spPr>
        <p:txBody>
          <a:bodyPr wrap="square" lIns="0" tIns="0" rIns="0" bIns="0">
            <a:spAutoFit/>
          </a:bodyPr>
          <a:lstStyle/>
          <a:p>
            <a:pPr algn="ctr">
              <a:defRPr/>
            </a:pPr>
            <a:r>
              <a:rPr lang="en-US" sz="1369" b="1" dirty="0">
                <a:latin typeface="+mj-lt"/>
              </a:rPr>
              <a:t>Decrease in</a:t>
            </a:r>
          </a:p>
          <a:p>
            <a:pPr algn="ctr">
              <a:defRPr/>
            </a:pPr>
            <a:r>
              <a:rPr lang="en-US" sz="1369" b="1" dirty="0">
                <a:latin typeface="+mj-lt"/>
              </a:rPr>
              <a:t>processing time</a:t>
            </a:r>
            <a:endParaRPr lang="en-US" sz="1369" dirty="0">
              <a:latin typeface="+mj-lt"/>
            </a:endParaRPr>
          </a:p>
        </p:txBody>
      </p:sp>
      <p:sp>
        <p:nvSpPr>
          <p:cNvPr id="10275" name="Rectangle 35"/>
          <p:cNvSpPr>
            <a:spLocks noChangeArrowheads="1"/>
          </p:cNvSpPr>
          <p:nvPr/>
        </p:nvSpPr>
        <p:spPr bwMode="auto">
          <a:xfrm>
            <a:off x="4817755" y="5188270"/>
            <a:ext cx="1317626" cy="421397"/>
          </a:xfrm>
          <a:prstGeom prst="rect">
            <a:avLst/>
          </a:prstGeom>
          <a:noFill/>
          <a:ln w="9525">
            <a:noFill/>
            <a:miter lim="800000"/>
            <a:headEnd/>
            <a:tailEnd/>
          </a:ln>
        </p:spPr>
        <p:txBody>
          <a:bodyPr wrap="square" lIns="0" tIns="0" rIns="0" bIns="0">
            <a:spAutoFit/>
          </a:bodyPr>
          <a:lstStyle/>
          <a:p>
            <a:pPr algn="ctr">
              <a:defRPr/>
            </a:pPr>
            <a:r>
              <a:rPr lang="en-US" sz="1369" b="1" dirty="0">
                <a:latin typeface="+mj-lt"/>
              </a:rPr>
              <a:t>Decrease in</a:t>
            </a:r>
          </a:p>
          <a:p>
            <a:pPr algn="ctr">
              <a:defRPr/>
            </a:pPr>
            <a:r>
              <a:rPr lang="en-US" sz="1369" b="1" dirty="0">
                <a:latin typeface="+mj-lt"/>
              </a:rPr>
              <a:t>costs</a:t>
            </a:r>
            <a:endParaRPr lang="en-US" sz="1369" dirty="0">
              <a:latin typeface="+mj-lt"/>
            </a:endParaRPr>
          </a:p>
        </p:txBody>
      </p:sp>
      <p:sp>
        <p:nvSpPr>
          <p:cNvPr id="10276" name="Rectangle 36"/>
          <p:cNvSpPr>
            <a:spLocks noChangeArrowheads="1"/>
          </p:cNvSpPr>
          <p:nvPr/>
        </p:nvSpPr>
        <p:spPr bwMode="auto">
          <a:xfrm>
            <a:off x="6724342" y="5188270"/>
            <a:ext cx="1430339" cy="421397"/>
          </a:xfrm>
          <a:prstGeom prst="rect">
            <a:avLst/>
          </a:prstGeom>
          <a:noFill/>
          <a:ln w="9525">
            <a:noFill/>
            <a:miter lim="800000"/>
            <a:headEnd/>
            <a:tailEnd/>
          </a:ln>
        </p:spPr>
        <p:txBody>
          <a:bodyPr wrap="square" lIns="0" tIns="0" rIns="0" bIns="0">
            <a:spAutoFit/>
          </a:bodyPr>
          <a:lstStyle/>
          <a:p>
            <a:pPr algn="ctr">
              <a:defRPr/>
            </a:pPr>
            <a:r>
              <a:rPr lang="en-US" sz="1369" b="1" dirty="0">
                <a:latin typeface="+mj-lt"/>
              </a:rPr>
              <a:t>Decrease in</a:t>
            </a:r>
          </a:p>
          <a:p>
            <a:pPr algn="ctr">
              <a:defRPr/>
            </a:pPr>
            <a:r>
              <a:rPr lang="en-US" sz="1369" b="1" dirty="0">
                <a:latin typeface="+mj-lt"/>
              </a:rPr>
              <a:t>defaults</a:t>
            </a:r>
            <a:endParaRPr lang="en-US" sz="1369" dirty="0">
              <a:latin typeface="+mj-lt"/>
            </a:endParaRPr>
          </a:p>
        </p:txBody>
      </p:sp>
      <p:sp>
        <p:nvSpPr>
          <p:cNvPr id="10277" name="Rectangle 37"/>
          <p:cNvSpPr>
            <a:spLocks noChangeArrowheads="1"/>
          </p:cNvSpPr>
          <p:nvPr/>
        </p:nvSpPr>
        <p:spPr bwMode="auto">
          <a:xfrm>
            <a:off x="2952444" y="5715448"/>
            <a:ext cx="227013" cy="202186"/>
          </a:xfrm>
          <a:prstGeom prst="rect">
            <a:avLst/>
          </a:prstGeom>
          <a:solidFill>
            <a:schemeClr val="accent6"/>
          </a:solidFill>
          <a:ln w="12700">
            <a:noFill/>
            <a:miter lim="800000"/>
            <a:headEnd/>
            <a:tailEnd/>
          </a:ln>
        </p:spPr>
        <p:txBody>
          <a:bodyPr lIns="89216" tIns="44609" rIns="89216" bIns="44609"/>
          <a:lstStyle/>
          <a:p>
            <a:pPr>
              <a:defRPr/>
            </a:pPr>
            <a:endParaRPr lang="en-US" sz="1540" dirty="0">
              <a:latin typeface="+mj-lt"/>
            </a:endParaRPr>
          </a:p>
        </p:txBody>
      </p:sp>
      <p:sp>
        <p:nvSpPr>
          <p:cNvPr id="10278" name="Rectangle 38"/>
          <p:cNvSpPr>
            <a:spLocks noChangeArrowheads="1"/>
          </p:cNvSpPr>
          <p:nvPr/>
        </p:nvSpPr>
        <p:spPr bwMode="auto">
          <a:xfrm>
            <a:off x="3255657" y="5697476"/>
            <a:ext cx="578428" cy="210699"/>
          </a:xfrm>
          <a:prstGeom prst="rect">
            <a:avLst/>
          </a:prstGeom>
          <a:noFill/>
          <a:ln w="9525">
            <a:noFill/>
            <a:miter lim="800000"/>
            <a:headEnd/>
            <a:tailEnd/>
          </a:ln>
        </p:spPr>
        <p:txBody>
          <a:bodyPr wrap="none" lIns="0" tIns="0" rIns="0" bIns="0">
            <a:spAutoFit/>
          </a:bodyPr>
          <a:lstStyle/>
          <a:p>
            <a:pPr>
              <a:defRPr/>
            </a:pPr>
            <a:r>
              <a:rPr lang="en-US" sz="1369" b="1">
                <a:latin typeface="+mj-lt"/>
              </a:rPr>
              <a:t>Change </a:t>
            </a:r>
            <a:endParaRPr lang="en-US" sz="1369" dirty="0">
              <a:latin typeface="+mj-lt"/>
            </a:endParaRPr>
          </a:p>
        </p:txBody>
      </p:sp>
      <p:sp>
        <p:nvSpPr>
          <p:cNvPr id="10279" name="Rectangle 39"/>
          <p:cNvSpPr>
            <a:spLocks noChangeArrowheads="1"/>
          </p:cNvSpPr>
          <p:nvPr/>
        </p:nvSpPr>
        <p:spPr bwMode="auto">
          <a:xfrm>
            <a:off x="5781369" y="5727429"/>
            <a:ext cx="227013" cy="202186"/>
          </a:xfrm>
          <a:prstGeom prst="rect">
            <a:avLst/>
          </a:prstGeom>
          <a:solidFill>
            <a:schemeClr val="accent3"/>
          </a:solidFill>
          <a:ln w="12700">
            <a:noFill/>
            <a:miter lim="800000"/>
            <a:headEnd/>
            <a:tailEnd/>
          </a:ln>
        </p:spPr>
        <p:txBody>
          <a:bodyPr lIns="89216" tIns="44609" rIns="89216" bIns="44609"/>
          <a:lstStyle/>
          <a:p>
            <a:pPr>
              <a:defRPr/>
            </a:pPr>
            <a:endParaRPr lang="en-US" sz="1540" dirty="0">
              <a:latin typeface="+mj-lt"/>
            </a:endParaRPr>
          </a:p>
        </p:txBody>
      </p:sp>
      <p:sp>
        <p:nvSpPr>
          <p:cNvPr id="10280" name="Rectangle 40"/>
          <p:cNvSpPr>
            <a:spLocks noChangeArrowheads="1"/>
          </p:cNvSpPr>
          <p:nvPr/>
        </p:nvSpPr>
        <p:spPr bwMode="auto">
          <a:xfrm>
            <a:off x="6084582" y="5685495"/>
            <a:ext cx="769185" cy="210699"/>
          </a:xfrm>
          <a:prstGeom prst="rect">
            <a:avLst/>
          </a:prstGeom>
          <a:noFill/>
          <a:ln w="9525">
            <a:noFill/>
            <a:miter lim="800000"/>
            <a:headEnd/>
            <a:tailEnd/>
          </a:ln>
        </p:spPr>
        <p:txBody>
          <a:bodyPr wrap="none" lIns="0" tIns="0" rIns="0" bIns="0">
            <a:spAutoFit/>
          </a:bodyPr>
          <a:lstStyle/>
          <a:p>
            <a:pPr>
              <a:defRPr/>
            </a:pPr>
            <a:r>
              <a:rPr lang="en-US" sz="1369" b="1" dirty="0">
                <a:latin typeface="+mj-lt"/>
              </a:rPr>
              <a:t>No change</a:t>
            </a:r>
            <a:endParaRPr lang="en-US" sz="1369" dirty="0">
              <a:latin typeface="+mj-lt"/>
            </a:endParaRPr>
          </a:p>
        </p:txBody>
      </p:sp>
    </p:spTree>
    <p:extLst>
      <p:ext uri="{BB962C8B-B14F-4D97-AF65-F5344CB8AC3E}">
        <p14:creationId xmlns:p14="http://schemas.microsoft.com/office/powerpoint/2010/main" val="1628340809"/>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104108" y="709848"/>
            <a:ext cx="7972425" cy="611048"/>
          </a:xfrm>
        </p:spPr>
        <p:txBody>
          <a:bodyPr vert="horz" lIns="0" tIns="45720" rIns="91440" bIns="0" rtlCol="0" anchor="b">
            <a:normAutofit/>
          </a:bodyPr>
          <a:lstStyle/>
          <a:p>
            <a:r>
              <a:rPr lang="en-US" dirty="0"/>
              <a:t>Small firms benefit from credit bureaus</a:t>
            </a:r>
          </a:p>
        </p:txBody>
      </p:sp>
      <p:sp>
        <p:nvSpPr>
          <p:cNvPr id="12291" name="Rectangle 3"/>
          <p:cNvSpPr>
            <a:spLocks noChangeArrowheads="1"/>
          </p:cNvSpPr>
          <p:nvPr/>
        </p:nvSpPr>
        <p:spPr bwMode="auto">
          <a:xfrm>
            <a:off x="2027238" y="1519897"/>
            <a:ext cx="8610600" cy="366640"/>
          </a:xfrm>
          <a:prstGeom prst="rect">
            <a:avLst/>
          </a:prstGeom>
          <a:noFill/>
          <a:ln w="9525">
            <a:noFill/>
            <a:miter lim="800000"/>
            <a:headEnd/>
            <a:tailEnd/>
          </a:ln>
        </p:spPr>
        <p:txBody>
          <a:bodyPr lIns="89216" tIns="44609" rIns="89216" bIns="44609">
            <a:spAutoFit/>
          </a:bodyPr>
          <a:lstStyle/>
          <a:p>
            <a:pPr algn="ctr" eaLnBrk="0" hangingPunct="0">
              <a:defRPr/>
            </a:pPr>
            <a:r>
              <a:rPr kumimoji="1" lang="en-US" sz="1797" b="1" dirty="0">
                <a:solidFill>
                  <a:schemeClr val="tx2"/>
                </a:solidFill>
                <a:latin typeface="+mj-lt"/>
              </a:rPr>
              <a:t>Estimates based on data on 5000 firms in 51 countries</a:t>
            </a:r>
          </a:p>
        </p:txBody>
      </p:sp>
      <p:sp>
        <p:nvSpPr>
          <p:cNvPr id="12292" name="Rectangle 4"/>
          <p:cNvSpPr>
            <a:spLocks noChangeArrowheads="1"/>
          </p:cNvSpPr>
          <p:nvPr/>
        </p:nvSpPr>
        <p:spPr bwMode="auto">
          <a:xfrm>
            <a:off x="1615331" y="6259763"/>
            <a:ext cx="8610600" cy="234872"/>
          </a:xfrm>
          <a:prstGeom prst="rect">
            <a:avLst/>
          </a:prstGeom>
          <a:noFill/>
          <a:ln w="9525">
            <a:noFill/>
            <a:miter lim="800000"/>
            <a:headEnd/>
            <a:tailEnd/>
          </a:ln>
        </p:spPr>
        <p:txBody>
          <a:bodyPr lIns="89216" tIns="44609" rIns="89216" bIns="44609">
            <a:spAutoFit/>
          </a:bodyPr>
          <a:lstStyle/>
          <a:p>
            <a:pPr eaLnBrk="0" hangingPunct="0">
              <a:defRPr/>
            </a:pPr>
            <a:r>
              <a:rPr kumimoji="1" lang="en-US" sz="941" b="1" i="1" dirty="0">
                <a:latin typeface="+mj-lt"/>
              </a:rPr>
              <a:t>Source: Love </a:t>
            </a:r>
            <a:r>
              <a:rPr kumimoji="1" lang="en-US" sz="941" b="1" i="1">
                <a:latin typeface="+mj-lt"/>
              </a:rPr>
              <a:t>&amp; </a:t>
            </a:r>
            <a:r>
              <a:rPr kumimoji="1" lang="en-US" sz="941" b="1" i="1" smtClean="0">
                <a:latin typeface="+mj-lt"/>
              </a:rPr>
              <a:t>Mylenko.</a:t>
            </a:r>
            <a:endParaRPr kumimoji="1" lang="en-US" sz="941" b="1" i="1" dirty="0">
              <a:latin typeface="+mj-lt"/>
            </a:endParaRPr>
          </a:p>
        </p:txBody>
      </p:sp>
      <p:sp>
        <p:nvSpPr>
          <p:cNvPr id="12293" name="Freeform 5"/>
          <p:cNvSpPr>
            <a:spLocks/>
          </p:cNvSpPr>
          <p:nvPr/>
        </p:nvSpPr>
        <p:spPr bwMode="auto">
          <a:xfrm>
            <a:off x="2752725" y="2725521"/>
            <a:ext cx="515938" cy="2691309"/>
          </a:xfrm>
          <a:custGeom>
            <a:avLst/>
            <a:gdLst>
              <a:gd name="T0" fmla="*/ 0 w 325"/>
              <a:gd name="T1" fmla="*/ 1797 h 1797"/>
              <a:gd name="T2" fmla="*/ 0 w 325"/>
              <a:gd name="T3" fmla="*/ 249 h 1797"/>
              <a:gd name="T4" fmla="*/ 325 w 325"/>
              <a:gd name="T5" fmla="*/ 0 h 1797"/>
              <a:gd name="T6" fmla="*/ 325 w 325"/>
              <a:gd name="T7" fmla="*/ 1548 h 1797"/>
              <a:gd name="T8" fmla="*/ 0 w 325"/>
              <a:gd name="T9" fmla="*/ 1797 h 1797"/>
              <a:gd name="T10" fmla="*/ 0 60000 65536"/>
              <a:gd name="T11" fmla="*/ 0 60000 65536"/>
              <a:gd name="T12" fmla="*/ 0 60000 65536"/>
              <a:gd name="T13" fmla="*/ 0 60000 65536"/>
              <a:gd name="T14" fmla="*/ 0 60000 65536"/>
              <a:gd name="T15" fmla="*/ 0 w 325"/>
              <a:gd name="T16" fmla="*/ 0 h 1797"/>
              <a:gd name="T17" fmla="*/ 325 w 325"/>
              <a:gd name="T18" fmla="*/ 1797 h 1797"/>
            </a:gdLst>
            <a:ahLst/>
            <a:cxnLst>
              <a:cxn ang="T10">
                <a:pos x="T0" y="T1"/>
              </a:cxn>
              <a:cxn ang="T11">
                <a:pos x="T2" y="T3"/>
              </a:cxn>
              <a:cxn ang="T12">
                <a:pos x="T4" y="T5"/>
              </a:cxn>
              <a:cxn ang="T13">
                <a:pos x="T6" y="T7"/>
              </a:cxn>
              <a:cxn ang="T14">
                <a:pos x="T8" y="T9"/>
              </a:cxn>
            </a:cxnLst>
            <a:rect l="T15" t="T16" r="T17" b="T18"/>
            <a:pathLst>
              <a:path w="325" h="1797">
                <a:moveTo>
                  <a:pt x="0" y="1797"/>
                </a:moveTo>
                <a:lnTo>
                  <a:pt x="0" y="249"/>
                </a:lnTo>
                <a:lnTo>
                  <a:pt x="325" y="0"/>
                </a:lnTo>
                <a:lnTo>
                  <a:pt x="325" y="1548"/>
                </a:lnTo>
                <a:lnTo>
                  <a:pt x="0" y="1797"/>
                </a:lnTo>
                <a:close/>
              </a:path>
            </a:pathLst>
          </a:custGeom>
          <a:noFill/>
          <a:ln w="9525">
            <a:noFill/>
            <a:round/>
            <a:headEnd/>
            <a:tailEnd/>
          </a:ln>
        </p:spPr>
        <p:txBody>
          <a:bodyPr lIns="89216" tIns="44609" rIns="89216" bIns="44609"/>
          <a:lstStyle/>
          <a:p>
            <a:pPr>
              <a:defRPr/>
            </a:pPr>
            <a:endParaRPr lang="en-US" sz="1540" dirty="0">
              <a:latin typeface="+mj-lt"/>
            </a:endParaRPr>
          </a:p>
        </p:txBody>
      </p:sp>
      <p:sp>
        <p:nvSpPr>
          <p:cNvPr id="12294" name="Rectangle 6"/>
          <p:cNvSpPr>
            <a:spLocks noChangeArrowheads="1"/>
          </p:cNvSpPr>
          <p:nvPr/>
        </p:nvSpPr>
        <p:spPr bwMode="auto">
          <a:xfrm>
            <a:off x="3268663" y="2725520"/>
            <a:ext cx="2995612" cy="2318390"/>
          </a:xfrm>
          <a:prstGeom prst="rect">
            <a:avLst/>
          </a:prstGeom>
          <a:noFill/>
          <a:ln w="9525">
            <a:noFill/>
            <a:miter lim="800000"/>
            <a:headEnd/>
            <a:tailEnd/>
          </a:ln>
        </p:spPr>
        <p:txBody>
          <a:bodyPr lIns="89216" tIns="44609" rIns="89216" bIns="44609"/>
          <a:lstStyle/>
          <a:p>
            <a:pPr>
              <a:defRPr/>
            </a:pPr>
            <a:endParaRPr lang="en-US" sz="1540" dirty="0">
              <a:latin typeface="+mj-lt"/>
            </a:endParaRPr>
          </a:p>
        </p:txBody>
      </p:sp>
      <p:sp>
        <p:nvSpPr>
          <p:cNvPr id="12295" name="Rectangle 7"/>
          <p:cNvSpPr>
            <a:spLocks noChangeArrowheads="1"/>
          </p:cNvSpPr>
          <p:nvPr/>
        </p:nvSpPr>
        <p:spPr bwMode="auto">
          <a:xfrm>
            <a:off x="3355975" y="3037034"/>
            <a:ext cx="603250" cy="2265972"/>
          </a:xfrm>
          <a:prstGeom prst="rect">
            <a:avLst/>
          </a:prstGeom>
          <a:solidFill>
            <a:schemeClr val="accent6"/>
          </a:solidFill>
          <a:ln w="11176">
            <a:noFill/>
            <a:miter lim="800000"/>
            <a:headEnd/>
            <a:tailEnd/>
          </a:ln>
        </p:spPr>
        <p:txBody>
          <a:bodyPr lIns="89216" tIns="44609" rIns="89216" bIns="44609"/>
          <a:lstStyle/>
          <a:p>
            <a:pPr>
              <a:defRPr/>
            </a:pPr>
            <a:endParaRPr lang="en-US" sz="1540" dirty="0">
              <a:latin typeface="+mj-lt"/>
            </a:endParaRPr>
          </a:p>
        </p:txBody>
      </p:sp>
      <p:sp>
        <p:nvSpPr>
          <p:cNvPr id="12296" name="Rectangle 8"/>
          <p:cNvSpPr>
            <a:spLocks noChangeArrowheads="1"/>
          </p:cNvSpPr>
          <p:nvPr/>
        </p:nvSpPr>
        <p:spPr bwMode="auto">
          <a:xfrm>
            <a:off x="3486152" y="2710544"/>
            <a:ext cx="307777" cy="210699"/>
          </a:xfrm>
          <a:prstGeom prst="rect">
            <a:avLst/>
          </a:prstGeom>
          <a:noFill/>
          <a:ln w="9525">
            <a:noFill/>
            <a:miter lim="800000"/>
            <a:headEnd/>
            <a:tailEnd/>
          </a:ln>
        </p:spPr>
        <p:txBody>
          <a:bodyPr wrap="none" lIns="0" tIns="0" rIns="0" bIns="0">
            <a:spAutoFit/>
          </a:bodyPr>
          <a:lstStyle/>
          <a:p>
            <a:pPr>
              <a:defRPr/>
            </a:pPr>
            <a:r>
              <a:rPr lang="en-US" sz="1369" b="1" dirty="0">
                <a:solidFill>
                  <a:srgbClr val="000000"/>
                </a:solidFill>
                <a:latin typeface="+mj-lt"/>
              </a:rPr>
              <a:t>49%</a:t>
            </a:r>
            <a:endParaRPr lang="en-US" sz="1369" b="1" dirty="0">
              <a:latin typeface="+mj-lt"/>
            </a:endParaRPr>
          </a:p>
        </p:txBody>
      </p:sp>
      <p:sp>
        <p:nvSpPr>
          <p:cNvPr id="12297" name="Rectangle 9"/>
          <p:cNvSpPr>
            <a:spLocks noChangeArrowheads="1"/>
          </p:cNvSpPr>
          <p:nvPr/>
        </p:nvSpPr>
        <p:spPr bwMode="auto">
          <a:xfrm>
            <a:off x="4859340" y="4050956"/>
            <a:ext cx="592137" cy="1252051"/>
          </a:xfrm>
          <a:prstGeom prst="rect">
            <a:avLst/>
          </a:prstGeom>
          <a:solidFill>
            <a:schemeClr val="accent3"/>
          </a:solidFill>
          <a:ln w="11176">
            <a:noFill/>
            <a:miter lim="800000"/>
            <a:headEnd/>
            <a:tailEnd/>
          </a:ln>
        </p:spPr>
        <p:txBody>
          <a:bodyPr lIns="89216" tIns="44609" rIns="89216" bIns="44609"/>
          <a:lstStyle/>
          <a:p>
            <a:pPr>
              <a:defRPr/>
            </a:pPr>
            <a:endParaRPr lang="en-US" sz="1540" dirty="0">
              <a:latin typeface="+mj-lt"/>
            </a:endParaRPr>
          </a:p>
        </p:txBody>
      </p:sp>
      <p:sp>
        <p:nvSpPr>
          <p:cNvPr id="12298" name="Rectangle 10"/>
          <p:cNvSpPr>
            <a:spLocks noChangeArrowheads="1"/>
          </p:cNvSpPr>
          <p:nvPr/>
        </p:nvSpPr>
        <p:spPr bwMode="auto">
          <a:xfrm>
            <a:off x="4989515" y="3682530"/>
            <a:ext cx="307777" cy="210699"/>
          </a:xfrm>
          <a:prstGeom prst="rect">
            <a:avLst/>
          </a:prstGeom>
          <a:noFill/>
          <a:ln w="9525">
            <a:noFill/>
            <a:miter lim="800000"/>
            <a:headEnd/>
            <a:tailEnd/>
          </a:ln>
        </p:spPr>
        <p:txBody>
          <a:bodyPr wrap="none" lIns="0" tIns="0" rIns="0" bIns="0">
            <a:spAutoFit/>
          </a:bodyPr>
          <a:lstStyle/>
          <a:p>
            <a:pPr>
              <a:defRPr/>
            </a:pPr>
            <a:r>
              <a:rPr lang="en-US" sz="1369" b="1" dirty="0">
                <a:solidFill>
                  <a:srgbClr val="000000"/>
                </a:solidFill>
                <a:latin typeface="+mj-lt"/>
              </a:rPr>
              <a:t>27%</a:t>
            </a:r>
            <a:endParaRPr lang="en-US" sz="1369" b="1" dirty="0">
              <a:latin typeface="+mj-lt"/>
            </a:endParaRPr>
          </a:p>
        </p:txBody>
      </p:sp>
      <p:sp>
        <p:nvSpPr>
          <p:cNvPr id="12299" name="Line 11"/>
          <p:cNvSpPr>
            <a:spLocks noChangeShapeType="1"/>
          </p:cNvSpPr>
          <p:nvPr/>
        </p:nvSpPr>
        <p:spPr bwMode="auto">
          <a:xfrm>
            <a:off x="3019427" y="5308996"/>
            <a:ext cx="2995613" cy="0"/>
          </a:xfrm>
          <a:prstGeom prst="line">
            <a:avLst/>
          </a:prstGeom>
          <a:noFill/>
          <a:ln w="0">
            <a:solidFill>
              <a:srgbClr val="000000"/>
            </a:solidFill>
            <a:round/>
            <a:headEnd/>
            <a:tailEnd/>
          </a:ln>
        </p:spPr>
        <p:txBody>
          <a:bodyPr lIns="89216" tIns="44609" rIns="89216" bIns="44609"/>
          <a:lstStyle/>
          <a:p>
            <a:pPr>
              <a:defRPr/>
            </a:pPr>
            <a:endParaRPr lang="en-US" sz="1540" dirty="0">
              <a:latin typeface="+mj-lt"/>
            </a:endParaRPr>
          </a:p>
        </p:txBody>
      </p:sp>
      <p:sp>
        <p:nvSpPr>
          <p:cNvPr id="12300" name="Line 12"/>
          <p:cNvSpPr>
            <a:spLocks noChangeShapeType="1"/>
          </p:cNvSpPr>
          <p:nvPr/>
        </p:nvSpPr>
        <p:spPr bwMode="auto">
          <a:xfrm>
            <a:off x="3019424" y="5308998"/>
            <a:ext cx="0" cy="40437"/>
          </a:xfrm>
          <a:prstGeom prst="line">
            <a:avLst/>
          </a:prstGeom>
          <a:noFill/>
          <a:ln w="0">
            <a:solidFill>
              <a:srgbClr val="000000"/>
            </a:solidFill>
            <a:round/>
            <a:headEnd/>
            <a:tailEnd/>
          </a:ln>
        </p:spPr>
        <p:txBody>
          <a:bodyPr lIns="89216" tIns="44609" rIns="89216" bIns="44609"/>
          <a:lstStyle/>
          <a:p>
            <a:pPr>
              <a:defRPr/>
            </a:pPr>
            <a:endParaRPr lang="en-US" sz="1540" dirty="0">
              <a:latin typeface="+mj-lt"/>
            </a:endParaRPr>
          </a:p>
        </p:txBody>
      </p:sp>
      <p:sp>
        <p:nvSpPr>
          <p:cNvPr id="12301" name="Line 13"/>
          <p:cNvSpPr>
            <a:spLocks noChangeShapeType="1"/>
          </p:cNvSpPr>
          <p:nvPr/>
        </p:nvSpPr>
        <p:spPr bwMode="auto">
          <a:xfrm>
            <a:off x="4522788" y="5308998"/>
            <a:ext cx="0" cy="40437"/>
          </a:xfrm>
          <a:prstGeom prst="line">
            <a:avLst/>
          </a:prstGeom>
          <a:noFill/>
          <a:ln w="0">
            <a:solidFill>
              <a:srgbClr val="000000"/>
            </a:solidFill>
            <a:round/>
            <a:headEnd/>
            <a:tailEnd/>
          </a:ln>
        </p:spPr>
        <p:txBody>
          <a:bodyPr lIns="89216" tIns="44609" rIns="89216" bIns="44609"/>
          <a:lstStyle/>
          <a:p>
            <a:pPr>
              <a:defRPr/>
            </a:pPr>
            <a:endParaRPr lang="en-US" sz="1540" dirty="0">
              <a:latin typeface="+mj-lt"/>
            </a:endParaRPr>
          </a:p>
        </p:txBody>
      </p:sp>
      <p:sp>
        <p:nvSpPr>
          <p:cNvPr id="12302" name="Line 14"/>
          <p:cNvSpPr>
            <a:spLocks noChangeShapeType="1"/>
          </p:cNvSpPr>
          <p:nvPr/>
        </p:nvSpPr>
        <p:spPr bwMode="auto">
          <a:xfrm>
            <a:off x="6015038" y="5308998"/>
            <a:ext cx="0" cy="40437"/>
          </a:xfrm>
          <a:prstGeom prst="line">
            <a:avLst/>
          </a:prstGeom>
          <a:noFill/>
          <a:ln w="0">
            <a:solidFill>
              <a:srgbClr val="000000"/>
            </a:solidFill>
            <a:round/>
            <a:headEnd/>
            <a:tailEnd/>
          </a:ln>
        </p:spPr>
        <p:txBody>
          <a:bodyPr lIns="89216" tIns="44609" rIns="89216" bIns="44609"/>
          <a:lstStyle/>
          <a:p>
            <a:pPr>
              <a:defRPr/>
            </a:pPr>
            <a:endParaRPr lang="en-US" sz="1540" dirty="0">
              <a:latin typeface="+mj-lt"/>
            </a:endParaRPr>
          </a:p>
        </p:txBody>
      </p:sp>
      <p:sp>
        <p:nvSpPr>
          <p:cNvPr id="12303" name="Rectangle 15"/>
          <p:cNvSpPr>
            <a:spLocks noChangeArrowheads="1"/>
          </p:cNvSpPr>
          <p:nvPr/>
        </p:nvSpPr>
        <p:spPr bwMode="auto">
          <a:xfrm>
            <a:off x="3086101" y="5380887"/>
            <a:ext cx="1108893" cy="421397"/>
          </a:xfrm>
          <a:prstGeom prst="rect">
            <a:avLst/>
          </a:prstGeom>
          <a:noFill/>
          <a:ln w="9525">
            <a:noFill/>
            <a:miter lim="800000"/>
            <a:headEnd/>
            <a:tailEnd/>
          </a:ln>
        </p:spPr>
        <p:txBody>
          <a:bodyPr wrap="square" lIns="0" tIns="0" rIns="0" bIns="0">
            <a:spAutoFit/>
          </a:bodyPr>
          <a:lstStyle/>
          <a:p>
            <a:pPr algn="ctr">
              <a:defRPr/>
            </a:pPr>
            <a:r>
              <a:rPr lang="en-US" sz="1369" b="1" dirty="0">
                <a:solidFill>
                  <a:srgbClr val="000000"/>
                </a:solidFill>
                <a:latin typeface="+mj-lt"/>
              </a:rPr>
              <a:t>Without </a:t>
            </a:r>
            <a:endParaRPr lang="en-US" sz="1369" b="1" dirty="0" smtClean="0">
              <a:solidFill>
                <a:srgbClr val="000000"/>
              </a:solidFill>
              <a:latin typeface="+mj-lt"/>
            </a:endParaRPr>
          </a:p>
          <a:p>
            <a:pPr algn="ctr">
              <a:defRPr/>
            </a:pPr>
            <a:r>
              <a:rPr lang="en-US" sz="1369" b="1" dirty="0">
                <a:solidFill>
                  <a:srgbClr val="000000"/>
                </a:solidFill>
                <a:latin typeface="+mj-lt"/>
              </a:rPr>
              <a:t>c</a:t>
            </a:r>
            <a:r>
              <a:rPr lang="en-US" sz="1369" b="1" dirty="0" smtClean="0">
                <a:solidFill>
                  <a:srgbClr val="000000"/>
                </a:solidFill>
                <a:latin typeface="+mj-lt"/>
              </a:rPr>
              <a:t>redit bureau</a:t>
            </a:r>
            <a:endParaRPr lang="en-US" sz="1369" b="1" dirty="0">
              <a:latin typeface="+mj-lt"/>
            </a:endParaRPr>
          </a:p>
        </p:txBody>
      </p:sp>
      <p:sp>
        <p:nvSpPr>
          <p:cNvPr id="12304" name="Rectangle 16"/>
          <p:cNvSpPr>
            <a:spLocks noChangeArrowheads="1"/>
          </p:cNvSpPr>
          <p:nvPr/>
        </p:nvSpPr>
        <p:spPr bwMode="auto">
          <a:xfrm>
            <a:off x="4539037" y="5380887"/>
            <a:ext cx="1232742" cy="421397"/>
          </a:xfrm>
          <a:prstGeom prst="rect">
            <a:avLst/>
          </a:prstGeom>
          <a:noFill/>
          <a:ln w="9525">
            <a:noFill/>
            <a:miter lim="800000"/>
            <a:headEnd/>
            <a:tailEnd/>
          </a:ln>
        </p:spPr>
        <p:txBody>
          <a:bodyPr wrap="square" lIns="0" tIns="0" rIns="0" bIns="0">
            <a:spAutoFit/>
          </a:bodyPr>
          <a:lstStyle/>
          <a:p>
            <a:pPr algn="ctr">
              <a:defRPr/>
            </a:pPr>
            <a:r>
              <a:rPr lang="en-US" sz="1369" b="1" dirty="0">
                <a:solidFill>
                  <a:srgbClr val="000000"/>
                </a:solidFill>
                <a:latin typeface="+mj-lt"/>
              </a:rPr>
              <a:t>With </a:t>
            </a:r>
            <a:endParaRPr lang="en-US" sz="1369" b="1" dirty="0" smtClean="0">
              <a:solidFill>
                <a:srgbClr val="000000"/>
              </a:solidFill>
              <a:latin typeface="+mj-lt"/>
            </a:endParaRPr>
          </a:p>
          <a:p>
            <a:pPr algn="ctr">
              <a:defRPr/>
            </a:pPr>
            <a:r>
              <a:rPr lang="en-US" sz="1369" b="1" dirty="0" smtClean="0">
                <a:solidFill>
                  <a:srgbClr val="000000"/>
                </a:solidFill>
                <a:latin typeface="+mj-lt"/>
              </a:rPr>
              <a:t>credit  bureau</a:t>
            </a:r>
            <a:endParaRPr lang="en-US" sz="1369" b="1" dirty="0">
              <a:latin typeface="+mj-lt"/>
            </a:endParaRPr>
          </a:p>
        </p:txBody>
      </p:sp>
      <p:sp>
        <p:nvSpPr>
          <p:cNvPr id="12305" name="Rectangle 17"/>
          <p:cNvSpPr>
            <a:spLocks noChangeArrowheads="1"/>
          </p:cNvSpPr>
          <p:nvPr/>
        </p:nvSpPr>
        <p:spPr bwMode="auto">
          <a:xfrm>
            <a:off x="2790063" y="2289147"/>
            <a:ext cx="2809863" cy="421397"/>
          </a:xfrm>
          <a:prstGeom prst="rect">
            <a:avLst/>
          </a:prstGeom>
          <a:noFill/>
          <a:ln w="9525">
            <a:noFill/>
            <a:miter lim="800000"/>
            <a:headEnd/>
            <a:tailEnd/>
          </a:ln>
        </p:spPr>
        <p:txBody>
          <a:bodyPr wrap="square" lIns="0" tIns="0" rIns="0" bIns="0">
            <a:spAutoFit/>
          </a:bodyPr>
          <a:lstStyle/>
          <a:p>
            <a:pPr algn="ctr">
              <a:defRPr/>
            </a:pPr>
            <a:r>
              <a:rPr lang="en-US" sz="1369" b="1" dirty="0">
                <a:solidFill>
                  <a:srgbClr val="000000"/>
                </a:solidFill>
                <a:latin typeface="+mj-lt"/>
              </a:rPr>
              <a:t>% of Small Firms Reporting </a:t>
            </a:r>
            <a:endParaRPr lang="en-US" sz="1369" b="1" dirty="0" smtClean="0">
              <a:solidFill>
                <a:srgbClr val="000000"/>
              </a:solidFill>
              <a:latin typeface="+mj-lt"/>
            </a:endParaRPr>
          </a:p>
          <a:p>
            <a:pPr algn="ctr">
              <a:defRPr/>
            </a:pPr>
            <a:r>
              <a:rPr lang="en-US" sz="1369" b="1" dirty="0" smtClean="0">
                <a:solidFill>
                  <a:srgbClr val="000000"/>
                </a:solidFill>
                <a:latin typeface="+mj-lt"/>
              </a:rPr>
              <a:t>High Financing Constraints</a:t>
            </a:r>
            <a:endParaRPr lang="en-US" sz="1369" b="1" dirty="0">
              <a:latin typeface="+mj-lt"/>
            </a:endParaRPr>
          </a:p>
        </p:txBody>
      </p:sp>
      <p:sp>
        <p:nvSpPr>
          <p:cNvPr id="12306" name="Freeform 18"/>
          <p:cNvSpPr>
            <a:spLocks/>
          </p:cNvSpPr>
          <p:nvPr/>
        </p:nvSpPr>
        <p:spPr bwMode="auto">
          <a:xfrm>
            <a:off x="7062790" y="2706050"/>
            <a:ext cx="515937" cy="2689812"/>
          </a:xfrm>
          <a:custGeom>
            <a:avLst/>
            <a:gdLst>
              <a:gd name="T0" fmla="*/ 0 w 325"/>
              <a:gd name="T1" fmla="*/ 1796 h 1796"/>
              <a:gd name="T2" fmla="*/ 0 w 325"/>
              <a:gd name="T3" fmla="*/ 248 h 1796"/>
              <a:gd name="T4" fmla="*/ 325 w 325"/>
              <a:gd name="T5" fmla="*/ 0 h 1796"/>
              <a:gd name="T6" fmla="*/ 325 w 325"/>
              <a:gd name="T7" fmla="*/ 1547 h 1796"/>
              <a:gd name="T8" fmla="*/ 0 w 325"/>
              <a:gd name="T9" fmla="*/ 1796 h 1796"/>
              <a:gd name="T10" fmla="*/ 0 60000 65536"/>
              <a:gd name="T11" fmla="*/ 0 60000 65536"/>
              <a:gd name="T12" fmla="*/ 0 60000 65536"/>
              <a:gd name="T13" fmla="*/ 0 60000 65536"/>
              <a:gd name="T14" fmla="*/ 0 60000 65536"/>
              <a:gd name="T15" fmla="*/ 0 w 325"/>
              <a:gd name="T16" fmla="*/ 0 h 1796"/>
              <a:gd name="T17" fmla="*/ 325 w 325"/>
              <a:gd name="T18" fmla="*/ 1796 h 1796"/>
            </a:gdLst>
            <a:ahLst/>
            <a:cxnLst>
              <a:cxn ang="T10">
                <a:pos x="T0" y="T1"/>
              </a:cxn>
              <a:cxn ang="T11">
                <a:pos x="T2" y="T3"/>
              </a:cxn>
              <a:cxn ang="T12">
                <a:pos x="T4" y="T5"/>
              </a:cxn>
              <a:cxn ang="T13">
                <a:pos x="T6" y="T7"/>
              </a:cxn>
              <a:cxn ang="T14">
                <a:pos x="T8" y="T9"/>
              </a:cxn>
            </a:cxnLst>
            <a:rect l="T15" t="T16" r="T17" b="T18"/>
            <a:pathLst>
              <a:path w="325" h="1796">
                <a:moveTo>
                  <a:pt x="0" y="1796"/>
                </a:moveTo>
                <a:lnTo>
                  <a:pt x="0" y="248"/>
                </a:lnTo>
                <a:lnTo>
                  <a:pt x="325" y="0"/>
                </a:lnTo>
                <a:lnTo>
                  <a:pt x="325" y="1547"/>
                </a:lnTo>
                <a:lnTo>
                  <a:pt x="0" y="1796"/>
                </a:lnTo>
                <a:close/>
              </a:path>
            </a:pathLst>
          </a:custGeom>
          <a:noFill/>
          <a:ln w="9525">
            <a:noFill/>
            <a:round/>
            <a:headEnd/>
            <a:tailEnd/>
          </a:ln>
        </p:spPr>
        <p:txBody>
          <a:bodyPr lIns="89216" tIns="44609" rIns="89216" bIns="44609"/>
          <a:lstStyle/>
          <a:p>
            <a:pPr>
              <a:defRPr/>
            </a:pPr>
            <a:endParaRPr lang="en-US" sz="1540" dirty="0">
              <a:latin typeface="+mj-lt"/>
            </a:endParaRPr>
          </a:p>
        </p:txBody>
      </p:sp>
      <p:sp>
        <p:nvSpPr>
          <p:cNvPr id="12307" name="Rectangle 19"/>
          <p:cNvSpPr>
            <a:spLocks noChangeArrowheads="1"/>
          </p:cNvSpPr>
          <p:nvPr/>
        </p:nvSpPr>
        <p:spPr bwMode="auto">
          <a:xfrm>
            <a:off x="7578727" y="2706051"/>
            <a:ext cx="2995613" cy="2316893"/>
          </a:xfrm>
          <a:prstGeom prst="rect">
            <a:avLst/>
          </a:prstGeom>
          <a:noFill/>
          <a:ln w="9525">
            <a:noFill/>
            <a:miter lim="800000"/>
            <a:headEnd/>
            <a:tailEnd/>
          </a:ln>
        </p:spPr>
        <p:txBody>
          <a:bodyPr lIns="89216" tIns="44609" rIns="89216" bIns="44609"/>
          <a:lstStyle/>
          <a:p>
            <a:pPr>
              <a:defRPr/>
            </a:pPr>
            <a:endParaRPr lang="en-US" sz="1540" dirty="0">
              <a:latin typeface="+mj-lt"/>
            </a:endParaRPr>
          </a:p>
        </p:txBody>
      </p:sp>
      <p:sp>
        <p:nvSpPr>
          <p:cNvPr id="12308" name="Freeform 20"/>
          <p:cNvSpPr>
            <a:spLocks/>
          </p:cNvSpPr>
          <p:nvPr/>
        </p:nvSpPr>
        <p:spPr bwMode="auto">
          <a:xfrm>
            <a:off x="7062790" y="2706050"/>
            <a:ext cx="515937" cy="2689812"/>
          </a:xfrm>
          <a:custGeom>
            <a:avLst/>
            <a:gdLst>
              <a:gd name="T0" fmla="*/ 0 w 325"/>
              <a:gd name="T1" fmla="*/ 1796 h 1796"/>
              <a:gd name="T2" fmla="*/ 0 w 325"/>
              <a:gd name="T3" fmla="*/ 248 h 1796"/>
              <a:gd name="T4" fmla="*/ 325 w 325"/>
              <a:gd name="T5" fmla="*/ 0 h 1796"/>
              <a:gd name="T6" fmla="*/ 325 w 325"/>
              <a:gd name="T7" fmla="*/ 1547 h 1796"/>
              <a:gd name="T8" fmla="*/ 0 w 325"/>
              <a:gd name="T9" fmla="*/ 1796 h 1796"/>
              <a:gd name="T10" fmla="*/ 0 60000 65536"/>
              <a:gd name="T11" fmla="*/ 0 60000 65536"/>
              <a:gd name="T12" fmla="*/ 0 60000 65536"/>
              <a:gd name="T13" fmla="*/ 0 60000 65536"/>
              <a:gd name="T14" fmla="*/ 0 60000 65536"/>
              <a:gd name="T15" fmla="*/ 0 w 325"/>
              <a:gd name="T16" fmla="*/ 0 h 1796"/>
              <a:gd name="T17" fmla="*/ 325 w 325"/>
              <a:gd name="T18" fmla="*/ 1796 h 1796"/>
            </a:gdLst>
            <a:ahLst/>
            <a:cxnLst>
              <a:cxn ang="T10">
                <a:pos x="T0" y="T1"/>
              </a:cxn>
              <a:cxn ang="T11">
                <a:pos x="T2" y="T3"/>
              </a:cxn>
              <a:cxn ang="T12">
                <a:pos x="T4" y="T5"/>
              </a:cxn>
              <a:cxn ang="T13">
                <a:pos x="T6" y="T7"/>
              </a:cxn>
              <a:cxn ang="T14">
                <a:pos x="T8" y="T9"/>
              </a:cxn>
            </a:cxnLst>
            <a:rect l="T15" t="T16" r="T17" b="T18"/>
            <a:pathLst>
              <a:path w="325" h="1796">
                <a:moveTo>
                  <a:pt x="0" y="1796"/>
                </a:moveTo>
                <a:lnTo>
                  <a:pt x="0" y="248"/>
                </a:lnTo>
                <a:lnTo>
                  <a:pt x="325" y="0"/>
                </a:lnTo>
                <a:lnTo>
                  <a:pt x="325" y="1547"/>
                </a:lnTo>
                <a:lnTo>
                  <a:pt x="0" y="1796"/>
                </a:lnTo>
                <a:close/>
              </a:path>
            </a:pathLst>
          </a:custGeom>
          <a:noFill/>
          <a:ln w="9525">
            <a:noFill/>
            <a:round/>
            <a:headEnd/>
            <a:tailEnd/>
          </a:ln>
        </p:spPr>
        <p:txBody>
          <a:bodyPr lIns="89216" tIns="44609" rIns="89216" bIns="44609"/>
          <a:lstStyle/>
          <a:p>
            <a:pPr>
              <a:defRPr/>
            </a:pPr>
            <a:endParaRPr lang="en-US" sz="1540" dirty="0">
              <a:latin typeface="+mj-lt"/>
            </a:endParaRPr>
          </a:p>
        </p:txBody>
      </p:sp>
      <p:sp>
        <p:nvSpPr>
          <p:cNvPr id="12309" name="Rectangle 21"/>
          <p:cNvSpPr>
            <a:spLocks noChangeArrowheads="1"/>
          </p:cNvSpPr>
          <p:nvPr/>
        </p:nvSpPr>
        <p:spPr bwMode="auto">
          <a:xfrm>
            <a:off x="7666040" y="3657071"/>
            <a:ext cx="604837" cy="1624969"/>
          </a:xfrm>
          <a:prstGeom prst="rect">
            <a:avLst/>
          </a:prstGeom>
          <a:solidFill>
            <a:schemeClr val="accent6"/>
          </a:solidFill>
          <a:ln w="11176">
            <a:noFill/>
            <a:miter lim="800000"/>
            <a:headEnd/>
            <a:tailEnd/>
          </a:ln>
        </p:spPr>
        <p:txBody>
          <a:bodyPr lIns="89216" tIns="44609" rIns="89216" bIns="44609"/>
          <a:lstStyle/>
          <a:p>
            <a:pPr>
              <a:defRPr/>
            </a:pPr>
            <a:endParaRPr lang="en-US" sz="1540" dirty="0">
              <a:latin typeface="+mj-lt"/>
            </a:endParaRPr>
          </a:p>
        </p:txBody>
      </p:sp>
      <p:sp>
        <p:nvSpPr>
          <p:cNvPr id="12310" name="Rectangle 22"/>
          <p:cNvSpPr>
            <a:spLocks noChangeArrowheads="1"/>
          </p:cNvSpPr>
          <p:nvPr/>
        </p:nvSpPr>
        <p:spPr bwMode="auto">
          <a:xfrm>
            <a:off x="7807328" y="3312606"/>
            <a:ext cx="307777" cy="210699"/>
          </a:xfrm>
          <a:prstGeom prst="rect">
            <a:avLst/>
          </a:prstGeom>
          <a:noFill/>
          <a:ln w="9525">
            <a:noFill/>
            <a:miter lim="800000"/>
            <a:headEnd/>
            <a:tailEnd/>
          </a:ln>
        </p:spPr>
        <p:txBody>
          <a:bodyPr wrap="none" lIns="0" tIns="0" rIns="0" bIns="0">
            <a:spAutoFit/>
          </a:bodyPr>
          <a:lstStyle/>
          <a:p>
            <a:pPr>
              <a:defRPr/>
            </a:pPr>
            <a:r>
              <a:rPr lang="en-US" sz="1369" b="1" dirty="0">
                <a:solidFill>
                  <a:srgbClr val="000000"/>
                </a:solidFill>
                <a:latin typeface="+mj-lt"/>
              </a:rPr>
              <a:t>28%</a:t>
            </a:r>
            <a:endParaRPr lang="en-US" sz="1369" b="1" dirty="0">
              <a:latin typeface="+mj-lt"/>
            </a:endParaRPr>
          </a:p>
        </p:txBody>
      </p:sp>
      <p:sp>
        <p:nvSpPr>
          <p:cNvPr id="12311" name="Rectangle 23"/>
          <p:cNvSpPr>
            <a:spLocks noChangeArrowheads="1"/>
          </p:cNvSpPr>
          <p:nvPr/>
        </p:nvSpPr>
        <p:spPr bwMode="auto">
          <a:xfrm>
            <a:off x="9169400" y="2963648"/>
            <a:ext cx="592138" cy="2318390"/>
          </a:xfrm>
          <a:prstGeom prst="rect">
            <a:avLst/>
          </a:prstGeom>
          <a:solidFill>
            <a:schemeClr val="accent3"/>
          </a:solidFill>
          <a:ln w="11176">
            <a:noFill/>
            <a:miter lim="800000"/>
            <a:headEnd/>
            <a:tailEnd/>
          </a:ln>
        </p:spPr>
        <p:txBody>
          <a:bodyPr lIns="89216" tIns="44609" rIns="89216" bIns="44609"/>
          <a:lstStyle/>
          <a:p>
            <a:pPr>
              <a:defRPr/>
            </a:pPr>
            <a:endParaRPr lang="en-US" sz="1540" dirty="0">
              <a:latin typeface="+mj-lt"/>
            </a:endParaRPr>
          </a:p>
        </p:txBody>
      </p:sp>
      <p:sp>
        <p:nvSpPr>
          <p:cNvPr id="12312" name="Rectangle 24"/>
          <p:cNvSpPr>
            <a:spLocks noChangeArrowheads="1"/>
          </p:cNvSpPr>
          <p:nvPr/>
        </p:nvSpPr>
        <p:spPr bwMode="auto">
          <a:xfrm>
            <a:off x="9310690" y="2578749"/>
            <a:ext cx="307777" cy="210699"/>
          </a:xfrm>
          <a:prstGeom prst="rect">
            <a:avLst/>
          </a:prstGeom>
          <a:noFill/>
          <a:ln w="9525">
            <a:noFill/>
            <a:miter lim="800000"/>
            <a:headEnd/>
            <a:tailEnd/>
          </a:ln>
        </p:spPr>
        <p:txBody>
          <a:bodyPr wrap="none" lIns="0" tIns="0" rIns="0" bIns="0">
            <a:spAutoFit/>
          </a:bodyPr>
          <a:lstStyle/>
          <a:p>
            <a:pPr>
              <a:defRPr/>
            </a:pPr>
            <a:r>
              <a:rPr lang="en-US" sz="1369" b="1" dirty="0">
                <a:solidFill>
                  <a:srgbClr val="000000"/>
                </a:solidFill>
                <a:latin typeface="+mj-lt"/>
              </a:rPr>
              <a:t>40%</a:t>
            </a:r>
            <a:endParaRPr lang="en-US" sz="1369" b="1" dirty="0">
              <a:latin typeface="+mj-lt"/>
            </a:endParaRPr>
          </a:p>
        </p:txBody>
      </p:sp>
      <p:sp>
        <p:nvSpPr>
          <p:cNvPr id="12313" name="Line 25"/>
          <p:cNvSpPr>
            <a:spLocks noChangeShapeType="1"/>
          </p:cNvSpPr>
          <p:nvPr/>
        </p:nvSpPr>
        <p:spPr bwMode="auto">
          <a:xfrm>
            <a:off x="6986588" y="5288029"/>
            <a:ext cx="2995612" cy="0"/>
          </a:xfrm>
          <a:prstGeom prst="line">
            <a:avLst/>
          </a:prstGeom>
          <a:noFill/>
          <a:ln w="0">
            <a:solidFill>
              <a:srgbClr val="000000"/>
            </a:solidFill>
            <a:round/>
            <a:headEnd/>
            <a:tailEnd/>
          </a:ln>
        </p:spPr>
        <p:txBody>
          <a:bodyPr lIns="89216" tIns="44609" rIns="89216" bIns="44609"/>
          <a:lstStyle/>
          <a:p>
            <a:pPr>
              <a:defRPr/>
            </a:pPr>
            <a:endParaRPr lang="en-US" sz="1540" dirty="0">
              <a:latin typeface="+mj-lt"/>
            </a:endParaRPr>
          </a:p>
        </p:txBody>
      </p:sp>
      <p:sp>
        <p:nvSpPr>
          <p:cNvPr id="12314" name="Line 26"/>
          <p:cNvSpPr>
            <a:spLocks noChangeShapeType="1"/>
          </p:cNvSpPr>
          <p:nvPr/>
        </p:nvSpPr>
        <p:spPr bwMode="auto">
          <a:xfrm>
            <a:off x="6986588" y="5288029"/>
            <a:ext cx="0" cy="41934"/>
          </a:xfrm>
          <a:prstGeom prst="line">
            <a:avLst/>
          </a:prstGeom>
          <a:noFill/>
          <a:ln w="0">
            <a:solidFill>
              <a:srgbClr val="000000"/>
            </a:solidFill>
            <a:round/>
            <a:headEnd/>
            <a:tailEnd/>
          </a:ln>
        </p:spPr>
        <p:txBody>
          <a:bodyPr lIns="89216" tIns="44609" rIns="89216" bIns="44609"/>
          <a:lstStyle/>
          <a:p>
            <a:pPr>
              <a:defRPr/>
            </a:pPr>
            <a:endParaRPr lang="en-US" sz="1540" dirty="0">
              <a:latin typeface="+mj-lt"/>
            </a:endParaRPr>
          </a:p>
        </p:txBody>
      </p:sp>
      <p:sp>
        <p:nvSpPr>
          <p:cNvPr id="12315" name="Line 27"/>
          <p:cNvSpPr>
            <a:spLocks noChangeShapeType="1"/>
          </p:cNvSpPr>
          <p:nvPr/>
        </p:nvSpPr>
        <p:spPr bwMode="auto">
          <a:xfrm>
            <a:off x="8489950" y="5288029"/>
            <a:ext cx="0" cy="41934"/>
          </a:xfrm>
          <a:prstGeom prst="line">
            <a:avLst/>
          </a:prstGeom>
          <a:noFill/>
          <a:ln w="0">
            <a:solidFill>
              <a:srgbClr val="000000"/>
            </a:solidFill>
            <a:round/>
            <a:headEnd/>
            <a:tailEnd/>
          </a:ln>
        </p:spPr>
        <p:txBody>
          <a:bodyPr lIns="89216" tIns="44609" rIns="89216" bIns="44609"/>
          <a:lstStyle/>
          <a:p>
            <a:pPr>
              <a:defRPr/>
            </a:pPr>
            <a:endParaRPr lang="en-US" sz="1540" dirty="0">
              <a:latin typeface="+mj-lt"/>
            </a:endParaRPr>
          </a:p>
        </p:txBody>
      </p:sp>
      <p:sp>
        <p:nvSpPr>
          <p:cNvPr id="12316" name="Line 28"/>
          <p:cNvSpPr>
            <a:spLocks noChangeShapeType="1"/>
          </p:cNvSpPr>
          <p:nvPr/>
        </p:nvSpPr>
        <p:spPr bwMode="auto">
          <a:xfrm>
            <a:off x="9982200" y="5288029"/>
            <a:ext cx="0" cy="41934"/>
          </a:xfrm>
          <a:prstGeom prst="line">
            <a:avLst/>
          </a:prstGeom>
          <a:noFill/>
          <a:ln w="0">
            <a:solidFill>
              <a:srgbClr val="000000"/>
            </a:solidFill>
            <a:round/>
            <a:headEnd/>
            <a:tailEnd/>
          </a:ln>
        </p:spPr>
        <p:txBody>
          <a:bodyPr lIns="89216" tIns="44609" rIns="89216" bIns="44609"/>
          <a:lstStyle/>
          <a:p>
            <a:pPr>
              <a:defRPr/>
            </a:pPr>
            <a:endParaRPr lang="en-US" sz="1540" dirty="0">
              <a:latin typeface="+mj-lt"/>
            </a:endParaRPr>
          </a:p>
        </p:txBody>
      </p:sp>
      <p:sp>
        <p:nvSpPr>
          <p:cNvPr id="12319" name="Rectangle 31"/>
          <p:cNvSpPr>
            <a:spLocks noChangeArrowheads="1"/>
          </p:cNvSpPr>
          <p:nvPr/>
        </p:nvSpPr>
        <p:spPr bwMode="auto">
          <a:xfrm>
            <a:off x="7182597" y="2162397"/>
            <a:ext cx="3043334" cy="421397"/>
          </a:xfrm>
          <a:prstGeom prst="rect">
            <a:avLst/>
          </a:prstGeom>
          <a:noFill/>
          <a:ln w="9525">
            <a:noFill/>
            <a:miter lim="800000"/>
            <a:headEnd/>
            <a:tailEnd/>
          </a:ln>
        </p:spPr>
        <p:txBody>
          <a:bodyPr wrap="none" lIns="0" tIns="0" rIns="0" bIns="0">
            <a:spAutoFit/>
          </a:bodyPr>
          <a:lstStyle/>
          <a:p>
            <a:pPr algn="ctr">
              <a:defRPr/>
            </a:pPr>
            <a:r>
              <a:rPr lang="en-US" sz="1369" b="1" dirty="0">
                <a:solidFill>
                  <a:srgbClr val="000000"/>
                </a:solidFill>
                <a:latin typeface="+mj-lt"/>
              </a:rPr>
              <a:t>Probability of Obtaining a Bank Loan for a</a:t>
            </a:r>
          </a:p>
          <a:p>
            <a:pPr algn="ctr">
              <a:defRPr/>
            </a:pPr>
            <a:r>
              <a:rPr lang="en-US" sz="1369" b="1" dirty="0">
                <a:solidFill>
                  <a:srgbClr val="000000"/>
                </a:solidFill>
                <a:latin typeface="+mj-lt"/>
              </a:rPr>
              <a:t>Small Firm </a:t>
            </a:r>
            <a:endParaRPr lang="en-US" sz="1369" b="1" dirty="0">
              <a:latin typeface="+mj-lt"/>
            </a:endParaRPr>
          </a:p>
        </p:txBody>
      </p:sp>
      <p:sp>
        <p:nvSpPr>
          <p:cNvPr id="32" name="Rectangle 15"/>
          <p:cNvSpPr>
            <a:spLocks noChangeArrowheads="1"/>
          </p:cNvSpPr>
          <p:nvPr/>
        </p:nvSpPr>
        <p:spPr bwMode="auto">
          <a:xfrm>
            <a:off x="7354327" y="5381264"/>
            <a:ext cx="1108893" cy="421397"/>
          </a:xfrm>
          <a:prstGeom prst="rect">
            <a:avLst/>
          </a:prstGeom>
          <a:noFill/>
          <a:ln w="9525">
            <a:noFill/>
            <a:miter lim="800000"/>
            <a:headEnd/>
            <a:tailEnd/>
          </a:ln>
        </p:spPr>
        <p:txBody>
          <a:bodyPr wrap="square" lIns="0" tIns="0" rIns="0" bIns="0">
            <a:spAutoFit/>
          </a:bodyPr>
          <a:lstStyle/>
          <a:p>
            <a:pPr algn="ctr">
              <a:defRPr/>
            </a:pPr>
            <a:r>
              <a:rPr lang="en-US" sz="1369" b="1" dirty="0">
                <a:solidFill>
                  <a:srgbClr val="000000"/>
                </a:solidFill>
                <a:latin typeface="+mj-lt"/>
              </a:rPr>
              <a:t>Without </a:t>
            </a:r>
            <a:endParaRPr lang="en-US" sz="1369" b="1" dirty="0" smtClean="0">
              <a:solidFill>
                <a:srgbClr val="000000"/>
              </a:solidFill>
              <a:latin typeface="+mj-lt"/>
            </a:endParaRPr>
          </a:p>
          <a:p>
            <a:pPr algn="ctr">
              <a:defRPr/>
            </a:pPr>
            <a:r>
              <a:rPr lang="en-US" sz="1369" b="1" dirty="0">
                <a:solidFill>
                  <a:srgbClr val="000000"/>
                </a:solidFill>
                <a:latin typeface="+mj-lt"/>
              </a:rPr>
              <a:t>c</a:t>
            </a:r>
            <a:r>
              <a:rPr lang="en-US" sz="1369" b="1" dirty="0" smtClean="0">
                <a:solidFill>
                  <a:srgbClr val="000000"/>
                </a:solidFill>
                <a:latin typeface="+mj-lt"/>
              </a:rPr>
              <a:t>redit bureau</a:t>
            </a:r>
            <a:endParaRPr lang="en-US" sz="1369" b="1" dirty="0">
              <a:latin typeface="+mj-lt"/>
            </a:endParaRPr>
          </a:p>
        </p:txBody>
      </p:sp>
      <p:sp>
        <p:nvSpPr>
          <p:cNvPr id="33" name="Rectangle 16"/>
          <p:cNvSpPr>
            <a:spLocks noChangeArrowheads="1"/>
          </p:cNvSpPr>
          <p:nvPr/>
        </p:nvSpPr>
        <p:spPr bwMode="auto">
          <a:xfrm>
            <a:off x="8807263" y="5381264"/>
            <a:ext cx="1232742" cy="421397"/>
          </a:xfrm>
          <a:prstGeom prst="rect">
            <a:avLst/>
          </a:prstGeom>
          <a:noFill/>
          <a:ln w="9525">
            <a:noFill/>
            <a:miter lim="800000"/>
            <a:headEnd/>
            <a:tailEnd/>
          </a:ln>
        </p:spPr>
        <p:txBody>
          <a:bodyPr wrap="square" lIns="0" tIns="0" rIns="0" bIns="0">
            <a:spAutoFit/>
          </a:bodyPr>
          <a:lstStyle/>
          <a:p>
            <a:pPr algn="ctr">
              <a:defRPr/>
            </a:pPr>
            <a:r>
              <a:rPr lang="en-US" sz="1369" b="1" dirty="0">
                <a:solidFill>
                  <a:srgbClr val="000000"/>
                </a:solidFill>
                <a:latin typeface="+mj-lt"/>
              </a:rPr>
              <a:t>With </a:t>
            </a:r>
            <a:endParaRPr lang="en-US" sz="1369" b="1" dirty="0" smtClean="0">
              <a:solidFill>
                <a:srgbClr val="000000"/>
              </a:solidFill>
              <a:latin typeface="+mj-lt"/>
            </a:endParaRPr>
          </a:p>
          <a:p>
            <a:pPr algn="ctr">
              <a:defRPr/>
            </a:pPr>
            <a:r>
              <a:rPr lang="en-US" sz="1369" b="1" dirty="0" smtClean="0">
                <a:solidFill>
                  <a:srgbClr val="000000"/>
                </a:solidFill>
                <a:latin typeface="+mj-lt"/>
              </a:rPr>
              <a:t>credit  bureau</a:t>
            </a:r>
            <a:endParaRPr lang="en-US" sz="1369" b="1" dirty="0">
              <a:latin typeface="+mj-lt"/>
            </a:endParaRPr>
          </a:p>
        </p:txBody>
      </p:sp>
    </p:spTree>
    <p:extLst>
      <p:ext uri="{BB962C8B-B14F-4D97-AF65-F5344CB8AC3E}">
        <p14:creationId xmlns:p14="http://schemas.microsoft.com/office/powerpoint/2010/main" val="4281761310"/>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163071" y="4725144"/>
            <a:ext cx="6840001" cy="1470025"/>
          </a:xfrm>
        </p:spPr>
        <p:txBody>
          <a:bodyPr>
            <a:normAutofit fontScale="90000"/>
          </a:bodyPr>
          <a:lstStyle/>
          <a:p>
            <a:r>
              <a:rPr lang="en-GB"/>
              <a:t>On-line demonstration </a:t>
            </a:r>
            <a:br>
              <a:rPr lang="en-GB"/>
            </a:br>
            <a:r>
              <a:rPr lang="en-GB"/>
              <a:t/>
            </a:r>
            <a:br>
              <a:rPr lang="en-GB"/>
            </a:br>
            <a:r>
              <a:rPr lang="en-GB"/>
              <a:t/>
            </a:r>
            <a:br>
              <a:rPr lang="en-GB"/>
            </a:br>
            <a:endParaRPr lang="en-GB" dirty="0"/>
          </a:p>
        </p:txBody>
      </p:sp>
    </p:spTree>
    <p:extLst>
      <p:ext uri="{BB962C8B-B14F-4D97-AF65-F5344CB8AC3E}">
        <p14:creationId xmlns:p14="http://schemas.microsoft.com/office/powerpoint/2010/main" val="336560170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Live Demo</a:t>
            </a:r>
            <a:endParaRPr lang="en-US" dirty="0"/>
          </a:p>
        </p:txBody>
      </p:sp>
      <p:sp>
        <p:nvSpPr>
          <p:cNvPr id="3" name="Content Placeholder 2"/>
          <p:cNvSpPr>
            <a:spLocks noGrp="1"/>
          </p:cNvSpPr>
          <p:nvPr>
            <p:ph idx="1"/>
          </p:nvPr>
        </p:nvSpPr>
        <p:spPr>
          <a:xfrm>
            <a:off x="1058615" y="1484784"/>
            <a:ext cx="9961906" cy="4759499"/>
          </a:xfrm>
        </p:spPr>
        <p:txBody>
          <a:bodyPr>
            <a:normAutofit/>
          </a:bodyPr>
          <a:lstStyle/>
          <a:p>
            <a:pPr algn="ctr"/>
            <a:endParaRPr lang="en-GB" b="1" smtClean="0">
              <a:solidFill>
                <a:schemeClr val="accent1"/>
              </a:solidFill>
            </a:endParaRPr>
          </a:p>
          <a:p>
            <a:pPr algn="ctr"/>
            <a:endParaRPr lang="en-GB" b="1">
              <a:solidFill>
                <a:schemeClr val="accent1"/>
              </a:solidFill>
            </a:endParaRPr>
          </a:p>
          <a:p>
            <a:pPr algn="ctr"/>
            <a:endParaRPr lang="en-GB" b="1" smtClean="0">
              <a:solidFill>
                <a:schemeClr val="accent1"/>
              </a:solidFill>
            </a:endParaRPr>
          </a:p>
          <a:p>
            <a:pPr algn="ctr"/>
            <a:r>
              <a:rPr lang="en-GB" b="1" smtClean="0">
                <a:solidFill>
                  <a:schemeClr val="accent1"/>
                </a:solidFill>
              </a:rPr>
              <a:t>Demonstrate how easy it is to start using ( LOG IN)</a:t>
            </a:r>
          </a:p>
          <a:p>
            <a:pPr algn="ctr"/>
            <a:r>
              <a:rPr lang="en-GB" b="1" smtClean="0">
                <a:solidFill>
                  <a:schemeClr val="accent1"/>
                </a:solidFill>
              </a:rPr>
              <a:t>Start With a Simple Report – Negative Information</a:t>
            </a:r>
          </a:p>
          <a:p>
            <a:pPr algn="ctr"/>
            <a:r>
              <a:rPr lang="en-GB" b="1" smtClean="0">
                <a:solidFill>
                  <a:schemeClr val="accent1"/>
                </a:solidFill>
              </a:rPr>
              <a:t>Real Examples from the customer base – give us an example / or we suggest an example </a:t>
            </a:r>
          </a:p>
          <a:p>
            <a:pPr algn="ctr"/>
            <a:endParaRPr lang="en-US" b="1" dirty="0"/>
          </a:p>
        </p:txBody>
      </p:sp>
    </p:spTree>
    <p:extLst>
      <p:ext uri="{BB962C8B-B14F-4D97-AF65-F5344CB8AC3E}">
        <p14:creationId xmlns:p14="http://schemas.microsoft.com/office/powerpoint/2010/main" val="310253812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163071" y="4437112"/>
            <a:ext cx="6840001" cy="1470025"/>
          </a:xfrm>
        </p:spPr>
        <p:txBody>
          <a:bodyPr>
            <a:normAutofit/>
          </a:bodyPr>
          <a:lstStyle/>
          <a:p>
            <a:r>
              <a:rPr lang="en-GB"/>
              <a:t>Take Away – Determine Next Steps</a:t>
            </a:r>
            <a:br>
              <a:rPr lang="en-GB"/>
            </a:br>
            <a:r>
              <a:rPr lang="en-GB"/>
              <a:t/>
            </a:r>
            <a:br>
              <a:rPr lang="en-GB"/>
            </a:br>
            <a:endParaRPr lang="en-GB" dirty="0"/>
          </a:p>
        </p:txBody>
      </p:sp>
    </p:spTree>
    <p:extLst>
      <p:ext uri="{BB962C8B-B14F-4D97-AF65-F5344CB8AC3E}">
        <p14:creationId xmlns:p14="http://schemas.microsoft.com/office/powerpoint/2010/main" val="159046673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Next Steps</a:t>
            </a:r>
            <a:endParaRPr lang="en-US" dirty="0"/>
          </a:p>
        </p:txBody>
      </p:sp>
      <p:sp>
        <p:nvSpPr>
          <p:cNvPr id="3" name="Content Placeholder 2"/>
          <p:cNvSpPr>
            <a:spLocks noGrp="1"/>
          </p:cNvSpPr>
          <p:nvPr>
            <p:ph idx="1"/>
          </p:nvPr>
        </p:nvSpPr>
        <p:spPr>
          <a:xfrm>
            <a:off x="1058615" y="1556792"/>
            <a:ext cx="9961906" cy="4759499"/>
          </a:xfrm>
        </p:spPr>
        <p:txBody>
          <a:bodyPr>
            <a:normAutofit/>
          </a:bodyPr>
          <a:lstStyle/>
          <a:p>
            <a:r>
              <a:rPr lang="en-GB" b="1">
                <a:solidFill>
                  <a:schemeClr val="accent1"/>
                </a:solidFill>
              </a:rPr>
              <a:t>Most important part of the </a:t>
            </a:r>
            <a:r>
              <a:rPr lang="en-GB" b="1" smtClean="0">
                <a:solidFill>
                  <a:schemeClr val="accent1"/>
                </a:solidFill>
              </a:rPr>
              <a:t>“presentation” </a:t>
            </a:r>
            <a:endParaRPr lang="en-US">
              <a:solidFill>
                <a:schemeClr val="accent1"/>
              </a:solidFill>
            </a:endParaRPr>
          </a:p>
          <a:p>
            <a:r>
              <a:rPr lang="en-GB" b="1">
                <a:solidFill>
                  <a:schemeClr val="accent1"/>
                </a:solidFill>
              </a:rPr>
              <a:t>We need a reason to meet again</a:t>
            </a:r>
            <a:endParaRPr lang="en-US">
              <a:solidFill>
                <a:schemeClr val="accent1"/>
              </a:solidFill>
            </a:endParaRPr>
          </a:p>
          <a:p>
            <a:r>
              <a:rPr lang="en-GB" b="1">
                <a:solidFill>
                  <a:schemeClr val="accent1"/>
                </a:solidFill>
              </a:rPr>
              <a:t>Get data samples – identify proportion of good/bad customers</a:t>
            </a:r>
            <a:endParaRPr lang="en-US">
              <a:solidFill>
                <a:schemeClr val="accent1"/>
              </a:solidFill>
            </a:endParaRPr>
          </a:p>
          <a:p>
            <a:r>
              <a:rPr lang="en-GB" b="1" smtClean="0">
                <a:solidFill>
                  <a:schemeClr val="accent1"/>
                </a:solidFill>
              </a:rPr>
              <a:t>Flexible pricing</a:t>
            </a:r>
            <a:endParaRPr lang="en-US">
              <a:solidFill>
                <a:schemeClr val="accent1"/>
              </a:solidFill>
            </a:endParaRPr>
          </a:p>
          <a:p>
            <a:r>
              <a:rPr lang="en-GB" b="1">
                <a:solidFill>
                  <a:schemeClr val="accent1"/>
                </a:solidFill>
              </a:rPr>
              <a:t>Suggest </a:t>
            </a:r>
            <a:r>
              <a:rPr lang="en-GB" b="1" smtClean="0">
                <a:solidFill>
                  <a:schemeClr val="accent1"/>
                </a:solidFill>
              </a:rPr>
              <a:t>Training / WorkShops </a:t>
            </a:r>
            <a:r>
              <a:rPr lang="en-GB" b="1">
                <a:solidFill>
                  <a:schemeClr val="accent1"/>
                </a:solidFill>
              </a:rPr>
              <a:t>for Employees</a:t>
            </a:r>
            <a:endParaRPr lang="en-US">
              <a:solidFill>
                <a:schemeClr val="accent1"/>
              </a:solidFill>
            </a:endParaRPr>
          </a:p>
          <a:p>
            <a:r>
              <a:rPr lang="en-GB" b="1">
                <a:solidFill>
                  <a:schemeClr val="accent1"/>
                </a:solidFill>
              </a:rPr>
              <a:t>Schedule a follow up meeting if possible </a:t>
            </a:r>
            <a:endParaRPr lang="en-US">
              <a:solidFill>
                <a:schemeClr val="accent1"/>
              </a:solidFill>
            </a:endParaRPr>
          </a:p>
          <a:p>
            <a:r>
              <a:rPr lang="en-GB" b="1" smtClean="0">
                <a:solidFill>
                  <a:schemeClr val="accent1"/>
                </a:solidFill>
              </a:rPr>
              <a:t>Keep it Simple - Get </a:t>
            </a:r>
            <a:r>
              <a:rPr lang="en-GB" b="1">
                <a:solidFill>
                  <a:schemeClr val="accent1"/>
                </a:solidFill>
              </a:rPr>
              <a:t>them to start using whatever it takes (negative information</a:t>
            </a:r>
            <a:r>
              <a:rPr lang="en-GB" b="1" smtClean="0">
                <a:solidFill>
                  <a:schemeClr val="accent1"/>
                </a:solidFill>
              </a:rPr>
              <a:t>) </a:t>
            </a:r>
            <a:endParaRPr lang="en-US">
              <a:solidFill>
                <a:schemeClr val="accent1"/>
              </a:solidFill>
            </a:endParaRPr>
          </a:p>
          <a:p>
            <a:r>
              <a:rPr lang="en-GB" b="1">
                <a:solidFill>
                  <a:schemeClr val="accent1"/>
                </a:solidFill>
              </a:rPr>
              <a:t>More complicated solutions can be presented later on (application processing, scoring etc)</a:t>
            </a:r>
            <a:endParaRPr lang="en-US">
              <a:solidFill>
                <a:schemeClr val="accent1"/>
              </a:solidFill>
            </a:endParaRPr>
          </a:p>
          <a:p>
            <a:endParaRPr lang="en-GB" smtClean="0">
              <a:solidFill>
                <a:schemeClr val="accent1"/>
              </a:solidFill>
            </a:endParaRPr>
          </a:p>
          <a:p>
            <a:endParaRPr lang="en-GB" smtClean="0">
              <a:solidFill>
                <a:schemeClr val="accent1"/>
              </a:solidFill>
            </a:endParaRPr>
          </a:p>
          <a:p>
            <a:endParaRPr lang="en-GB" smtClean="0">
              <a:solidFill>
                <a:schemeClr val="accent1"/>
              </a:solidFill>
            </a:endParaRPr>
          </a:p>
          <a:p>
            <a:endParaRPr lang="en-GB" smtClean="0">
              <a:solidFill>
                <a:schemeClr val="accent1"/>
              </a:solidFill>
            </a:endParaRPr>
          </a:p>
          <a:p>
            <a:endParaRPr lang="en-US" dirty="0"/>
          </a:p>
        </p:txBody>
      </p:sp>
      <p:pic>
        <p:nvPicPr>
          <p:cNvPr id="4" name="Picture 3"/>
          <p:cNvPicPr/>
          <p:nvPr/>
        </p:nvPicPr>
        <p:blipFill>
          <a:blip r:embed="rId2"/>
          <a:stretch>
            <a:fillRect/>
          </a:stretch>
        </p:blipFill>
        <p:spPr>
          <a:xfrm>
            <a:off x="7755359" y="1556792"/>
            <a:ext cx="4442991" cy="2088232"/>
          </a:xfrm>
          <a:prstGeom prst="rect">
            <a:avLst/>
          </a:prstGeom>
        </p:spPr>
      </p:pic>
    </p:spTree>
    <p:extLst>
      <p:ext uri="{BB962C8B-B14F-4D97-AF65-F5344CB8AC3E}">
        <p14:creationId xmlns:p14="http://schemas.microsoft.com/office/powerpoint/2010/main" val="334597849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163071" y="4437112"/>
            <a:ext cx="6840001" cy="1470025"/>
          </a:xfrm>
        </p:spPr>
        <p:txBody>
          <a:bodyPr>
            <a:normAutofit/>
          </a:bodyPr>
          <a:lstStyle/>
          <a:p>
            <a:r>
              <a:rPr lang="en-GB" smtClean="0"/>
              <a:t>That’s All</a:t>
            </a:r>
            <a:r>
              <a:rPr lang="en-GB"/>
              <a:t/>
            </a:r>
            <a:br>
              <a:rPr lang="en-GB"/>
            </a:br>
            <a:r>
              <a:rPr lang="en-GB"/>
              <a:t/>
            </a:r>
            <a:br>
              <a:rPr lang="en-GB"/>
            </a:br>
            <a:endParaRPr lang="en-GB" dirty="0"/>
          </a:p>
        </p:txBody>
      </p:sp>
    </p:spTree>
    <p:extLst>
      <p:ext uri="{BB962C8B-B14F-4D97-AF65-F5344CB8AC3E}">
        <p14:creationId xmlns:p14="http://schemas.microsoft.com/office/powerpoint/2010/main" val="5305653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PP – Things I keep in Mind</a:t>
            </a:r>
            <a:endParaRPr lang="en-US" dirty="0"/>
          </a:p>
        </p:txBody>
      </p:sp>
      <p:sp>
        <p:nvSpPr>
          <p:cNvPr id="3" name="Content Placeholder 2"/>
          <p:cNvSpPr>
            <a:spLocks noGrp="1"/>
          </p:cNvSpPr>
          <p:nvPr>
            <p:ph idx="1"/>
          </p:nvPr>
        </p:nvSpPr>
        <p:spPr>
          <a:xfrm>
            <a:off x="1130623" y="1556792"/>
            <a:ext cx="9961906" cy="4759499"/>
          </a:xfrm>
        </p:spPr>
        <p:txBody>
          <a:bodyPr/>
          <a:lstStyle/>
          <a:p>
            <a:endParaRPr lang="en-GB" smtClean="0"/>
          </a:p>
          <a:p>
            <a:endParaRPr lang="en-GB"/>
          </a:p>
          <a:p>
            <a:pPr algn="ctr"/>
            <a:r>
              <a:rPr lang="en-GB" sz="2800" b="1">
                <a:solidFill>
                  <a:schemeClr val="accent1"/>
                </a:solidFill>
              </a:rPr>
              <a:t>They need to describe the benefits for the client and managers</a:t>
            </a:r>
            <a:endParaRPr lang="en-US" sz="2800">
              <a:solidFill>
                <a:schemeClr val="accent1"/>
              </a:solidFill>
            </a:endParaRPr>
          </a:p>
          <a:p>
            <a:pPr algn="ctr"/>
            <a:r>
              <a:rPr lang="en-GB" sz="2800" b="1">
                <a:solidFill>
                  <a:schemeClr val="accent1"/>
                </a:solidFill>
              </a:rPr>
              <a:t>How will what I have to offer make them look good </a:t>
            </a:r>
            <a:endParaRPr lang="en-US" sz="2800">
              <a:solidFill>
                <a:schemeClr val="accent1"/>
              </a:solidFill>
            </a:endParaRPr>
          </a:p>
          <a:p>
            <a:r>
              <a:rPr lang="en-GB" sz="2800"/>
              <a:t> </a:t>
            </a:r>
            <a:endParaRPr lang="en-US" sz="2800"/>
          </a:p>
          <a:p>
            <a:r>
              <a:rPr lang="en-US" sz="2800"/>
              <a:t> </a:t>
            </a: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31743048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PP – Things I keep in Mind</a:t>
            </a:r>
            <a:endParaRPr lang="en-US" dirty="0"/>
          </a:p>
        </p:txBody>
      </p:sp>
      <p:sp>
        <p:nvSpPr>
          <p:cNvPr id="3" name="Content Placeholder 2"/>
          <p:cNvSpPr>
            <a:spLocks noGrp="1"/>
          </p:cNvSpPr>
          <p:nvPr>
            <p:ph idx="1"/>
          </p:nvPr>
        </p:nvSpPr>
        <p:spPr>
          <a:xfrm>
            <a:off x="1058615" y="1484784"/>
            <a:ext cx="9961906" cy="4759499"/>
          </a:xfrm>
        </p:spPr>
        <p:txBody>
          <a:bodyPr>
            <a:normAutofit/>
          </a:bodyPr>
          <a:lstStyle/>
          <a:p>
            <a:pPr lvl="0"/>
            <a:r>
              <a:rPr lang="en-GB" b="1"/>
              <a:t>Study the potential client I’m meeting </a:t>
            </a:r>
            <a:endParaRPr lang="en-US"/>
          </a:p>
          <a:p>
            <a:pPr lvl="1"/>
            <a:r>
              <a:rPr lang="en-GB"/>
              <a:t>Web Site</a:t>
            </a:r>
            <a:endParaRPr lang="en-US"/>
          </a:p>
          <a:p>
            <a:pPr lvl="1"/>
            <a:r>
              <a:rPr lang="en-GB"/>
              <a:t>Try and find something positive about the company</a:t>
            </a:r>
            <a:endParaRPr lang="en-US"/>
          </a:p>
          <a:p>
            <a:pPr lvl="1"/>
            <a:r>
              <a:rPr lang="en-GB" smtClean="0"/>
              <a:t>Who </a:t>
            </a:r>
            <a:r>
              <a:rPr lang="en-GB"/>
              <a:t>am I meeting – Credit Risk Managers – Sales – Account Management – CEO </a:t>
            </a:r>
            <a:r>
              <a:rPr lang="en-GB" smtClean="0"/>
              <a:t>etc.</a:t>
            </a:r>
            <a:endParaRPr lang="en-US"/>
          </a:p>
          <a:p>
            <a:pPr lvl="1"/>
            <a:r>
              <a:rPr lang="en-GB"/>
              <a:t>Study their background if </a:t>
            </a:r>
            <a:r>
              <a:rPr lang="en-GB" smtClean="0"/>
              <a:t>possible – If they have achieved something I will mention it</a:t>
            </a:r>
            <a:endParaRPr lang="en-US"/>
          </a:p>
          <a:p>
            <a:pPr lvl="1"/>
            <a:r>
              <a:rPr lang="en-GB"/>
              <a:t>Industry specifics – Is the number of defaults increasing – Are there positive signs in the economy and a potential to sell more</a:t>
            </a:r>
            <a:endParaRPr lang="en-US"/>
          </a:p>
          <a:p>
            <a:pPr lvl="1"/>
            <a:r>
              <a:rPr lang="en-GB"/>
              <a:t>Similar successful projects and business cases worth mentioning</a:t>
            </a:r>
            <a:endParaRPr lang="en-US"/>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40958950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PP – Things I keep in Mind</a:t>
            </a:r>
            <a:endParaRPr lang="en-US" dirty="0"/>
          </a:p>
        </p:txBody>
      </p:sp>
      <p:sp>
        <p:nvSpPr>
          <p:cNvPr id="3" name="Content Placeholder 2"/>
          <p:cNvSpPr>
            <a:spLocks noGrp="1"/>
          </p:cNvSpPr>
          <p:nvPr>
            <p:ph idx="1"/>
          </p:nvPr>
        </p:nvSpPr>
        <p:spPr>
          <a:xfrm>
            <a:off x="1058615" y="1556792"/>
            <a:ext cx="9961906" cy="4759499"/>
          </a:xfrm>
        </p:spPr>
        <p:txBody>
          <a:bodyPr>
            <a:normAutofit/>
          </a:bodyPr>
          <a:lstStyle/>
          <a:p>
            <a:pPr marL="342900" indent="-342900">
              <a:buFont typeface="Arial" panose="020B0604020202020204" pitchFamily="34" charset="0"/>
              <a:buChar char="•"/>
            </a:pPr>
            <a:endParaRPr lang="en-GB" smtClean="0"/>
          </a:p>
          <a:p>
            <a:pPr marL="342900" indent="-342900">
              <a:buFont typeface="Arial" panose="020B0604020202020204" pitchFamily="34" charset="0"/>
              <a:buChar char="•"/>
            </a:pPr>
            <a:r>
              <a:rPr lang="en-GB" smtClean="0"/>
              <a:t>One </a:t>
            </a:r>
            <a:r>
              <a:rPr lang="en-GB"/>
              <a:t>Size Normally Does Not Fit All – A General Creditinfo Presentation </a:t>
            </a:r>
            <a:r>
              <a:rPr lang="en-GB" smtClean="0"/>
              <a:t>Should </a:t>
            </a:r>
            <a:r>
              <a:rPr lang="en-GB"/>
              <a:t>Not Exist</a:t>
            </a:r>
          </a:p>
          <a:p>
            <a:pPr marL="342900" indent="-342900">
              <a:buFont typeface="Arial" panose="020B0604020202020204" pitchFamily="34" charset="0"/>
              <a:buChar char="•"/>
            </a:pPr>
            <a:endParaRPr lang="en-GB" smtClean="0"/>
          </a:p>
          <a:p>
            <a:pPr marL="342900" indent="-342900">
              <a:buFont typeface="Arial" panose="020B0604020202020204" pitchFamily="34" charset="0"/>
              <a:buChar char="•"/>
            </a:pPr>
            <a:r>
              <a:rPr lang="en-GB" smtClean="0"/>
              <a:t>Background </a:t>
            </a:r>
            <a:r>
              <a:rPr lang="en-GB"/>
              <a:t>Information about myself – try and give them the impression that I know what I’m talking about</a:t>
            </a:r>
          </a:p>
          <a:p>
            <a:pPr marL="342900" indent="-342900">
              <a:buFont typeface="Arial" panose="020B0604020202020204" pitchFamily="34" charset="0"/>
              <a:buChar char="•"/>
            </a:pPr>
            <a:endParaRPr lang="en-GB" smtClean="0"/>
          </a:p>
          <a:p>
            <a:pPr marL="342900" indent="-342900">
              <a:buFont typeface="Arial" panose="020B0604020202020204" pitchFamily="34" charset="0"/>
              <a:buChar char="•"/>
            </a:pPr>
            <a:r>
              <a:rPr lang="en-GB" smtClean="0"/>
              <a:t>Focus </a:t>
            </a:r>
            <a:r>
              <a:rPr lang="en-GB"/>
              <a:t>on telling a story with a beginning and a happy ending</a:t>
            </a:r>
          </a:p>
          <a:p>
            <a:pPr lvl="1" indent="0">
              <a:buNone/>
            </a:pPr>
            <a:endParaRPr lang="en-GB" smtClean="0"/>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20912359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PP – Things I keep in Mind</a:t>
            </a:r>
            <a:endParaRPr lang="en-US" dirty="0"/>
          </a:p>
        </p:txBody>
      </p:sp>
      <p:sp>
        <p:nvSpPr>
          <p:cNvPr id="3" name="Content Placeholder 2"/>
          <p:cNvSpPr>
            <a:spLocks noGrp="1"/>
          </p:cNvSpPr>
          <p:nvPr>
            <p:ph idx="1"/>
          </p:nvPr>
        </p:nvSpPr>
        <p:spPr>
          <a:xfrm>
            <a:off x="1130623" y="1556792"/>
            <a:ext cx="9961906" cy="4759499"/>
          </a:xfrm>
        </p:spPr>
        <p:txBody>
          <a:bodyPr/>
          <a:lstStyle/>
          <a:p>
            <a:pPr marL="342900" lvl="0" indent="-342900">
              <a:buFont typeface="Arial" panose="020B0604020202020204" pitchFamily="34" charset="0"/>
              <a:buChar char="•"/>
            </a:pPr>
            <a:r>
              <a:rPr lang="en-GB"/>
              <a:t>Deliver one message – not covering 15 different topics </a:t>
            </a:r>
            <a:endParaRPr lang="en-US"/>
          </a:p>
          <a:p>
            <a:pPr marL="342900" lvl="0" indent="-342900">
              <a:buFont typeface="Arial" panose="020B0604020202020204" pitchFamily="34" charset="0"/>
              <a:buChar char="•"/>
            </a:pPr>
            <a:r>
              <a:rPr lang="en-GB"/>
              <a:t>Pause the presentation and discuss, </a:t>
            </a:r>
            <a:r>
              <a:rPr lang="en-GB" smtClean="0"/>
              <a:t>use examples </a:t>
            </a:r>
            <a:r>
              <a:rPr lang="en-GB"/>
              <a:t>etc.</a:t>
            </a:r>
            <a:endParaRPr lang="en-US"/>
          </a:p>
          <a:p>
            <a:pPr marL="342900" lvl="0" indent="-342900">
              <a:buFont typeface="Arial" panose="020B0604020202020204" pitchFamily="34" charset="0"/>
              <a:buChar char="•"/>
            </a:pPr>
            <a:r>
              <a:rPr lang="en-GB"/>
              <a:t>Try not to read directly from the presentation</a:t>
            </a:r>
            <a:endParaRPr lang="en-US"/>
          </a:p>
          <a:p>
            <a:pPr marL="342900" lvl="0" indent="-342900">
              <a:buFont typeface="Arial" panose="020B0604020202020204" pitchFamily="34" charset="0"/>
              <a:buChar char="•"/>
            </a:pPr>
            <a:r>
              <a:rPr lang="en-GB"/>
              <a:t>Divide the presentation into chapters – according to the agenda</a:t>
            </a:r>
            <a:endParaRPr lang="en-US"/>
          </a:p>
          <a:p>
            <a:pPr marL="342900" lvl="0" indent="-342900">
              <a:buFont typeface="Arial" panose="020B0604020202020204" pitchFamily="34" charset="0"/>
              <a:buChar char="•"/>
            </a:pPr>
            <a:r>
              <a:rPr lang="en-GB"/>
              <a:t>Keep the number of slides to a minimum </a:t>
            </a:r>
            <a:endParaRPr lang="en-US"/>
          </a:p>
          <a:p>
            <a:endParaRPr lang="en-US"/>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2365141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PP – Things I keep in Mind</a:t>
            </a:r>
            <a:endParaRPr lang="en-US" dirty="0"/>
          </a:p>
        </p:txBody>
      </p:sp>
      <p:sp>
        <p:nvSpPr>
          <p:cNvPr id="3" name="Content Placeholder 2"/>
          <p:cNvSpPr>
            <a:spLocks noGrp="1"/>
          </p:cNvSpPr>
          <p:nvPr>
            <p:ph idx="1"/>
          </p:nvPr>
        </p:nvSpPr>
        <p:spPr>
          <a:xfrm>
            <a:off x="1130623" y="1556792"/>
            <a:ext cx="9961906" cy="4759499"/>
          </a:xfrm>
        </p:spPr>
        <p:txBody>
          <a:bodyPr/>
          <a:lstStyle/>
          <a:p>
            <a:pPr marL="342900" lvl="0" indent="-342900">
              <a:buFont typeface="Arial" panose="020B0604020202020204" pitchFamily="34" charset="0"/>
              <a:buChar char="•"/>
            </a:pPr>
            <a:r>
              <a:rPr lang="en-GB"/>
              <a:t>Bullet points – no need to have long sentences </a:t>
            </a:r>
            <a:endParaRPr lang="en-US"/>
          </a:p>
          <a:p>
            <a:pPr marL="342900" lvl="0" indent="-342900">
              <a:buFont typeface="Arial" panose="020B0604020202020204" pitchFamily="34" charset="0"/>
              <a:buChar char="•"/>
            </a:pPr>
            <a:r>
              <a:rPr lang="en-GB"/>
              <a:t>Add graphics that have some meaning </a:t>
            </a:r>
            <a:endParaRPr lang="en-US"/>
          </a:p>
          <a:p>
            <a:pPr marL="342900" lvl="0" indent="-342900">
              <a:buFont typeface="Arial" panose="020B0604020202020204" pitchFamily="34" charset="0"/>
              <a:buChar char="•"/>
            </a:pPr>
            <a:r>
              <a:rPr lang="en-GB"/>
              <a:t>The audience will often not have a clue what we are doing – </a:t>
            </a:r>
            <a:r>
              <a:rPr lang="en-GB" smtClean="0"/>
              <a:t>“</a:t>
            </a:r>
            <a:r>
              <a:rPr lang="en-GB" i="1" smtClean="0"/>
              <a:t>avoid </a:t>
            </a:r>
            <a:r>
              <a:rPr lang="en-GB" i="1"/>
              <a:t>industry </a:t>
            </a:r>
            <a:r>
              <a:rPr lang="en-GB" i="1" smtClean="0"/>
              <a:t>lingo</a:t>
            </a:r>
            <a:r>
              <a:rPr lang="en-GB" smtClean="0"/>
              <a:t>” </a:t>
            </a:r>
            <a:endParaRPr lang="en-US"/>
          </a:p>
          <a:p>
            <a:pPr marL="342900" lvl="0" indent="-342900">
              <a:buFont typeface="Arial" panose="020B0604020202020204" pitchFamily="34" charset="0"/>
              <a:buChar char="•"/>
            </a:pPr>
            <a:r>
              <a:rPr lang="en-GB"/>
              <a:t>The major challenge is to keep everyone’s </a:t>
            </a:r>
            <a:r>
              <a:rPr lang="en-GB" smtClean="0"/>
              <a:t>attention </a:t>
            </a:r>
            <a:endParaRPr lang="en-US"/>
          </a:p>
          <a:p>
            <a:pPr marL="342900" lvl="0" indent="-342900">
              <a:buFont typeface="Arial" panose="020B0604020202020204" pitchFamily="34" charset="0"/>
              <a:buChar char="•"/>
            </a:pPr>
            <a:r>
              <a:rPr lang="en-GB"/>
              <a:t>Stick to the timeframe </a:t>
            </a:r>
            <a:endParaRPr lang="en-US"/>
          </a:p>
          <a:p>
            <a:pPr marL="342900" lvl="0" indent="-342900">
              <a:buFont typeface="Arial" panose="020B0604020202020204" pitchFamily="34" charset="0"/>
              <a:buChar char="•"/>
            </a:pPr>
            <a:r>
              <a:rPr lang="en-GB"/>
              <a:t>Look professional and stay out of trouble</a:t>
            </a:r>
            <a:endParaRPr lang="en-US"/>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21820085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30623" y="1556792"/>
            <a:ext cx="9961906" cy="4759499"/>
          </a:xfrm>
        </p:spPr>
        <p:txBody>
          <a:bodyPr>
            <a:normAutofit/>
          </a:bodyPr>
          <a:lstStyle/>
          <a:p>
            <a:r>
              <a:rPr lang="en-GB" smtClean="0"/>
              <a:t> </a:t>
            </a:r>
            <a:endParaRPr lang="en-GB" dirty="0" smtClean="0"/>
          </a:p>
          <a:p>
            <a:pPr marL="342900" indent="-342900">
              <a:buFont typeface="Arial" panose="020B0604020202020204" pitchFamily="34" charset="0"/>
              <a:buChar char="•"/>
            </a:pPr>
            <a:endParaRPr lang="en-US" dirty="0"/>
          </a:p>
        </p:txBody>
      </p:sp>
      <p:sp>
        <p:nvSpPr>
          <p:cNvPr id="4" name="Rectangle 3"/>
          <p:cNvSpPr/>
          <p:nvPr/>
        </p:nvSpPr>
        <p:spPr>
          <a:xfrm>
            <a:off x="1769402" y="2132856"/>
            <a:ext cx="8712968" cy="1938992"/>
          </a:xfrm>
          <a:prstGeom prst="rect">
            <a:avLst/>
          </a:prstGeom>
        </p:spPr>
        <p:txBody>
          <a:bodyPr wrap="square">
            <a:spAutoFit/>
          </a:bodyPr>
          <a:lstStyle/>
          <a:p>
            <a:pPr algn="ctr"/>
            <a:r>
              <a:rPr lang="en-GB" sz="3600" b="1" smtClean="0">
                <a:solidFill>
                  <a:schemeClr val="accent1"/>
                </a:solidFill>
              </a:rPr>
              <a:t>Presentation Example</a:t>
            </a:r>
          </a:p>
          <a:p>
            <a:pPr algn="ctr"/>
            <a:r>
              <a:rPr lang="en-GB" sz="2800" b="1" smtClean="0">
                <a:solidFill>
                  <a:schemeClr val="accent1"/>
                </a:solidFill>
              </a:rPr>
              <a:t> </a:t>
            </a:r>
          </a:p>
          <a:p>
            <a:pPr algn="ctr"/>
            <a:r>
              <a:rPr lang="en-GB" sz="2800" b="1" smtClean="0">
                <a:solidFill>
                  <a:schemeClr val="accent1"/>
                </a:solidFill>
              </a:rPr>
              <a:t>Convince A Potential Client (bank) to Subscribe to our Services </a:t>
            </a:r>
          </a:p>
        </p:txBody>
      </p:sp>
    </p:spTree>
    <p:extLst>
      <p:ext uri="{BB962C8B-B14F-4D97-AF65-F5344CB8AC3E}">
        <p14:creationId xmlns:p14="http://schemas.microsoft.com/office/powerpoint/2010/main" val="1629035526"/>
      </p:ext>
    </p:extLst>
  </p:cSld>
  <p:clrMapOvr>
    <a:masterClrMapping/>
  </p:clrMapOvr>
  <p:timing>
    <p:tnLst>
      <p:par>
        <p:cTn id="1" dur="indefinite" restart="never" nodeType="tmRoot"/>
      </p:par>
    </p:tnLst>
  </p:timing>
</p:sld>
</file>

<file path=ppt/theme/theme1.xml><?xml version="1.0" encoding="utf-8"?>
<a:theme xmlns:a="http://schemas.openxmlformats.org/drawingml/2006/main" name="Creditinfo template">
  <a:themeElements>
    <a:clrScheme name="Creditinfo Colors">
      <a:dk1>
        <a:srgbClr val="000000"/>
      </a:dk1>
      <a:lt1>
        <a:sysClr val="window" lastClr="FFFFFF"/>
      </a:lt1>
      <a:dk2>
        <a:srgbClr val="323232"/>
      </a:dk2>
      <a:lt2>
        <a:srgbClr val="B1B1B1"/>
      </a:lt2>
      <a:accent1>
        <a:srgbClr val="C70F11"/>
      </a:accent1>
      <a:accent2>
        <a:srgbClr val="951215"/>
      </a:accent2>
      <a:accent3>
        <a:srgbClr val="8F8B27"/>
      </a:accent3>
      <a:accent4>
        <a:srgbClr val="A94E00"/>
      </a:accent4>
      <a:accent5>
        <a:srgbClr val="63313F"/>
      </a:accent5>
      <a:accent6>
        <a:srgbClr val="008275"/>
      </a:accent6>
      <a:hlink>
        <a:srgbClr val="81B1E5"/>
      </a:hlink>
      <a:folHlink>
        <a:srgbClr val="9D50C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12700" cmpd="sng">
          <a:solidFill>
            <a:schemeClr val="tx2"/>
          </a:solidFill>
          <a:prstDash val="dot"/>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gn="ctr">
          <a:defRPr sz="1600">
            <a:solidFill>
              <a:srgbClr val="646464"/>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4431</TotalTime>
  <Words>1552</Words>
  <Application>Microsoft Office PowerPoint</Application>
  <PresentationFormat>Custom</PresentationFormat>
  <Paragraphs>272</Paragraphs>
  <Slides>38</Slides>
  <Notes>7</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Creditinfo template</vt:lpstr>
      <vt:lpstr>Presentations My Approach</vt:lpstr>
      <vt:lpstr>Structure</vt:lpstr>
      <vt:lpstr>PP – Things I keep in Mind</vt:lpstr>
      <vt:lpstr>PP – Things I keep in Mind</vt:lpstr>
      <vt:lpstr>PP – Things I keep in Mind</vt:lpstr>
      <vt:lpstr>PP – Things I keep in Mind</vt:lpstr>
      <vt:lpstr>PP – Things I keep in Mind</vt:lpstr>
      <vt:lpstr>PP – Things I keep in Mind</vt:lpstr>
      <vt:lpstr>PowerPoint Presentation</vt:lpstr>
      <vt:lpstr>An Introduction to Creditinfo</vt:lpstr>
      <vt:lpstr>What does Creditinfo do?</vt:lpstr>
      <vt:lpstr>An Introduction to Creditinfo </vt:lpstr>
      <vt:lpstr>How we help in the Business and Consumer Environment</vt:lpstr>
      <vt:lpstr>An Introduction to Creditinfo </vt:lpstr>
      <vt:lpstr>Problem definition </vt:lpstr>
      <vt:lpstr>Problem Definition</vt:lpstr>
      <vt:lpstr>Problem Definition</vt:lpstr>
      <vt:lpstr>Tanzania Example</vt:lpstr>
      <vt:lpstr>Bad Customers </vt:lpstr>
      <vt:lpstr>Problem Definition</vt:lpstr>
      <vt:lpstr>Customers Using are Have Lower Bad Rates</vt:lpstr>
      <vt:lpstr>Rejected Customers</vt:lpstr>
      <vt:lpstr>Rejected Customers</vt:lpstr>
      <vt:lpstr>Is your bank able to reject these “bad” customers?</vt:lpstr>
      <vt:lpstr>Is your bank able to reject these “bad” customers?</vt:lpstr>
      <vt:lpstr>Value Proposition   </vt:lpstr>
      <vt:lpstr>Value Proposition</vt:lpstr>
      <vt:lpstr>Negative Information Report</vt:lpstr>
      <vt:lpstr>How they have been able to Improve</vt:lpstr>
      <vt:lpstr>Negative Information Report</vt:lpstr>
      <vt:lpstr>Negative Information Report</vt:lpstr>
      <vt:lpstr>PowerPoint Presentation</vt:lpstr>
      <vt:lpstr>Small firms benefit from credit bureaus</vt:lpstr>
      <vt:lpstr>On-line demonstration    </vt:lpstr>
      <vt:lpstr>Live Demo</vt:lpstr>
      <vt:lpstr>Take Away – Determine Next Steps  </vt:lpstr>
      <vt:lpstr>Next Steps</vt:lpstr>
      <vt:lpstr>That’s All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Shane Moldenhauer</dc:creator>
  <cp:lastModifiedBy>Samúel Ásgeir White</cp:lastModifiedBy>
  <cp:revision>73</cp:revision>
  <cp:lastPrinted>2014-01-31T09:48:14Z</cp:lastPrinted>
  <dcterms:created xsi:type="dcterms:W3CDTF">2013-12-18T06:18:07Z</dcterms:created>
  <dcterms:modified xsi:type="dcterms:W3CDTF">2014-06-12T13:50:50Z</dcterms:modified>
</cp:coreProperties>
</file>