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5"/>
  </p:notesMasterIdLst>
  <p:sldIdLst>
    <p:sldId id="256" r:id="rId3"/>
    <p:sldId id="267" r:id="rId4"/>
    <p:sldId id="265" r:id="rId5"/>
    <p:sldId id="266" r:id="rId6"/>
    <p:sldId id="268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7416C5-9E27-4BC6-BE87-5EC231AEF099}" type="datetimeFigureOut">
              <a:rPr lang="en-GB" smtClean="0"/>
              <a:t>12/03/2015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58A3E9-8C71-41B4-8C3D-0FABC19C43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7215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F40E33F4-1D77-4BBD-B7F0-81F2AEDB7013}" type="slidenum">
              <a:rPr lang="en-US" altLang="en-US" sz="1200" smtClean="0">
                <a:solidFill>
                  <a:prstClr val="black"/>
                </a:solidFill>
              </a:rPr>
              <a:pPr/>
              <a:t>1</a:t>
            </a:fld>
            <a:endParaRPr lang="en-US" altLang="en-US" sz="1200" smtClean="0">
              <a:solidFill>
                <a:prstClr val="black"/>
              </a:solidFill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60FAFA8E-43E7-4255-98B9-C08FC039AF55}" type="slidenum">
              <a:rPr lang="en-US" altLang="en-US" sz="1200" smtClean="0">
                <a:solidFill>
                  <a:prstClr val="black"/>
                </a:solidFill>
              </a:rPr>
              <a:pPr/>
              <a:t>10</a:t>
            </a:fld>
            <a:endParaRPr lang="en-US" altLang="en-US" sz="1200" smtClean="0">
              <a:solidFill>
                <a:prstClr val="black"/>
              </a:solidFill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60FAFA8E-43E7-4255-98B9-C08FC039AF55}" type="slidenum">
              <a:rPr lang="en-US" altLang="en-US" sz="1200" smtClean="0">
                <a:solidFill>
                  <a:prstClr val="black"/>
                </a:solidFill>
              </a:rPr>
              <a:pPr/>
              <a:t>11</a:t>
            </a:fld>
            <a:endParaRPr lang="en-US" altLang="en-US" sz="1200" smtClean="0">
              <a:solidFill>
                <a:prstClr val="black"/>
              </a:solidFill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>
              <a:ea typeface="ＭＳ Ｐゴシック" pitchFamily="34" charset="-128"/>
            </a:endParaRP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1AED6985-D97C-41BC-916A-3D170FA9155A}" type="slidenum">
              <a:rPr lang="en-US" altLang="en-US" sz="1200" smtClean="0"/>
              <a:pPr/>
              <a:t>2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201696DE-86B8-4309-B7BC-CF60AF4A05B8}" type="slidenum">
              <a:rPr lang="en-US" altLang="en-US" sz="1200">
                <a:solidFill>
                  <a:prstClr val="black"/>
                </a:solidFill>
              </a:rPr>
              <a:pPr/>
              <a:t>3</a:t>
            </a:fld>
            <a:endParaRPr lang="en-US" altLang="en-US" sz="1200" dirty="0">
              <a:solidFill>
                <a:prstClr val="black"/>
              </a:solidFill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b="1" dirty="0" smtClean="0"/>
          </a:p>
          <a:p>
            <a:endParaRPr lang="en-GB" altLang="en-US" dirty="0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8D50FD03-9EFE-42D4-8B4E-DE61D23C95FD}" type="slidenum">
              <a:rPr lang="en-US" altLang="en-US" sz="1200">
                <a:solidFill>
                  <a:prstClr val="black"/>
                </a:solidFill>
              </a:rPr>
              <a:pPr/>
              <a:t>4</a:t>
            </a:fld>
            <a:endParaRPr lang="en-US" altLang="en-US" sz="1200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3BA67609-CE7D-45B4-94D2-63F3F12571BB}" type="slidenum">
              <a:rPr lang="en-US" altLang="en-US" sz="1200" smtClean="0">
                <a:solidFill>
                  <a:srgbClr val="000000"/>
                </a:solidFill>
              </a:rPr>
              <a:pPr/>
              <a:t>5</a:t>
            </a:fld>
            <a:endParaRPr lang="en-US" altLang="en-US" sz="1200" smtClean="0">
              <a:solidFill>
                <a:srgbClr val="000000"/>
              </a:solidFill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 smtClean="0">
                <a:ea typeface="ＭＳ Ｐゴシック" pitchFamily="34" charset="-128"/>
              </a:rPr>
              <a:t>	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60FAFA8E-43E7-4255-98B9-C08FC039AF55}" type="slidenum">
              <a:rPr lang="en-US" altLang="en-US" sz="1200" smtClean="0">
                <a:solidFill>
                  <a:prstClr val="black"/>
                </a:solidFill>
              </a:rPr>
              <a:pPr/>
              <a:t>6</a:t>
            </a:fld>
            <a:endParaRPr lang="en-US" altLang="en-US" sz="1200" smtClean="0">
              <a:solidFill>
                <a:prstClr val="black"/>
              </a:solidFill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60FAFA8E-43E7-4255-98B9-C08FC039AF55}" type="slidenum">
              <a:rPr lang="en-US" altLang="en-US" sz="1200" smtClean="0">
                <a:solidFill>
                  <a:prstClr val="black"/>
                </a:solidFill>
              </a:rPr>
              <a:pPr/>
              <a:t>7</a:t>
            </a:fld>
            <a:endParaRPr lang="en-US" altLang="en-US" sz="1200" smtClean="0">
              <a:solidFill>
                <a:prstClr val="black"/>
              </a:solidFill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60FAFA8E-43E7-4255-98B9-C08FC039AF55}" type="slidenum">
              <a:rPr lang="en-US" altLang="en-US" sz="1200" smtClean="0">
                <a:solidFill>
                  <a:prstClr val="black"/>
                </a:solidFill>
              </a:rPr>
              <a:pPr/>
              <a:t>8</a:t>
            </a:fld>
            <a:endParaRPr lang="en-US" altLang="en-US" sz="1200" smtClean="0">
              <a:solidFill>
                <a:prstClr val="black"/>
              </a:solidFill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60FAFA8E-43E7-4255-98B9-C08FC039AF55}" type="slidenum">
              <a:rPr lang="en-US" altLang="en-US" sz="1200" smtClean="0">
                <a:solidFill>
                  <a:prstClr val="black"/>
                </a:solidFill>
              </a:rPr>
              <a:pPr/>
              <a:t>9</a:t>
            </a:fld>
            <a:endParaRPr lang="en-US" altLang="en-US" sz="1200" smtClean="0">
              <a:solidFill>
                <a:prstClr val="black"/>
              </a:solidFill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04800" y="1828800"/>
            <a:ext cx="83058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96838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6300" smtClean="0">
              <a:solidFill>
                <a:srgbClr val="26BCD7"/>
              </a:solidFill>
              <a:latin typeface="Georgia" charset="0"/>
            </a:endParaRPr>
          </a:p>
        </p:txBody>
      </p:sp>
      <p:pic>
        <p:nvPicPr>
          <p:cNvPr id="5" name="Picture 7" descr="ico logo_white out blue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5638800"/>
            <a:ext cx="16637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8"/>
          <p:cNvSpPr txBox="1">
            <a:spLocks noChangeArrowheads="1"/>
          </p:cNvSpPr>
          <p:nvPr userDrawn="1"/>
        </p:nvSpPr>
        <p:spPr bwMode="auto">
          <a:xfrm>
            <a:off x="381000" y="2943225"/>
            <a:ext cx="830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838200"/>
            <a:ext cx="8382000" cy="2362200"/>
          </a:xfrm>
        </p:spPr>
        <p:txBody>
          <a:bodyPr wrap="square"/>
          <a:lstStyle>
            <a:lvl1pPr marL="96838">
              <a:defRPr sz="6300"/>
            </a:lvl1pPr>
          </a:lstStyle>
          <a:p>
            <a:r>
              <a:rPr lang="en-US"/>
              <a:t>Click to edit click to click to edit click to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4114800"/>
            <a:ext cx="8382000" cy="1066800"/>
          </a:xfrm>
        </p:spPr>
        <p:txBody>
          <a:bodyPr/>
          <a:lstStyle>
            <a:lvl1pPr marL="96838"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0139017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3654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045198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9100" y="1905000"/>
            <a:ext cx="4076700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76700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5462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1170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6007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42038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1949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765175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6682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77025" y="838200"/>
            <a:ext cx="2085975" cy="502920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9100" y="838200"/>
            <a:ext cx="6105525" cy="502920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037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838200"/>
            <a:ext cx="8305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19100" y="1905000"/>
            <a:ext cx="8305800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</a:t>
            </a:r>
          </a:p>
        </p:txBody>
      </p:sp>
      <p:pic>
        <p:nvPicPr>
          <p:cNvPr id="1028" name="Picture 9" descr="ico_logo blue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208713"/>
            <a:ext cx="838200" cy="50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0961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26BCD7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26BCD7"/>
          </a:solidFill>
          <a:latin typeface="Georgia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26BCD7"/>
          </a:solidFill>
          <a:latin typeface="Georgia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26BCD7"/>
          </a:solidFill>
          <a:latin typeface="Georgia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26BCD7"/>
          </a:solidFill>
          <a:latin typeface="Georgia" charset="0"/>
          <a:ea typeface="ＭＳ Ｐゴシック" charset="-128"/>
          <a:cs typeface="ＭＳ Ｐゴシック" charset="-128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26BCD7"/>
          </a:solidFill>
          <a:latin typeface="Georgia" charset="0"/>
          <a:ea typeface="ＭＳ Ｐゴシック" charset="-128"/>
          <a:cs typeface="ＭＳ Ｐゴシック" charset="-128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26BCD7"/>
          </a:solidFill>
          <a:latin typeface="Georgia" charset="0"/>
          <a:ea typeface="ＭＳ Ｐゴシック" charset="-128"/>
          <a:cs typeface="ＭＳ Ｐゴシック" charset="-128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26BCD7"/>
          </a:solidFill>
          <a:latin typeface="Georgia" charset="0"/>
          <a:ea typeface="ＭＳ Ｐゴシック" charset="-128"/>
          <a:cs typeface="ＭＳ Ｐゴシック" charset="-128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26BCD7"/>
          </a:solidFill>
          <a:latin typeface="Georgia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defRPr sz="2000">
          <a:solidFill>
            <a:srgbClr val="54534A"/>
          </a:solidFill>
          <a:latin typeface="+mn-lt"/>
          <a:ea typeface="+mn-ea"/>
          <a:cs typeface="+mn-cs"/>
        </a:defRPr>
      </a:lvl1pPr>
      <a:lvl2pPr marL="8572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rgbClr val="54534A"/>
          </a:solidFill>
          <a:latin typeface="+mn-lt"/>
          <a:ea typeface="+mn-ea"/>
        </a:defRPr>
      </a:lvl2pPr>
      <a:lvl3pPr marL="12763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54534A"/>
          </a:solidFill>
          <a:latin typeface="+mn-lt"/>
          <a:ea typeface="+mn-ea"/>
        </a:defRPr>
      </a:lvl3pPr>
      <a:lvl4pPr marL="169545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rgbClr val="54534A"/>
          </a:solidFill>
          <a:latin typeface="+mn-lt"/>
          <a:ea typeface="+mn-ea"/>
        </a:defRPr>
      </a:lvl4pPr>
      <a:lvl5pPr marL="21145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rgbClr val="54534A"/>
          </a:solidFill>
          <a:latin typeface="+mn-lt"/>
          <a:ea typeface="+mn-ea"/>
        </a:defRPr>
      </a:lvl5pPr>
      <a:lvl6pPr marL="257175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54534A"/>
          </a:solidFill>
          <a:latin typeface="+mn-lt"/>
          <a:ea typeface="+mn-ea"/>
        </a:defRPr>
      </a:lvl6pPr>
      <a:lvl7pPr marL="302895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54534A"/>
          </a:solidFill>
          <a:latin typeface="+mn-lt"/>
          <a:ea typeface="+mn-ea"/>
        </a:defRPr>
      </a:lvl7pPr>
      <a:lvl8pPr marL="348615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54534A"/>
          </a:solidFill>
          <a:latin typeface="+mn-lt"/>
          <a:ea typeface="+mn-ea"/>
        </a:defRPr>
      </a:lvl8pPr>
      <a:lvl9pPr marL="394335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54534A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Big Data</a:t>
            </a:r>
            <a:r>
              <a:rPr lang="en-US" altLang="en-US" dirty="0" smtClean="0"/>
              <a:t> </a:t>
            </a:r>
            <a:r>
              <a:rPr lang="en-US" altLang="en-US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and</a:t>
            </a:r>
            <a:r>
              <a:rPr lang="en-US" altLang="en-US" dirty="0" smtClean="0"/>
              <a:t> </a:t>
            </a:r>
            <a:r>
              <a:rPr lang="en-US" altLang="en-US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data protection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indent="0" eaLnBrk="1" hangingPunct="1"/>
            <a:r>
              <a:rPr lang="en-GB" altLang="en-US" dirty="0" smtClean="0"/>
              <a:t>Alastair Barter – Information Commissioner’s Office</a:t>
            </a:r>
          </a:p>
        </p:txBody>
      </p:sp>
    </p:spTree>
    <p:extLst>
      <p:ext uri="{BB962C8B-B14F-4D97-AF65-F5344CB8AC3E}">
        <p14:creationId xmlns:p14="http://schemas.microsoft.com/office/powerpoint/2010/main" val="3326708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DP – not fit for purpose?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spcBef>
                <a:spcPct val="35000"/>
              </a:spcBef>
              <a:buFontTx/>
              <a:buChar char="•"/>
            </a:pPr>
            <a:r>
              <a:rPr lang="en-GB" altLang="en-US" sz="2400" dirty="0" smtClean="0"/>
              <a:t> </a:t>
            </a:r>
            <a:r>
              <a:rPr lang="en-GB" altLang="en-US" sz="2400" baseline="0" dirty="0" smtClean="0"/>
              <a:t>Flexibility in the principles</a:t>
            </a:r>
          </a:p>
          <a:p>
            <a:pPr marL="0" indent="0" eaLnBrk="1" hangingPunct="1">
              <a:spcBef>
                <a:spcPct val="35000"/>
              </a:spcBef>
              <a:buFontTx/>
              <a:buChar char="•"/>
            </a:pPr>
            <a:r>
              <a:rPr lang="en-GB" altLang="en-US" sz="2400" dirty="0"/>
              <a:t> </a:t>
            </a:r>
            <a:r>
              <a:rPr lang="en-GB" altLang="en-US" sz="2400" baseline="0" dirty="0" smtClean="0"/>
              <a:t>DP challenges big data players to be innovative</a:t>
            </a:r>
          </a:p>
          <a:p>
            <a:pPr marL="0" indent="0" eaLnBrk="1" hangingPunct="1">
              <a:spcBef>
                <a:spcPct val="35000"/>
              </a:spcBef>
              <a:buFontTx/>
              <a:buChar char="•"/>
            </a:pPr>
            <a:r>
              <a:rPr lang="en-GB" altLang="en-US" sz="2400" baseline="0" dirty="0" smtClean="0"/>
              <a:t> Role of 3</a:t>
            </a:r>
            <a:r>
              <a:rPr lang="en-GB" altLang="en-US" sz="2400" baseline="30000" dirty="0" smtClean="0"/>
              <a:t>rd</a:t>
            </a:r>
            <a:r>
              <a:rPr lang="en-GB" altLang="en-US" sz="2400" baseline="0" dirty="0" smtClean="0"/>
              <a:t> parties (personal data services, accreditation)</a:t>
            </a:r>
          </a:p>
          <a:p>
            <a:pPr marL="0" indent="0" eaLnBrk="1" hangingPunct="1">
              <a:spcBef>
                <a:spcPct val="35000"/>
              </a:spcBef>
              <a:buFontTx/>
              <a:buChar char="•"/>
            </a:pPr>
            <a:r>
              <a:rPr lang="en-GB" altLang="en-US" sz="2400" dirty="0"/>
              <a:t> </a:t>
            </a:r>
            <a:r>
              <a:rPr lang="en-GB" altLang="en-US" sz="2400" dirty="0" smtClean="0"/>
              <a:t>EU General Data Protection Regulation</a:t>
            </a:r>
            <a:endParaRPr lang="en-US" alt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597938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Building trust, being transparent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spcBef>
                <a:spcPct val="35000"/>
              </a:spcBef>
              <a:buFontTx/>
              <a:buChar char="•"/>
            </a:pPr>
            <a:r>
              <a:rPr lang="en-GB" altLang="en-US" sz="2400" dirty="0" smtClean="0"/>
              <a:t> Examples of trust-based approach; commercial drivers for this</a:t>
            </a:r>
            <a:endParaRPr lang="en-GB" altLang="en-US" sz="2400" baseline="0" dirty="0" smtClean="0"/>
          </a:p>
          <a:p>
            <a:pPr marL="0" indent="0" eaLnBrk="1" hangingPunct="1">
              <a:spcBef>
                <a:spcPct val="35000"/>
              </a:spcBef>
              <a:buFontTx/>
              <a:buChar char="•"/>
            </a:pPr>
            <a:r>
              <a:rPr lang="en-GB" altLang="en-US" sz="2400" baseline="0" dirty="0" smtClean="0"/>
              <a:t> Organisations are concerned about data quality in big data and analytics; an opportunity to build in DP </a:t>
            </a:r>
          </a:p>
          <a:p>
            <a:pPr marL="0" indent="0" eaLnBrk="1" hangingPunct="1">
              <a:spcBef>
                <a:spcPct val="35000"/>
              </a:spcBef>
              <a:buFontTx/>
              <a:buChar char="•"/>
            </a:pPr>
            <a:r>
              <a:rPr lang="en-GB" altLang="en-US" sz="2400" dirty="0"/>
              <a:t> </a:t>
            </a:r>
            <a:r>
              <a:rPr lang="en-GB" altLang="en-US" sz="2400" dirty="0" smtClean="0"/>
              <a:t>Be realistic about the benefits; be open with data subjects</a:t>
            </a:r>
            <a:r>
              <a:rPr lang="en-GB" altLang="en-US" sz="2400" baseline="0" dirty="0" smtClean="0"/>
              <a:t> </a:t>
            </a:r>
            <a:endParaRPr lang="en-US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074466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91138" y="3284538"/>
            <a:ext cx="1584325" cy="576262"/>
          </a:xfrm>
        </p:spPr>
        <p:txBody>
          <a:bodyPr/>
          <a:lstStyle/>
          <a:p>
            <a:pPr eaLnBrk="1" hangingPunct="1"/>
            <a:r>
              <a:rPr lang="en-GB" altLang="en-US" dirty="0" smtClean="0"/>
              <a:t>@</a:t>
            </a:r>
            <a:r>
              <a:rPr lang="en-GB" altLang="en-US" dirty="0" err="1" smtClean="0"/>
              <a:t>iconews</a:t>
            </a:r>
            <a:endParaRPr lang="en-GB" altLang="en-US" dirty="0" smtClean="0"/>
          </a:p>
        </p:txBody>
      </p:sp>
      <p:sp>
        <p:nvSpPr>
          <p:cNvPr id="6147" name="Text Box 4"/>
          <p:cNvSpPr txBox="1">
            <a:spLocks noChangeArrowheads="1"/>
          </p:cNvSpPr>
          <p:nvPr/>
        </p:nvSpPr>
        <p:spPr bwMode="auto">
          <a:xfrm>
            <a:off x="0" y="549275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lnSpc>
                <a:spcPct val="110000"/>
              </a:lnSpc>
              <a:defRPr sz="2000">
                <a:solidFill>
                  <a:srgbClr val="54534A"/>
                </a:solidFill>
                <a:latin typeface="Verdana" charset="0"/>
                <a:ea typeface="ＭＳ Ｐゴシック" charset="-128"/>
              </a:defRPr>
            </a:lvl1pPr>
            <a:lvl2pPr marL="742950" indent="-285750" algn="l">
              <a:spcBef>
                <a:spcPct val="20000"/>
              </a:spcBef>
              <a:buChar char="–"/>
              <a:defRPr sz="2400">
                <a:solidFill>
                  <a:srgbClr val="54534A"/>
                </a:solidFill>
                <a:latin typeface="Verdana" charset="0"/>
                <a:ea typeface="ＭＳ Ｐゴシック" charset="-128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54534A"/>
                </a:solidFill>
                <a:latin typeface="Verdana" charset="0"/>
                <a:ea typeface="ＭＳ Ｐゴシック" charset="-128"/>
              </a:defRPr>
            </a:lvl3pPr>
            <a:lvl4pPr marL="1600200" indent="-228600" algn="l">
              <a:spcBef>
                <a:spcPct val="20000"/>
              </a:spcBef>
              <a:buChar char="–"/>
              <a:defRPr>
                <a:solidFill>
                  <a:srgbClr val="54534A"/>
                </a:solidFill>
                <a:latin typeface="Verdana" charset="0"/>
                <a:ea typeface="ＭＳ Ｐゴシック" charset="-128"/>
              </a:defRPr>
            </a:lvl4pPr>
            <a:lvl5pPr marL="2057400" indent="-228600" algn="l">
              <a:spcBef>
                <a:spcPct val="20000"/>
              </a:spcBef>
              <a:buChar char="»"/>
              <a:defRPr>
                <a:solidFill>
                  <a:srgbClr val="54534A"/>
                </a:solidFill>
                <a:latin typeface="Verdana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4534A"/>
                </a:solidFill>
                <a:latin typeface="Verdana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4534A"/>
                </a:solidFill>
                <a:latin typeface="Verdana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4534A"/>
                </a:solidFill>
                <a:latin typeface="Verdana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4534A"/>
                </a:solidFill>
                <a:latin typeface="Verdana" charset="0"/>
                <a:ea typeface="ＭＳ Ｐゴシック" charset="-128"/>
              </a:defRPr>
            </a:lvl9pPr>
          </a:lstStyle>
          <a:p>
            <a:pPr algn="ctr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GB" altLang="en-US" sz="4400">
                <a:solidFill>
                  <a:srgbClr val="26BCD7"/>
                </a:solidFill>
                <a:latin typeface="Georgia" charset="0"/>
              </a:rPr>
              <a:t>Keep in touch</a:t>
            </a:r>
          </a:p>
        </p:txBody>
      </p:sp>
      <p:sp>
        <p:nvSpPr>
          <p:cNvPr id="6148" name="Text Box 5"/>
          <p:cNvSpPr txBox="1">
            <a:spLocks noChangeArrowheads="1"/>
          </p:cNvSpPr>
          <p:nvPr/>
        </p:nvSpPr>
        <p:spPr bwMode="auto">
          <a:xfrm>
            <a:off x="0" y="1557338"/>
            <a:ext cx="9144000" cy="830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lnSpc>
                <a:spcPct val="110000"/>
              </a:lnSpc>
              <a:defRPr sz="2000">
                <a:solidFill>
                  <a:srgbClr val="54534A"/>
                </a:solidFill>
                <a:latin typeface="Verdana" charset="0"/>
                <a:ea typeface="ＭＳ Ｐゴシック" charset="-128"/>
              </a:defRPr>
            </a:lvl1pPr>
            <a:lvl2pPr marL="742950" indent="-285750" algn="l">
              <a:spcBef>
                <a:spcPct val="20000"/>
              </a:spcBef>
              <a:buChar char="–"/>
              <a:defRPr sz="2400">
                <a:solidFill>
                  <a:srgbClr val="54534A"/>
                </a:solidFill>
                <a:latin typeface="Verdana" charset="0"/>
                <a:ea typeface="ＭＳ Ｐゴシック" charset="-128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54534A"/>
                </a:solidFill>
                <a:latin typeface="Verdana" charset="0"/>
                <a:ea typeface="ＭＳ Ｐゴシック" charset="-128"/>
              </a:defRPr>
            </a:lvl3pPr>
            <a:lvl4pPr marL="1600200" indent="-228600" algn="l">
              <a:spcBef>
                <a:spcPct val="20000"/>
              </a:spcBef>
              <a:buChar char="–"/>
              <a:defRPr>
                <a:solidFill>
                  <a:srgbClr val="54534A"/>
                </a:solidFill>
                <a:latin typeface="Verdana" charset="0"/>
                <a:ea typeface="ＭＳ Ｐゴシック" charset="-128"/>
              </a:defRPr>
            </a:lvl4pPr>
            <a:lvl5pPr marL="2057400" indent="-228600" algn="l">
              <a:spcBef>
                <a:spcPct val="20000"/>
              </a:spcBef>
              <a:buChar char="»"/>
              <a:defRPr>
                <a:solidFill>
                  <a:srgbClr val="54534A"/>
                </a:solidFill>
                <a:latin typeface="Verdana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4534A"/>
                </a:solidFill>
                <a:latin typeface="Verdana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4534A"/>
                </a:solidFill>
                <a:latin typeface="Verdana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4534A"/>
                </a:solidFill>
                <a:latin typeface="Verdana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4534A"/>
                </a:solidFill>
                <a:latin typeface="Verdana" charset="0"/>
                <a:ea typeface="ＭＳ Ｐゴシック" charset="-128"/>
              </a:defRPr>
            </a:lvl9pPr>
          </a:lstStyle>
          <a:p>
            <a:pPr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altLang="en-US" sz="2400"/>
              <a:t>Subscribe to our e-newsletter at</a:t>
            </a:r>
            <a:r>
              <a:rPr lang="en-GB" altLang="en-US" sz="2400">
                <a:solidFill>
                  <a:srgbClr val="003768"/>
                </a:solidFill>
              </a:rPr>
              <a:t> </a:t>
            </a:r>
            <a:r>
              <a:rPr lang="en-GB" altLang="en-US" sz="2400">
                <a:solidFill>
                  <a:srgbClr val="26BCD7"/>
                </a:solidFill>
              </a:rPr>
              <a:t>www.ico.org.uk</a:t>
            </a:r>
          </a:p>
          <a:p>
            <a:pPr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altLang="en-US" sz="2400"/>
              <a:t>or find us on…</a:t>
            </a:r>
          </a:p>
        </p:txBody>
      </p:sp>
      <p:pic>
        <p:nvPicPr>
          <p:cNvPr id="6149" name="Picture 7" descr="youtub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1075" y="4964113"/>
            <a:ext cx="1698625" cy="1201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8" descr="LinkedIn_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4900" y="5226050"/>
            <a:ext cx="208915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9" descr="\\child.indigo.local\profiles\desktop\covellj\Desktop\Various images and designs\fb twitter logos\twitter_newbird_blue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725" y="2205038"/>
            <a:ext cx="133350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Picture 10" descr="\\child.indigo.local\profiles\desktop\covellj\Desktop\Various images and designs\facebook_logo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2511425"/>
            <a:ext cx="720725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3" name="Rectangle 3"/>
          <p:cNvSpPr txBox="1">
            <a:spLocks noChangeArrowheads="1"/>
          </p:cNvSpPr>
          <p:nvPr/>
        </p:nvSpPr>
        <p:spPr bwMode="auto">
          <a:xfrm>
            <a:off x="2338388" y="3284538"/>
            <a:ext cx="2089150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>
              <a:lnSpc>
                <a:spcPct val="110000"/>
              </a:lnSpc>
              <a:defRPr sz="2000">
                <a:solidFill>
                  <a:srgbClr val="54534A"/>
                </a:solidFill>
                <a:latin typeface="Verdana" charset="0"/>
                <a:ea typeface="ＭＳ Ｐゴシック" charset="-128"/>
              </a:defRPr>
            </a:lvl1pPr>
            <a:lvl2pPr marL="742950" indent="-285750" algn="l">
              <a:spcBef>
                <a:spcPct val="20000"/>
              </a:spcBef>
              <a:buChar char="–"/>
              <a:defRPr sz="2400">
                <a:solidFill>
                  <a:srgbClr val="54534A"/>
                </a:solidFill>
                <a:latin typeface="Verdana" charset="0"/>
                <a:ea typeface="ＭＳ Ｐゴシック" charset="-128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rgbClr val="54534A"/>
                </a:solidFill>
                <a:latin typeface="Verdana" charset="0"/>
                <a:ea typeface="ＭＳ Ｐゴシック" charset="-128"/>
              </a:defRPr>
            </a:lvl3pPr>
            <a:lvl4pPr marL="1600200" indent="-228600" algn="l">
              <a:spcBef>
                <a:spcPct val="20000"/>
              </a:spcBef>
              <a:buChar char="–"/>
              <a:defRPr>
                <a:solidFill>
                  <a:srgbClr val="54534A"/>
                </a:solidFill>
                <a:latin typeface="Verdana" charset="0"/>
                <a:ea typeface="ＭＳ Ｐゴシック" charset="-128"/>
              </a:defRPr>
            </a:lvl4pPr>
            <a:lvl5pPr marL="2057400" indent="-228600" algn="l">
              <a:spcBef>
                <a:spcPct val="20000"/>
              </a:spcBef>
              <a:buChar char="»"/>
              <a:defRPr>
                <a:solidFill>
                  <a:srgbClr val="54534A"/>
                </a:solidFill>
                <a:latin typeface="Verdana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4534A"/>
                </a:solidFill>
                <a:latin typeface="Verdana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4534A"/>
                </a:solidFill>
                <a:latin typeface="Verdana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4534A"/>
                </a:solidFill>
                <a:latin typeface="Verdana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4534A"/>
                </a:solidFill>
                <a:latin typeface="Verdana" charset="0"/>
                <a:ea typeface="ＭＳ Ｐゴシック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/>
              <a:t>/iconews</a:t>
            </a:r>
          </a:p>
        </p:txBody>
      </p:sp>
      <p:pic>
        <p:nvPicPr>
          <p:cNvPr id="6154" name="Picture 10" descr="\\child.indigo.local\profiles\desktop\whitem\Desktop\Storify.bmp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0863" y="4059238"/>
            <a:ext cx="2633662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145607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0038" y="188913"/>
            <a:ext cx="8351837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GB" altLang="en-US" sz="3600" dirty="0" smtClean="0">
                <a:solidFill>
                  <a:srgbClr val="26BCD7"/>
                </a:solidFill>
                <a:latin typeface="+mj-lt"/>
                <a:ea typeface="ＭＳ Ｐゴシック" charset="-128"/>
              </a:rPr>
              <a:t>The ICO - Our </a:t>
            </a:r>
            <a:r>
              <a:rPr lang="en-GB" altLang="en-US" sz="3600" dirty="0">
                <a:solidFill>
                  <a:srgbClr val="26BCD7"/>
                </a:solidFill>
                <a:latin typeface="+mj-lt"/>
                <a:ea typeface="ＭＳ Ｐゴシック" charset="-128"/>
              </a:rPr>
              <a:t>Mission:</a:t>
            </a:r>
          </a:p>
          <a:p>
            <a:pPr algn="l">
              <a:lnSpc>
                <a:spcPct val="150000"/>
              </a:lnSpc>
              <a:defRPr/>
            </a:pPr>
            <a:endParaRPr lang="en-GB" altLang="en-US" sz="2000" dirty="0" smtClean="0">
              <a:latin typeface="+mn-lt"/>
              <a:ea typeface="ＭＳ Ｐゴシック" charset="-128"/>
            </a:endParaRPr>
          </a:p>
          <a:p>
            <a:pPr algn="l">
              <a:lnSpc>
                <a:spcPct val="150000"/>
              </a:lnSpc>
              <a:defRPr/>
            </a:pPr>
            <a:endParaRPr lang="en-GB" altLang="en-US" sz="2000" dirty="0">
              <a:ea typeface="ＭＳ Ｐゴシック" charset="-128"/>
            </a:endParaRPr>
          </a:p>
          <a:p>
            <a:pPr algn="l">
              <a:lnSpc>
                <a:spcPct val="150000"/>
              </a:lnSpc>
              <a:defRPr/>
            </a:pPr>
            <a:r>
              <a:rPr lang="en-GB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ＭＳ Ｐゴシック" charset="-128"/>
              </a:rPr>
              <a:t>The </a:t>
            </a:r>
            <a:r>
              <a:rPr lang="en-GB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ＭＳ Ｐゴシック" charset="-128"/>
              </a:rPr>
              <a:t>Information Commissioner’s Office (ICO) is the UK’s independent authority set up to uphold information rights in the public interest, promoting openness by public bodies and data privacy for individuals</a:t>
            </a:r>
            <a:r>
              <a:rPr lang="en-GB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 charset="-128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658311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The role of the ICO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844675"/>
            <a:ext cx="8305800" cy="3962400"/>
          </a:xfrm>
        </p:spPr>
        <p:txBody>
          <a:bodyPr/>
          <a:lstStyle/>
          <a:p>
            <a:pPr marL="0" indent="0" eaLnBrk="1" hangingPunct="1">
              <a:lnSpc>
                <a:spcPct val="115000"/>
              </a:lnSpc>
              <a:spcBef>
                <a:spcPct val="35000"/>
              </a:spcBef>
              <a:buFontTx/>
              <a:buChar char="•"/>
            </a:pPr>
            <a:r>
              <a:rPr lang="en-GB" altLang="en-US" dirty="0" smtClean="0"/>
              <a:t> Enforce and </a:t>
            </a:r>
            <a:r>
              <a:rPr lang="en-GB" altLang="en-US" dirty="0" smtClean="0"/>
              <a:t>regulate</a:t>
            </a:r>
          </a:p>
          <a:p>
            <a:pPr marL="0" indent="0" eaLnBrk="1" hangingPunct="1">
              <a:lnSpc>
                <a:spcPct val="115000"/>
              </a:lnSpc>
              <a:spcBef>
                <a:spcPct val="35000"/>
              </a:spcBef>
              <a:buFontTx/>
              <a:buChar char="•"/>
            </a:pPr>
            <a:endParaRPr lang="en-GB" altLang="en-US" dirty="0" smtClean="0"/>
          </a:p>
          <a:p>
            <a:pPr lvl="1" eaLnBrk="1" hangingPunct="1">
              <a:lnSpc>
                <a:spcPct val="80000"/>
              </a:lnSpc>
              <a:spcBef>
                <a:spcPct val="35000"/>
              </a:spcBef>
            </a:pPr>
            <a:r>
              <a:rPr lang="en-GB" altLang="en-US" sz="2000" dirty="0" smtClean="0"/>
              <a:t>Freedom of Information Act</a:t>
            </a:r>
          </a:p>
          <a:p>
            <a:pPr lvl="1" eaLnBrk="1" hangingPunct="1">
              <a:lnSpc>
                <a:spcPct val="80000"/>
              </a:lnSpc>
              <a:spcBef>
                <a:spcPct val="35000"/>
              </a:spcBef>
            </a:pPr>
            <a:r>
              <a:rPr lang="en-GB" altLang="en-US" sz="2000" dirty="0" smtClean="0"/>
              <a:t>Data Protection Act</a:t>
            </a:r>
          </a:p>
          <a:p>
            <a:pPr lvl="1" eaLnBrk="1" hangingPunct="1">
              <a:lnSpc>
                <a:spcPct val="80000"/>
              </a:lnSpc>
              <a:spcBef>
                <a:spcPct val="35000"/>
              </a:spcBef>
            </a:pPr>
            <a:r>
              <a:rPr lang="en-GB" altLang="en-US" sz="2000" dirty="0" smtClean="0"/>
              <a:t>Environmental Information Regulations</a:t>
            </a:r>
          </a:p>
          <a:p>
            <a:pPr lvl="1" eaLnBrk="1" hangingPunct="1">
              <a:lnSpc>
                <a:spcPct val="80000"/>
              </a:lnSpc>
              <a:spcBef>
                <a:spcPct val="35000"/>
              </a:spcBef>
            </a:pPr>
            <a:r>
              <a:rPr lang="en-GB" altLang="en-US" sz="2000" dirty="0" smtClean="0"/>
              <a:t>Privacy and Electronic Communications </a:t>
            </a:r>
            <a:r>
              <a:rPr lang="en-GB" altLang="en-US" sz="2000" dirty="0" smtClean="0"/>
              <a:t>Regulations</a:t>
            </a:r>
          </a:p>
          <a:p>
            <a:pPr lvl="1" eaLnBrk="1" hangingPunct="1">
              <a:lnSpc>
                <a:spcPct val="80000"/>
              </a:lnSpc>
              <a:spcBef>
                <a:spcPct val="35000"/>
              </a:spcBef>
            </a:pPr>
            <a:endParaRPr lang="en-GB" altLang="en-US" sz="2000" dirty="0" smtClean="0"/>
          </a:p>
          <a:p>
            <a:pPr marL="0" indent="0" eaLnBrk="1" hangingPunct="1">
              <a:lnSpc>
                <a:spcPct val="115000"/>
              </a:lnSpc>
              <a:spcBef>
                <a:spcPct val="35000"/>
              </a:spcBef>
              <a:buFontTx/>
              <a:buChar char="•"/>
            </a:pPr>
            <a:r>
              <a:rPr lang="en-GB" altLang="en-US" dirty="0" smtClean="0"/>
              <a:t> Provide information to individuals and organisations </a:t>
            </a:r>
          </a:p>
          <a:p>
            <a:pPr marL="0" indent="0" eaLnBrk="1" hangingPunct="1">
              <a:lnSpc>
                <a:spcPct val="115000"/>
              </a:lnSpc>
              <a:spcBef>
                <a:spcPct val="35000"/>
              </a:spcBef>
              <a:buFontTx/>
              <a:buChar char="•"/>
            </a:pPr>
            <a:r>
              <a:rPr lang="en-GB" altLang="en-US" dirty="0" smtClean="0"/>
              <a:t> Adjudicate on complaints</a:t>
            </a:r>
          </a:p>
          <a:p>
            <a:pPr marL="0" indent="0" eaLnBrk="1" hangingPunct="1">
              <a:lnSpc>
                <a:spcPct val="115000"/>
              </a:lnSpc>
              <a:spcBef>
                <a:spcPct val="35000"/>
              </a:spcBef>
              <a:buFontTx/>
              <a:buChar char="•"/>
            </a:pPr>
            <a:r>
              <a:rPr lang="en-GB" altLang="en-US" dirty="0" smtClean="0"/>
              <a:t> Promote good practice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84467969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/>
              <a:t>ICO Powers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 dirty="0" smtClean="0"/>
          </a:p>
          <a:p>
            <a:r>
              <a:rPr lang="en-GB" altLang="en-US" dirty="0" smtClean="0"/>
              <a:t>£500,000 fines for serious breaches of DPA</a:t>
            </a:r>
          </a:p>
          <a:p>
            <a:endParaRPr lang="en-GB" altLang="en-US" dirty="0" smtClean="0"/>
          </a:p>
          <a:p>
            <a:r>
              <a:rPr lang="en-GB" altLang="en-US" dirty="0" smtClean="0"/>
              <a:t>£500,000 fines for serious breaches of </a:t>
            </a:r>
            <a:r>
              <a:rPr lang="en-GB" altLang="en-US" dirty="0" smtClean="0"/>
              <a:t>PECR</a:t>
            </a:r>
          </a:p>
          <a:p>
            <a:endParaRPr lang="en-GB" altLang="en-US" dirty="0"/>
          </a:p>
          <a:p>
            <a:r>
              <a:rPr lang="en-GB" altLang="en-US" dirty="0" smtClean="0"/>
              <a:t>Enforcement notices and undertakings</a:t>
            </a:r>
            <a:endParaRPr lang="en-GB" altLang="en-US" dirty="0" smtClean="0"/>
          </a:p>
          <a:p>
            <a:endParaRPr lang="en-GB" altLang="en-US" dirty="0" smtClean="0"/>
          </a:p>
          <a:p>
            <a:r>
              <a:rPr lang="en-GB" altLang="en-US" dirty="0" smtClean="0"/>
              <a:t>Audit functions</a:t>
            </a:r>
          </a:p>
          <a:p>
            <a:endParaRPr lang="en-GB" altLang="en-US" dirty="0" smtClean="0"/>
          </a:p>
          <a:p>
            <a:r>
              <a:rPr lang="en-GB" altLang="en-US" dirty="0" smtClean="0"/>
              <a:t>Criminal cases</a:t>
            </a:r>
            <a:r>
              <a:rPr lang="en-GB" altLang="en-US" dirty="0" smtClean="0"/>
              <a:t> – ‘blagging’</a:t>
            </a:r>
            <a:endParaRPr lang="en-GB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726964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260350"/>
            <a:ext cx="8305800" cy="1427163"/>
          </a:xfrm>
        </p:spPr>
        <p:txBody>
          <a:bodyPr/>
          <a:lstStyle/>
          <a:p>
            <a:pPr algn="ctr" eaLnBrk="1" hangingPunct="1"/>
            <a:r>
              <a:rPr lang="en-US" altLang="en-US" sz="3600" smtClean="0"/>
              <a:t>Data Protection Act 1998 </a:t>
            </a:r>
            <a:br>
              <a:rPr lang="en-US" altLang="en-US" sz="3600" smtClean="0"/>
            </a:br>
            <a:r>
              <a:rPr lang="en-US" altLang="en-US" sz="3600" smtClean="0"/>
              <a:t>The eight principles</a:t>
            </a:r>
          </a:p>
        </p:txBody>
      </p:sp>
      <p:pic>
        <p:nvPicPr>
          <p:cNvPr id="819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555750"/>
            <a:ext cx="8066088" cy="452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1775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Big Data - Our </a:t>
            </a:r>
            <a:r>
              <a:rPr lang="en-US" altLang="en-US" dirty="0" smtClean="0"/>
              <a:t>approach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spcBef>
                <a:spcPct val="35000"/>
              </a:spcBef>
              <a:buFontTx/>
              <a:buChar char="•"/>
            </a:pPr>
            <a:r>
              <a:rPr lang="en-GB" altLang="en-US" sz="2400" dirty="0" smtClean="0"/>
              <a:t> Big data and analytics are not games played by different rules.</a:t>
            </a:r>
          </a:p>
          <a:p>
            <a:pPr marL="0" indent="0" eaLnBrk="1" hangingPunct="1">
              <a:spcBef>
                <a:spcPct val="35000"/>
              </a:spcBef>
              <a:buFontTx/>
              <a:buChar char="•"/>
            </a:pPr>
            <a:r>
              <a:rPr lang="en-GB" altLang="en-US" sz="2400" dirty="0" smtClean="0"/>
              <a:t> If </a:t>
            </a:r>
            <a:r>
              <a:rPr lang="en-GB" altLang="en-US" sz="2400" baseline="0" dirty="0" smtClean="0"/>
              <a:t>personal data is used</a:t>
            </a:r>
            <a:r>
              <a:rPr lang="en-GB" altLang="en-US" sz="2400" dirty="0" smtClean="0"/>
              <a:t>, the DP principles apply.</a:t>
            </a:r>
          </a:p>
          <a:p>
            <a:pPr marL="0" indent="0" eaLnBrk="1" hangingPunct="1">
              <a:spcBef>
                <a:spcPct val="35000"/>
              </a:spcBef>
              <a:buFontTx/>
              <a:buChar char="•"/>
            </a:pPr>
            <a:r>
              <a:rPr lang="en-GB" altLang="en-US" sz="2400" dirty="0" smtClean="0"/>
              <a:t> DP challenges organisations to be innovative in doing big data and analytics.</a:t>
            </a:r>
          </a:p>
          <a:p>
            <a:pPr marL="0" indent="0" eaLnBrk="1" hangingPunct="1">
              <a:spcBef>
                <a:spcPct val="35000"/>
              </a:spcBef>
              <a:buFontTx/>
              <a:buChar char="•"/>
            </a:pPr>
            <a:r>
              <a:rPr lang="en-GB" altLang="en-US" sz="2400" dirty="0" smtClean="0"/>
              <a:t> Be transparent; build trust.</a:t>
            </a:r>
          </a:p>
          <a:p>
            <a:pPr marL="0" indent="0" eaLnBrk="1" hangingPunct="1">
              <a:spcBef>
                <a:spcPct val="35000"/>
              </a:spcBef>
              <a:buFontTx/>
              <a:buChar char="•"/>
            </a:pPr>
            <a:endParaRPr lang="en-US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499667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Personal data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spcBef>
                <a:spcPct val="35000"/>
              </a:spcBef>
              <a:buFontTx/>
              <a:buChar char="•"/>
            </a:pPr>
            <a:r>
              <a:rPr lang="en-GB" altLang="en-US" sz="2400" dirty="0" smtClean="0"/>
              <a:t> Analytics will not always use personal data</a:t>
            </a:r>
          </a:p>
          <a:p>
            <a:pPr marL="0" indent="0" eaLnBrk="1" hangingPunct="1">
              <a:spcBef>
                <a:spcPct val="35000"/>
              </a:spcBef>
              <a:buFontTx/>
              <a:buChar char="•"/>
            </a:pPr>
            <a:r>
              <a:rPr lang="en-GB" altLang="en-US" sz="2400" dirty="0" smtClean="0"/>
              <a:t> Personal data can be:</a:t>
            </a:r>
          </a:p>
          <a:p>
            <a:pPr marL="514350" lvl="1" indent="0" eaLnBrk="1" hangingPunct="1">
              <a:spcBef>
                <a:spcPct val="35000"/>
              </a:spcBef>
              <a:buFontTx/>
              <a:buChar char="•"/>
            </a:pPr>
            <a:r>
              <a:rPr lang="en-GB" altLang="en-US" sz="2000" dirty="0"/>
              <a:t> </a:t>
            </a:r>
            <a:r>
              <a:rPr lang="en-GB" altLang="en-US" sz="2000" dirty="0" smtClean="0"/>
              <a:t>provided</a:t>
            </a:r>
          </a:p>
          <a:p>
            <a:pPr marL="514350" lvl="1" indent="0" eaLnBrk="1" hangingPunct="1">
              <a:spcBef>
                <a:spcPct val="35000"/>
              </a:spcBef>
              <a:buFontTx/>
              <a:buChar char="•"/>
            </a:pPr>
            <a:r>
              <a:rPr lang="en-GB" altLang="en-US" sz="2000" dirty="0"/>
              <a:t> </a:t>
            </a:r>
            <a:r>
              <a:rPr lang="en-GB" altLang="en-US" sz="2000" dirty="0" smtClean="0"/>
              <a:t>observed</a:t>
            </a:r>
          </a:p>
          <a:p>
            <a:pPr marL="514350" lvl="1" indent="0" eaLnBrk="1" hangingPunct="1">
              <a:spcBef>
                <a:spcPct val="35000"/>
              </a:spcBef>
              <a:buFontTx/>
              <a:buChar char="•"/>
            </a:pPr>
            <a:r>
              <a:rPr lang="en-GB" altLang="en-US" sz="2000" dirty="0"/>
              <a:t> </a:t>
            </a:r>
            <a:r>
              <a:rPr lang="en-GB" altLang="en-US" sz="2000" dirty="0" smtClean="0"/>
              <a:t>derived</a:t>
            </a:r>
          </a:p>
          <a:p>
            <a:pPr marL="514350" lvl="1" indent="0" eaLnBrk="1" hangingPunct="1">
              <a:spcBef>
                <a:spcPct val="35000"/>
              </a:spcBef>
              <a:buFontTx/>
              <a:buChar char="•"/>
            </a:pPr>
            <a:r>
              <a:rPr lang="en-GB" altLang="en-US" sz="2000" dirty="0"/>
              <a:t> </a:t>
            </a:r>
            <a:r>
              <a:rPr lang="en-GB" altLang="en-US" sz="2000" dirty="0" smtClean="0"/>
              <a:t>inferred</a:t>
            </a:r>
            <a:endParaRPr lang="en-GB" altLang="en-US" dirty="0" smtClean="0"/>
          </a:p>
          <a:p>
            <a:pPr marL="0" indent="0" eaLnBrk="1" hangingPunct="1">
              <a:spcBef>
                <a:spcPct val="35000"/>
              </a:spcBef>
              <a:buFontTx/>
              <a:buChar char="•"/>
            </a:pPr>
            <a:r>
              <a:rPr lang="en-GB" altLang="en-US" sz="2400" dirty="0" smtClean="0"/>
              <a:t> Anonymisation does work:</a:t>
            </a:r>
          </a:p>
          <a:p>
            <a:pPr marL="514350" lvl="1" indent="0" eaLnBrk="1" hangingPunct="1">
              <a:spcBef>
                <a:spcPct val="35000"/>
              </a:spcBef>
              <a:buFontTx/>
              <a:buChar char="•"/>
            </a:pPr>
            <a:r>
              <a:rPr lang="en-GB" altLang="en-US" sz="2000" dirty="0"/>
              <a:t> </a:t>
            </a:r>
            <a:r>
              <a:rPr lang="en-GB" altLang="en-US" sz="2000" dirty="0" smtClean="0"/>
              <a:t>can be more challenging for big data </a:t>
            </a:r>
          </a:p>
          <a:p>
            <a:pPr marL="514350" lvl="1" indent="0" eaLnBrk="1" hangingPunct="1">
              <a:spcBef>
                <a:spcPct val="35000"/>
              </a:spcBef>
              <a:buFontTx/>
              <a:buChar char="•"/>
            </a:pPr>
            <a:r>
              <a:rPr lang="en-GB" altLang="en-US" sz="2000" dirty="0"/>
              <a:t> </a:t>
            </a:r>
            <a:r>
              <a:rPr lang="en-GB" altLang="en-US" sz="2000" dirty="0" smtClean="0"/>
              <a:t>a tool to help big data analytics </a:t>
            </a:r>
            <a:endParaRPr lang="en-US" alt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251395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DP Principles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eaLnBrk="1" hangingPunct="1">
              <a:spcBef>
                <a:spcPct val="35000"/>
              </a:spcBef>
              <a:buFontTx/>
              <a:buChar char="•"/>
            </a:pPr>
            <a:r>
              <a:rPr lang="en-GB" altLang="en-US" sz="2400" dirty="0" smtClean="0"/>
              <a:t> Fairness </a:t>
            </a:r>
            <a:r>
              <a:rPr lang="en-GB" altLang="en-US" sz="2400" i="1" dirty="0" smtClean="0"/>
              <a:t>v</a:t>
            </a:r>
            <a:r>
              <a:rPr lang="en-GB" altLang="en-US" sz="2400" dirty="0" smtClean="0"/>
              <a:t> ‘creepy’ analytics</a:t>
            </a:r>
          </a:p>
          <a:p>
            <a:pPr marL="514350" lvl="1" indent="0" eaLnBrk="1" hangingPunct="1">
              <a:spcBef>
                <a:spcPct val="35000"/>
              </a:spcBef>
              <a:buFontTx/>
              <a:buChar char="•"/>
            </a:pPr>
            <a:r>
              <a:rPr lang="en-GB" altLang="en-US" sz="2000" dirty="0"/>
              <a:t> </a:t>
            </a:r>
            <a:r>
              <a:rPr lang="en-GB" altLang="en-US" sz="2000" dirty="0" smtClean="0"/>
              <a:t>What are people told?</a:t>
            </a:r>
          </a:p>
          <a:p>
            <a:pPr marL="514350" lvl="1" indent="0" eaLnBrk="1" hangingPunct="1">
              <a:spcBef>
                <a:spcPct val="35000"/>
              </a:spcBef>
              <a:buFontTx/>
              <a:buChar char="•"/>
            </a:pPr>
            <a:r>
              <a:rPr lang="en-GB" altLang="en-US" sz="2000" dirty="0"/>
              <a:t> </a:t>
            </a:r>
            <a:r>
              <a:rPr lang="en-GB" altLang="en-US" sz="2000" dirty="0" smtClean="0"/>
              <a:t>What are their reasonable expectations?</a:t>
            </a:r>
          </a:p>
          <a:p>
            <a:pPr marL="514350" lvl="1" indent="0" eaLnBrk="1" hangingPunct="1">
              <a:spcBef>
                <a:spcPct val="35000"/>
              </a:spcBef>
              <a:buFontTx/>
              <a:buChar char="•"/>
            </a:pPr>
            <a:r>
              <a:rPr lang="en-GB" altLang="en-US" sz="2000" dirty="0"/>
              <a:t> </a:t>
            </a:r>
            <a:r>
              <a:rPr lang="en-GB" altLang="en-US" sz="2000" dirty="0" smtClean="0"/>
              <a:t>What is the effect of the analysis?  </a:t>
            </a:r>
          </a:p>
          <a:p>
            <a:pPr marL="0" indent="0" eaLnBrk="1" hangingPunct="1">
              <a:spcBef>
                <a:spcPct val="35000"/>
              </a:spcBef>
              <a:buFontTx/>
              <a:buChar char="•"/>
            </a:pPr>
            <a:r>
              <a:rPr lang="en-GB" altLang="en-US" sz="2400" dirty="0" smtClean="0"/>
              <a:t> Obtaining meaningful consent</a:t>
            </a:r>
          </a:p>
          <a:p>
            <a:pPr marL="0" indent="0" eaLnBrk="1" hangingPunct="1">
              <a:spcBef>
                <a:spcPct val="35000"/>
              </a:spcBef>
              <a:buFontTx/>
              <a:buChar char="•"/>
            </a:pPr>
            <a:r>
              <a:rPr lang="en-GB" altLang="en-US" sz="2400" dirty="0" smtClean="0"/>
              <a:t> Contracts, legitimate interests; is the analysis  necessary? </a:t>
            </a:r>
            <a:endParaRPr lang="en-GB" altLang="en-US" sz="2400" baseline="0" dirty="0" smtClean="0"/>
          </a:p>
          <a:p>
            <a:pPr marL="0" indent="0" eaLnBrk="1" hangingPunct="1">
              <a:spcBef>
                <a:spcPct val="35000"/>
              </a:spcBef>
              <a:buFontTx/>
              <a:buChar char="•"/>
            </a:pPr>
            <a:r>
              <a:rPr lang="en-GB" altLang="en-US" sz="2400" baseline="0" dirty="0" smtClean="0"/>
              <a:t> Purpose limitation </a:t>
            </a:r>
            <a:r>
              <a:rPr lang="en-GB" altLang="en-US" sz="2400" i="1" baseline="0" dirty="0" smtClean="0"/>
              <a:t>v</a:t>
            </a:r>
            <a:r>
              <a:rPr lang="en-GB" altLang="en-US" sz="2400" baseline="0" dirty="0" smtClean="0"/>
              <a:t> repurposing data</a:t>
            </a:r>
          </a:p>
          <a:p>
            <a:pPr marL="0" indent="0" eaLnBrk="1" hangingPunct="1">
              <a:spcBef>
                <a:spcPct val="35000"/>
              </a:spcBef>
              <a:buFontTx/>
              <a:buChar char="•"/>
            </a:pPr>
            <a:r>
              <a:rPr lang="en-GB" altLang="en-US" sz="2400" dirty="0"/>
              <a:t> </a:t>
            </a:r>
            <a:r>
              <a:rPr lang="en-GB" altLang="en-US" sz="2400" baseline="0" dirty="0" smtClean="0"/>
              <a:t>Data minimisation </a:t>
            </a:r>
            <a:r>
              <a:rPr lang="en-GB" altLang="en-US" sz="2400" i="1" baseline="0" dirty="0" smtClean="0"/>
              <a:t>v</a:t>
            </a:r>
            <a:r>
              <a:rPr lang="en-GB" altLang="en-US" sz="2400" baseline="0" dirty="0" smtClean="0"/>
              <a:t> “n=all” </a:t>
            </a:r>
          </a:p>
          <a:p>
            <a:pPr marL="0" indent="0" eaLnBrk="1" hangingPunct="1">
              <a:spcBef>
                <a:spcPct val="35000"/>
              </a:spcBef>
              <a:buFontTx/>
              <a:buChar char="•"/>
            </a:pPr>
            <a:r>
              <a:rPr lang="en-GB" altLang="en-US" sz="2400" baseline="0" dirty="0" smtClean="0"/>
              <a:t> SARs –easier or harder?</a:t>
            </a:r>
            <a:endParaRPr lang="en-US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995718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Tools for compliance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spcBef>
                <a:spcPct val="35000"/>
              </a:spcBef>
              <a:buFontTx/>
              <a:buChar char="•"/>
            </a:pPr>
            <a:r>
              <a:rPr lang="en-GB" altLang="en-US" sz="2400" dirty="0" smtClean="0"/>
              <a:t> Carry out a privacy impact assessments</a:t>
            </a:r>
          </a:p>
          <a:p>
            <a:pPr marL="0" indent="0" eaLnBrk="1" hangingPunct="1">
              <a:spcBef>
                <a:spcPct val="35000"/>
              </a:spcBef>
              <a:buFontTx/>
              <a:buChar char="•"/>
            </a:pPr>
            <a:r>
              <a:rPr lang="en-GB" altLang="en-US" sz="2400" dirty="0" smtClean="0"/>
              <a:t> Bake in privacy by design</a:t>
            </a:r>
          </a:p>
          <a:p>
            <a:pPr marL="0" indent="0" eaLnBrk="1" hangingPunct="1">
              <a:spcBef>
                <a:spcPct val="35000"/>
              </a:spcBef>
              <a:buFontTx/>
              <a:buChar char="•"/>
            </a:pPr>
            <a:r>
              <a:rPr lang="en-GB" altLang="en-US" sz="2400" dirty="0" smtClean="0"/>
              <a:t> Transparency</a:t>
            </a:r>
          </a:p>
          <a:p>
            <a:pPr marL="514350" lvl="1" indent="0" eaLnBrk="1" hangingPunct="1">
              <a:spcBef>
                <a:spcPct val="35000"/>
              </a:spcBef>
              <a:buFontTx/>
              <a:buChar char="•"/>
            </a:pPr>
            <a:r>
              <a:rPr lang="en-GB" altLang="en-US" sz="2000" dirty="0"/>
              <a:t> </a:t>
            </a:r>
            <a:r>
              <a:rPr lang="en-GB" altLang="en-US" sz="2000" dirty="0" smtClean="0"/>
              <a:t>Privacy notices don’t work with analytics and big data? </a:t>
            </a:r>
            <a:r>
              <a:rPr lang="en-GB" altLang="en-US" sz="2400" dirty="0" smtClean="0"/>
              <a:t> </a:t>
            </a:r>
            <a:endParaRPr lang="en-US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956760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Georgia"/>
        <a:ea typeface="ＭＳ Ｐゴシック"/>
        <a:cs typeface="ＭＳ Ｐゴシック"/>
      </a:majorFont>
      <a:minorFont>
        <a:latin typeface="Verdan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231F20"/>
        </a:dk1>
        <a:lt1>
          <a:srgbClr val="F99D31"/>
        </a:lt1>
        <a:dk2>
          <a:srgbClr val="49176D"/>
        </a:dk2>
        <a:lt2>
          <a:srgbClr val="EC008C"/>
        </a:lt2>
        <a:accent1>
          <a:srgbClr val="713E39"/>
        </a:accent1>
        <a:accent2>
          <a:srgbClr val="F99D31"/>
        </a:accent2>
        <a:accent3>
          <a:srgbClr val="B1ABBA"/>
        </a:accent3>
        <a:accent4>
          <a:srgbClr val="D58528"/>
        </a:accent4>
        <a:accent5>
          <a:srgbClr val="BBAFAE"/>
        </a:accent5>
        <a:accent6>
          <a:srgbClr val="E28E2B"/>
        </a:accent6>
        <a:hlink>
          <a:srgbClr val="F99D31"/>
        </a:hlink>
        <a:folHlink>
          <a:srgbClr val="F99D3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003768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AAAEB9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429</Words>
  <Application>Microsoft Office PowerPoint</Application>
  <PresentationFormat>On-screen Show (4:3)</PresentationFormat>
  <Paragraphs>85</Paragraphs>
  <Slides>12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Office Theme</vt:lpstr>
      <vt:lpstr>Blank Presentation</vt:lpstr>
      <vt:lpstr>Big Data and data protection</vt:lpstr>
      <vt:lpstr>PowerPoint Presentation</vt:lpstr>
      <vt:lpstr>The role of the ICO</vt:lpstr>
      <vt:lpstr>ICO Powers</vt:lpstr>
      <vt:lpstr>Data Protection Act 1998  The eight principles</vt:lpstr>
      <vt:lpstr>Big Data - Our approach</vt:lpstr>
      <vt:lpstr>Personal data</vt:lpstr>
      <vt:lpstr>DP Principles</vt:lpstr>
      <vt:lpstr>Tools for compliance</vt:lpstr>
      <vt:lpstr>DP – not fit for purpose?</vt:lpstr>
      <vt:lpstr>Building trust, being transparent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Big data and data protection</dc:title>
  <dc:creator>Alastair Barter</dc:creator>
  <cp:lastModifiedBy>Alastair Barter</cp:lastModifiedBy>
  <cp:revision>4</cp:revision>
  <dcterms:created xsi:type="dcterms:W3CDTF">2006-08-16T00:00:00Z</dcterms:created>
  <dcterms:modified xsi:type="dcterms:W3CDTF">2015-03-12T11:55:48Z</dcterms:modified>
</cp:coreProperties>
</file>