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3"/>
  </p:notesMasterIdLst>
  <p:sldIdLst>
    <p:sldId id="444" r:id="rId2"/>
    <p:sldId id="447" r:id="rId3"/>
    <p:sldId id="448" r:id="rId4"/>
    <p:sldId id="450" r:id="rId5"/>
    <p:sldId id="449" r:id="rId6"/>
    <p:sldId id="452" r:id="rId7"/>
    <p:sldId id="453" r:id="rId8"/>
    <p:sldId id="434" r:id="rId9"/>
    <p:sldId id="259" r:id="rId10"/>
    <p:sldId id="260" r:id="rId11"/>
    <p:sldId id="261" r:id="rId12"/>
    <p:sldId id="262" r:id="rId13"/>
    <p:sldId id="350" r:id="rId14"/>
    <p:sldId id="349" r:id="rId15"/>
    <p:sldId id="351" r:id="rId16"/>
    <p:sldId id="352" r:id="rId17"/>
    <p:sldId id="353" r:id="rId18"/>
    <p:sldId id="354" r:id="rId19"/>
    <p:sldId id="355" r:id="rId20"/>
    <p:sldId id="357" r:id="rId21"/>
    <p:sldId id="358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8" r:id="rId30"/>
    <p:sldId id="369" r:id="rId31"/>
    <p:sldId id="370" r:id="rId32"/>
    <p:sldId id="375" r:id="rId33"/>
    <p:sldId id="377" r:id="rId34"/>
    <p:sldId id="378" r:id="rId35"/>
    <p:sldId id="379" r:id="rId36"/>
    <p:sldId id="382" r:id="rId37"/>
    <p:sldId id="383" r:id="rId38"/>
    <p:sldId id="384" r:id="rId39"/>
    <p:sldId id="385" r:id="rId40"/>
    <p:sldId id="386" r:id="rId41"/>
    <p:sldId id="475" r:id="rId42"/>
    <p:sldId id="387" r:id="rId43"/>
    <p:sldId id="389" r:id="rId44"/>
    <p:sldId id="391" r:id="rId45"/>
    <p:sldId id="392" r:id="rId46"/>
    <p:sldId id="394" r:id="rId47"/>
    <p:sldId id="395" r:id="rId48"/>
    <p:sldId id="397" r:id="rId49"/>
    <p:sldId id="398" r:id="rId50"/>
    <p:sldId id="400" r:id="rId51"/>
    <p:sldId id="401" r:id="rId52"/>
    <p:sldId id="403" r:id="rId53"/>
    <p:sldId id="404" r:id="rId54"/>
    <p:sldId id="405" r:id="rId55"/>
    <p:sldId id="408" r:id="rId56"/>
    <p:sldId id="477" r:id="rId57"/>
    <p:sldId id="410" r:id="rId58"/>
    <p:sldId id="412" r:id="rId59"/>
    <p:sldId id="415" r:id="rId60"/>
    <p:sldId id="427" r:id="rId61"/>
    <p:sldId id="418" r:id="rId62"/>
    <p:sldId id="478" r:id="rId63"/>
    <p:sldId id="454" r:id="rId64"/>
    <p:sldId id="455" r:id="rId65"/>
    <p:sldId id="479" r:id="rId66"/>
    <p:sldId id="457" r:id="rId67"/>
    <p:sldId id="460" r:id="rId68"/>
    <p:sldId id="456" r:id="rId69"/>
    <p:sldId id="461" r:id="rId70"/>
    <p:sldId id="463" r:id="rId71"/>
    <p:sldId id="464" r:id="rId72"/>
    <p:sldId id="480" r:id="rId73"/>
    <p:sldId id="465" r:id="rId74"/>
    <p:sldId id="466" r:id="rId75"/>
    <p:sldId id="459" r:id="rId76"/>
    <p:sldId id="470" r:id="rId77"/>
    <p:sldId id="472" r:id="rId78"/>
    <p:sldId id="471" r:id="rId79"/>
    <p:sldId id="462" r:id="rId80"/>
    <p:sldId id="474" r:id="rId81"/>
    <p:sldId id="433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C51"/>
    <a:srgbClr val="1B75BB"/>
    <a:srgbClr val="2AB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6691" autoAdjust="0"/>
  </p:normalViewPr>
  <p:slideViewPr>
    <p:cSldViewPr snapToGrid="0" showGuides="1">
      <p:cViewPr varScale="1">
        <p:scale>
          <a:sx n="88" d="100"/>
          <a:sy n="88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54BC1-8BC5-4037-B257-55534CA78BE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7A9E6-6389-490F-9E1E-18A83D3F2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1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6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9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8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A9E6-6389-490F-9E1E-18A83D3F2269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3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4" b="56569"/>
          <a:stretch/>
        </p:blipFill>
        <p:spPr>
          <a:xfrm>
            <a:off x="8105505" y="4753039"/>
            <a:ext cx="4107159" cy="2097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AB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B75BB"/>
          </a:solidFill>
          <a:ln>
            <a:solidFill>
              <a:srgbClr val="1B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5768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 Black" panose="020B08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165849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00" baseline="0">
                <a:solidFill>
                  <a:srgbClr val="AC1C5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32050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55" y="6516935"/>
            <a:ext cx="798064" cy="20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57" y="3667758"/>
            <a:ext cx="12796046" cy="33446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AB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B75BB"/>
          </a:solidFill>
          <a:ln>
            <a:solidFill>
              <a:srgbClr val="1B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55" y="6516935"/>
            <a:ext cx="798064" cy="20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57" y="3667758"/>
            <a:ext cx="12796046" cy="334466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AB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B75BB"/>
          </a:solidFill>
          <a:ln>
            <a:solidFill>
              <a:srgbClr val="1B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25/06/2014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55" y="6516935"/>
            <a:ext cx="798064" cy="207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imovo.com.mt/big-data-what-happens-when-what-you-have-is-no-longer-good-enoug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vo.com.mt/" TargetMode="External"/><Relationship Id="rId2" Type="http://schemas.openxmlformats.org/officeDocument/2006/relationships/hyperlink" Target="mailto:Neil.Sammut@imovo.com.m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cionomix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Science and Big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Neil Sammut, </a:t>
            </a:r>
          </a:p>
          <a:p>
            <a:r>
              <a:rPr lang="en-US" dirty="0" smtClean="0"/>
              <a:t>Business Intelligence developer,</a:t>
            </a:r>
            <a:endParaRPr lang="en-US" dirty="0"/>
          </a:p>
          <a:p>
            <a:r>
              <a:rPr lang="en-US" dirty="0" smtClean="0"/>
              <a:t>iMovo </a:t>
            </a:r>
            <a:r>
              <a:rPr lang="en-US" dirty="0" err="1" smtClean="0"/>
              <a:t>LTd.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05/03/2015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91" y="23058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big data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n.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Computing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(also with capital initials) data of a very large size, typically to the extent that its manipulation and management present significant logistical challenges; (also) the branch of computing involving such data.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56" y="4021714"/>
            <a:ext cx="3524250" cy="581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0556" y="46565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…Who clearly know nothing about Big Data.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91" y="23058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big data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n.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???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5771" y="2792692"/>
            <a:ext cx="10058400" cy="216584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So, What’s so big about big data?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7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Defines Big Data?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True, size comes into the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managing the data is a legitimate challenge, then it could be said</a:t>
            </a:r>
            <a:br>
              <a:rPr lang="en-GB" sz="2400" dirty="0"/>
            </a:br>
            <a:r>
              <a:rPr lang="en-GB" sz="2400" dirty="0"/>
              <a:t>that you are dealing with Big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But even </a:t>
            </a:r>
            <a:r>
              <a:rPr lang="en-GB" sz="2400" dirty="0" smtClean="0"/>
              <a:t>then, this isn’t enough…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57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583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19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</a:t>
            </a:r>
            <a:r>
              <a:rPr lang="en-GB" sz="2400" dirty="0" smtClean="0"/>
              <a:t>– Variety 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80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Variety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Velocity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76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Variety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Velocity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getting us nearer to a good definition.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IBM </a:t>
            </a:r>
            <a:r>
              <a:rPr lang="en-GB" sz="2400" dirty="0"/>
              <a:t>define Big Data using the THREE 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Variety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Velocity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getting us nearer to a good definition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 fourth V was later added (probably not by IBM) - Veracity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0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 am a man of many passions, amongst which is data.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key points about the recent data-centric part of my life: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M.Sc. in Business Intelligence and Analytics at the University of Dundee.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Joined iMovo to work on newer BI technologies and Data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“Stock Price Prediction Using Predictive Data Mining and Technical Analysis”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Defines Big Data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FOUR Vs of Big Data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Volume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Variety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 – </a:t>
            </a:r>
            <a:r>
              <a:rPr lang="en-GB" sz="2400" dirty="0" smtClean="0"/>
              <a:t>Velocity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V </a:t>
            </a:r>
            <a:r>
              <a:rPr lang="en-GB" sz="2400" dirty="0"/>
              <a:t>– </a:t>
            </a:r>
            <a:r>
              <a:rPr lang="en-GB" sz="2400" dirty="0" smtClean="0"/>
              <a:t>Veracity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Now we’re getting somewhere (so </a:t>
            </a:r>
            <a:r>
              <a:rPr lang="en-GB" sz="2400" dirty="0"/>
              <a:t>the Oxford Dictionary was 25% </a:t>
            </a:r>
            <a:r>
              <a:rPr lang="en-GB" sz="2400" dirty="0" smtClean="0"/>
              <a:t>correct).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7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Big. </a:t>
            </a:r>
            <a:r>
              <a:rPr lang="en-GB" sz="2400" dirty="0" smtClean="0"/>
              <a:t>REAAAAAALLY </a:t>
            </a:r>
            <a:r>
              <a:rPr lang="en-GB" sz="2400" dirty="0" smtClean="0"/>
              <a:t>Big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Some facts:</a:t>
            </a:r>
            <a:endParaRPr lang="en-GB" sz="2400" dirty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90</a:t>
            </a:r>
            <a:r>
              <a:rPr lang="en-GB" sz="2400" dirty="0"/>
              <a:t>% of the world’s data was created in the last </a:t>
            </a:r>
            <a:r>
              <a:rPr lang="en-GB" sz="2400" dirty="0" smtClean="0"/>
              <a:t>THREE </a:t>
            </a:r>
            <a:r>
              <a:rPr lang="en-GB" sz="2400" dirty="0" smtClean="0"/>
              <a:t>YEARS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Facebook </a:t>
            </a:r>
            <a:r>
              <a:rPr lang="en-GB" sz="2400" dirty="0"/>
              <a:t>collects 500 TERABYTES every day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8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It </a:t>
            </a:r>
            <a:r>
              <a:rPr lang="en-GB" sz="2400" dirty="0"/>
              <a:t>is safe to say that the issue of Volume is important to Big Data when:</a:t>
            </a:r>
            <a:br>
              <a:rPr lang="en-GB" sz="2400" dirty="0"/>
            </a:br>
            <a:endParaRPr lang="en-GB" sz="2400" dirty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size of the data is very large (the </a:t>
            </a:r>
            <a:r>
              <a:rPr lang="en-GB" sz="2400" i="1" dirty="0"/>
              <a:t>forget-using-SQL-Server</a:t>
            </a:r>
            <a:r>
              <a:rPr lang="en-GB" sz="2400" dirty="0"/>
              <a:t> kind of large)</a:t>
            </a:r>
            <a:br>
              <a:rPr lang="en-GB" sz="2400" dirty="0"/>
            </a:br>
            <a:r>
              <a:rPr lang="en-GB" sz="2400" dirty="0" smtClean="0"/>
              <a:t>	</a:t>
            </a:r>
            <a:r>
              <a:rPr lang="en-GB" sz="2400" i="1" dirty="0" smtClean="0"/>
              <a:t>eBay </a:t>
            </a:r>
            <a:r>
              <a:rPr lang="en-GB" sz="2400" i="1" dirty="0"/>
              <a:t>has ~94,371,840 Gigabytes of data and </a:t>
            </a:r>
            <a:r>
              <a:rPr lang="en-GB" sz="2400" i="1" dirty="0" smtClean="0"/>
              <a:t>counting</a:t>
            </a:r>
          </a:p>
          <a:p>
            <a:pPr marL="292608" lvl="1" indent="0">
              <a:buNone/>
            </a:pPr>
            <a:endParaRPr lang="en-GB" sz="2400" dirty="0" smtClean="0"/>
          </a:p>
          <a:p>
            <a:pPr marL="292608" lvl="1" indent="0">
              <a:buNone/>
            </a:pPr>
            <a:r>
              <a:rPr lang="en-GB" sz="2400" dirty="0" smtClean="0"/>
              <a:t>And/or</a:t>
            </a:r>
            <a:endParaRPr lang="en-GB" sz="2400" dirty="0" smtClean="0"/>
          </a:p>
          <a:p>
            <a:pPr marL="749808" lvl="1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data is growing at a very fast rate</a:t>
            </a:r>
            <a:br>
              <a:rPr lang="en-GB" sz="2400" dirty="0"/>
            </a:br>
            <a:r>
              <a:rPr lang="en-GB" sz="2400" dirty="0" smtClean="0"/>
              <a:t>	</a:t>
            </a:r>
            <a:r>
              <a:rPr lang="en-GB" sz="2400" i="1" dirty="0" smtClean="0"/>
              <a:t>Twitter </a:t>
            </a:r>
            <a:r>
              <a:rPr lang="en-GB" sz="2400" i="1" dirty="0"/>
              <a:t>generates 15 Terabytes of data per day</a:t>
            </a:r>
            <a:br>
              <a:rPr lang="en-GB" sz="2400" i="1" dirty="0"/>
            </a:br>
            <a:r>
              <a:rPr lang="en-GB" sz="2400" i="1" dirty="0"/>
              <a:t>  (All the books in the Library of Congress (USA) are 15Tb large)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49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can we consider to be data?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8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can we consider to be data?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Ok that’s data.</a:t>
            </a:r>
            <a:endParaRPr lang="en-GB" sz="2400" dirty="0"/>
          </a:p>
        </p:txBody>
      </p:sp>
      <p:pic>
        <p:nvPicPr>
          <p:cNvPr id="6" name="Picture 2" descr="http://0.tqn.com/d/spreadsheets/1/0/b/7/-/-/database_0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2545906"/>
            <a:ext cx="5488669" cy="32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fact, we call it TABULAR, ATOMIC data.</a:t>
            </a: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6" name="Picture 2" descr="http://0.tqn.com/d/spreadsheets/1/0/b/7/-/-/database_0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2545906"/>
            <a:ext cx="5488669" cy="32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5241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fact, we call it TABULAR, ATOMIC data.</a:t>
            </a: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TABULAR?	It fits in a tabular format and can be easily interacted with.</a:t>
            </a:r>
            <a:br>
              <a:rPr lang="en-GB" sz="2400" dirty="0"/>
            </a:br>
            <a:r>
              <a:rPr lang="en-GB" sz="2400" dirty="0"/>
              <a:t>ATOMIC?	Each field is broken down to its smallest format </a:t>
            </a:r>
            <a:br>
              <a:rPr lang="en-GB" sz="2400" dirty="0"/>
            </a:br>
            <a:r>
              <a:rPr lang="en-GB" sz="2400" dirty="0"/>
              <a:t>		(like atoms in a molecule</a:t>
            </a:r>
            <a:r>
              <a:rPr lang="en-GB" sz="2400" dirty="0" smtClean="0"/>
              <a:t>)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6" name="Picture 2" descr="http://0.tqn.com/d/spreadsheets/1/0/b/7/-/-/database_0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9" y="2545906"/>
            <a:ext cx="4465321" cy="26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about these?</a:t>
            </a:r>
          </a:p>
        </p:txBody>
      </p:sp>
      <p:pic>
        <p:nvPicPr>
          <p:cNvPr id="9" name="Picture 2" descr="http://www.nti.org/media/images/May-09--Iran.gif?_=1336586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710292"/>
            <a:ext cx="2857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enturebeat.files.wordpress.com/2013/08/facebook-exploit-zuckerbe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30" y="2863510"/>
            <a:ext cx="5279099" cy="34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alisocreek.net/vo-article-graphics/Sound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56" y="4021386"/>
            <a:ext cx="3085751" cy="21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3.bp.blogspot.com/-znobnBb91ek/Tk2KKP_tjeI/AAAAAAAAAos/CBwEFCxx8rE/s1600/download-youtube-vide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29" y="155865"/>
            <a:ext cx="4007606" cy="37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We’d </a:t>
            </a:r>
            <a:r>
              <a:rPr lang="en-GB" sz="2400" dirty="0"/>
              <a:t>call that NON-TABULAR and </a:t>
            </a:r>
            <a:r>
              <a:rPr lang="en-GB" sz="2400" dirty="0" smtClean="0"/>
              <a:t> NON-ATOMIC</a:t>
            </a:r>
            <a:r>
              <a:rPr lang="en-GB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9" name="Picture 2" descr="http://www.nti.org/media/images/May-09--Iran.gif?_=1336586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710292"/>
            <a:ext cx="2857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enturebeat.files.wordpress.com/2013/08/facebook-exploit-zuckerbe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30" y="2863510"/>
            <a:ext cx="5279099" cy="34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3.bp.blogspot.com/-znobnBb91ek/Tk2KKP_tjeI/AAAAAAAAAos/CBwEFCxx8rE/s1600/download-youtube-vid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29" y="155865"/>
            <a:ext cx="4007606" cy="37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alisocreek.net/vo-article-graphics/Sound_W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56" y="4021386"/>
            <a:ext cx="3085751" cy="21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We </a:t>
            </a:r>
            <a:r>
              <a:rPr lang="en-GB" sz="2400" dirty="0"/>
              <a:t>used to work exclusively with data that fit neatly into tables.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One </a:t>
            </a:r>
            <a:r>
              <a:rPr lang="en-GB" sz="2400" dirty="0"/>
              <a:t>of the challenges of Big Data (non-tabular) is how to store it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Another challenge is processing it. SQL is brilliant at working with subsets of data (ex: SELECT TOP 40 name FROM </a:t>
            </a:r>
            <a:r>
              <a:rPr lang="en-GB" sz="2400" dirty="0" err="1"/>
              <a:t>dbo.Clients</a:t>
            </a:r>
            <a:r>
              <a:rPr lang="en-GB" sz="2400" dirty="0"/>
              <a:t>) but rubbish at row-by-row comparisons (ex: processing images for information). </a:t>
            </a:r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76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iMovo is a new breed of specialist company focusing primarily in two areas: </a:t>
            </a:r>
          </a:p>
          <a:p>
            <a:pPr marL="0" indent="0">
              <a:buNone/>
            </a:pPr>
            <a:r>
              <a:rPr lang="en-US" sz="2400" dirty="0" smtClean="0"/>
              <a:t>CRM and BI/Data Science.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are situated at the south end of Europe, operating both locally and overseas.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27" y="4728333"/>
            <a:ext cx="168620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70" y="4366770"/>
            <a:ext cx="990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63" y="5161806"/>
            <a:ext cx="1790699" cy="2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6" y="5114220"/>
            <a:ext cx="1638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91" y="4626491"/>
            <a:ext cx="1952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48" y="4626491"/>
            <a:ext cx="1409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4318758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9397" y="4728333"/>
            <a:ext cx="2462208" cy="423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r="6972" b="34795"/>
          <a:stretch/>
        </p:blipFill>
        <p:spPr>
          <a:xfrm>
            <a:off x="2844726" y="1087878"/>
            <a:ext cx="1948401" cy="516549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682" y="5340096"/>
            <a:ext cx="918195" cy="7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9251" y="5279317"/>
            <a:ext cx="809459" cy="8094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7120" y="5608151"/>
            <a:ext cx="1108619" cy="4903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1891" y="5228335"/>
            <a:ext cx="1485588" cy="2954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1882" y="5363661"/>
            <a:ext cx="1072830" cy="6691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49170" y="5494421"/>
            <a:ext cx="1190625" cy="6322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4786" y="5364740"/>
            <a:ext cx="1371600" cy="685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3008" y="5652911"/>
            <a:ext cx="952500" cy="4857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3823" y="5656077"/>
            <a:ext cx="1352772" cy="39449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05492" y="5633483"/>
            <a:ext cx="1040559" cy="4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To summarise: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We </a:t>
            </a:r>
            <a:r>
              <a:rPr lang="en-GB" sz="2400" dirty="0"/>
              <a:t>can say that Big Data doesn’t always fit neatly into tables</a:t>
            </a:r>
            <a:br>
              <a:rPr lang="en-GB" sz="2400" dirty="0"/>
            </a:br>
            <a:r>
              <a:rPr lang="en-GB" sz="2400" dirty="0"/>
              <a:t>and Big Data requires queries that are more complicated than </a:t>
            </a:r>
            <a:r>
              <a:rPr lang="en-GB" sz="2400" dirty="0" smtClean="0"/>
              <a:t>standard ones.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4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Definition So Far.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near-unmanageably large (or growing at a </a:t>
            </a:r>
            <a:r>
              <a:rPr lang="en-GB" sz="2400" dirty="0" smtClean="0"/>
              <a:t>difficult-to-manage-with-SQL-Server </a:t>
            </a:r>
            <a:r>
              <a:rPr lang="en-GB" sz="2400" dirty="0"/>
              <a:t>rate</a:t>
            </a:r>
            <a:r>
              <a:rPr lang="en-GB" sz="24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won’t necessarily fit neatly into tables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requires complex analytical queries</a:t>
            </a:r>
            <a:r>
              <a:rPr lang="en-GB" sz="2400" dirty="0" smtClean="0"/>
              <a:t>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09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Issues </a:t>
            </a:r>
            <a:r>
              <a:rPr lang="en-GB" sz="2400" dirty="0"/>
              <a:t>with Velocity in Big Data</a:t>
            </a:r>
            <a:r>
              <a:rPr lang="en-GB" sz="2400" dirty="0" smtClean="0"/>
              <a:t>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speed at which it can be collected</a:t>
            </a:r>
            <a:r>
              <a:rPr lang="en-GB" sz="2400" dirty="0" smtClean="0"/>
              <a:t>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speed at which it can be cleaned and prepared for analysis.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speed at which it can be processed or data-mined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value of Big Data grows as the speed at which it is processed and utilised does.</a:t>
            </a:r>
            <a:br>
              <a:rPr lang="en-GB" sz="2400" dirty="0"/>
            </a:b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714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Issues </a:t>
            </a:r>
            <a:r>
              <a:rPr lang="en-GB" sz="2400" dirty="0"/>
              <a:t>with Velocity in Big Data</a:t>
            </a:r>
            <a:r>
              <a:rPr lang="en-GB" sz="2400" dirty="0" smtClean="0"/>
              <a:t>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speed at which it can be collected</a:t>
            </a:r>
            <a:r>
              <a:rPr lang="en-GB" sz="2400" dirty="0" smtClean="0"/>
              <a:t>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speed at which it can be cleaned and prepared for analysis.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The speed at which it can be processed or data-mined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value of Big Data grows as the speed at which it is processed and utilised does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But how fast is fast?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That depends on how quickly we need to react.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Ex: Stock Market Data vs. Social Media Data.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633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Definition So Far.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near-unmanageably large (or growing at a </a:t>
            </a:r>
            <a:r>
              <a:rPr lang="en-GB" sz="2400" dirty="0" smtClean="0"/>
              <a:t>difficult-to-manage-with-SQL-Server </a:t>
            </a:r>
            <a:r>
              <a:rPr lang="en-GB" sz="2400" dirty="0"/>
              <a:t>rate</a:t>
            </a:r>
            <a:r>
              <a:rPr lang="en-GB" sz="24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won’t necessarily fit neatly into </a:t>
            </a:r>
            <a:r>
              <a:rPr lang="en-GB" sz="2400" dirty="0" smtClean="0"/>
              <a:t>tables.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requires complex analytical </a:t>
            </a:r>
            <a:r>
              <a:rPr lang="en-GB" sz="2400" dirty="0" smtClean="0"/>
              <a:t>queries.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only useful to us if it can be collected and processed</a:t>
            </a:r>
            <a:br>
              <a:rPr lang="en-GB" sz="2400" dirty="0"/>
            </a:br>
            <a:r>
              <a:rPr lang="en-GB" sz="2400" dirty="0"/>
              <a:t>in an acceptably quick time. Or if our system can react to it fast enough</a:t>
            </a:r>
            <a:r>
              <a:rPr lang="en-GB" sz="2400" dirty="0" smtClean="0"/>
              <a:t>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43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Veracity </a:t>
            </a:r>
            <a:r>
              <a:rPr lang="en-GB" sz="2400" dirty="0"/>
              <a:t>deals with truthfulness.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data terms, Veracity deals with uncertain or imprecise data</a:t>
            </a:r>
            <a:r>
              <a:rPr lang="en-GB" sz="2400" dirty="0" smtClean="0"/>
              <a:t>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19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Veracity </a:t>
            </a:r>
            <a:r>
              <a:rPr lang="en-GB" sz="2400" dirty="0"/>
              <a:t>deals with truthfulness.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data terms, Veracity deals with uncertain or imprecise data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Normally, Big Data is so large that we need not be concerned with</a:t>
            </a:r>
            <a:br>
              <a:rPr lang="en-GB" sz="2400" dirty="0"/>
            </a:br>
            <a:r>
              <a:rPr lang="en-GB" sz="2400" dirty="0"/>
              <a:t>absolute accuracy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However, Big Data must still be cleansed. And guess what</a:t>
            </a:r>
            <a:r>
              <a:rPr lang="en-GB" sz="24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Velocity, Volume and Variety of Big Data make this rather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Veracity </a:t>
            </a:r>
            <a:r>
              <a:rPr lang="en-GB" sz="2400" dirty="0"/>
              <a:t>depends, then, on the application of Big Data. How accurate is “accurate enough</a:t>
            </a:r>
            <a:r>
              <a:rPr lang="en-GB" sz="2400" dirty="0" smtClean="0"/>
              <a:t>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And </a:t>
            </a:r>
            <a:r>
              <a:rPr lang="en-GB" sz="2400" dirty="0"/>
              <a:t>here is a good example</a:t>
            </a:r>
            <a:r>
              <a:rPr lang="en-GB" sz="2400" dirty="0" smtClean="0"/>
              <a:t>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You </a:t>
            </a:r>
            <a:r>
              <a:rPr lang="en-GB" sz="2400" dirty="0"/>
              <a:t>would mine social data from Facebook to calculate sentiment</a:t>
            </a:r>
            <a:r>
              <a:rPr lang="en-GB" sz="2400" dirty="0" smtClean="0"/>
              <a:t>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But </a:t>
            </a:r>
            <a:r>
              <a:rPr lang="en-GB" sz="2400" dirty="0"/>
              <a:t>would you build a P&amp;L Sheet in the same way?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89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questions that rise are</a:t>
            </a:r>
            <a:r>
              <a:rPr lang="en-GB" sz="2400" dirty="0" smtClean="0"/>
              <a:t>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ow </a:t>
            </a:r>
            <a:r>
              <a:rPr lang="en-GB" sz="2400" dirty="0"/>
              <a:t>much faith can you afford to put in your data</a:t>
            </a:r>
            <a:r>
              <a:rPr lang="en-GB" sz="2400" dirty="0" smtClean="0"/>
              <a:t>?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well can this data be cleansed for your needs?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7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Veracity.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Examples </a:t>
            </a:r>
            <a:r>
              <a:rPr lang="en-GB" sz="2400" dirty="0"/>
              <a:t>of situations that would require a degree of cleansing</a:t>
            </a:r>
            <a:r>
              <a:rPr lang="en-GB" sz="24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Analysing </a:t>
            </a:r>
            <a:r>
              <a:rPr lang="en-GB" sz="2400" dirty="0"/>
              <a:t>blurry photos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Fixing spelling mistakes and translating languages in Facebook data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Reducing noise in sensor data (ex: </a:t>
            </a:r>
            <a:r>
              <a:rPr lang="en-GB" sz="2400" dirty="0" err="1"/>
              <a:t>radioastronomy</a:t>
            </a:r>
            <a:r>
              <a:rPr lang="en-GB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38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88927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25766" y="2013854"/>
            <a:ext cx="4271519" cy="4050694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450909" y="2013853"/>
            <a:ext cx="4271519" cy="4050695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25765" y="2013853"/>
            <a:ext cx="4271519" cy="5564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Business Intelligence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0909" y="2014218"/>
            <a:ext cx="4271519" cy="5564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Customer Relationship Management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rmperth.com.au/wp-content/uploads/2014/10/C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26" y="2831454"/>
            <a:ext cx="3608884" cy="8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16cvnquvjw7pr.cloudfront.net/www/img/p-brand/downloads/Logo/Zendesk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27" y="4162766"/>
            <a:ext cx="3608884" cy="8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de/thumb/8/8c/Microsoft_SQL_Server_Logo.svg/690px-Microsoft_SQL_Server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29" y="2653951"/>
            <a:ext cx="1434659" cy="11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ndeavour.co.nz/wp-content/uploads/2014/03/QlikLogo-RG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2844" r="14519" b="24126"/>
          <a:stretch/>
        </p:blipFill>
        <p:spPr bwMode="auto">
          <a:xfrm>
            <a:off x="2331718" y="3937265"/>
            <a:ext cx="2066069" cy="7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drupal.org/files/project-images/Tableau_Software_Logo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3" y="4791598"/>
            <a:ext cx="2956577" cy="5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r="6972" b="34795"/>
          <a:stretch/>
        </p:blipFill>
        <p:spPr>
          <a:xfrm>
            <a:off x="2844726" y="1087878"/>
            <a:ext cx="1948401" cy="516549"/>
          </a:xfrm>
          <a:prstGeom prst="rect">
            <a:avLst/>
          </a:prstGeom>
        </p:spPr>
      </p:pic>
      <p:pic>
        <p:nvPicPr>
          <p:cNvPr id="14" name="Picture 2" descr="http://www.clickdimensions.com/sites/default/files/cd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99" y="5490335"/>
            <a:ext cx="3196738" cy="5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ocionomix.net/wp-content/uploads/2013/10/socionomix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63" y="5489547"/>
            <a:ext cx="3152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Definition So Far.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near-unmanageably large (or growing at a </a:t>
            </a:r>
            <a:r>
              <a:rPr lang="en-GB" sz="2400" dirty="0" smtClean="0"/>
              <a:t>difficult-to-manage-with-SQL-Server </a:t>
            </a:r>
            <a:r>
              <a:rPr lang="en-GB" sz="2400" dirty="0"/>
              <a:t>rate).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won’t necessarily fit neatly into tables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requires complex analytical queries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is only useful to us if it can be collected and processed</a:t>
            </a:r>
            <a:br>
              <a:rPr lang="en-GB" sz="2400" dirty="0"/>
            </a:br>
            <a:r>
              <a:rPr lang="en-GB" sz="2400" dirty="0"/>
              <a:t>in an acceptably quick time. Or if our system can react to it fast </a:t>
            </a:r>
            <a:r>
              <a:rPr lang="en-GB" sz="2400" dirty="0" smtClean="0"/>
              <a:t>enough.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 usually requires a degree of complex cleansing that depends</a:t>
            </a:r>
            <a:br>
              <a:rPr lang="en-GB" sz="2400" dirty="0"/>
            </a:br>
            <a:r>
              <a:rPr lang="en-GB" sz="2400" dirty="0"/>
              <a:t>on the data’s purpose as well as its size, complexity and urgency.</a:t>
            </a:r>
            <a:br>
              <a:rPr lang="en-GB" sz="2400" dirty="0"/>
            </a:b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51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(1)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r>
              <a:rPr lang="en-US" dirty="0" smtClean="0"/>
              <a:t>our “academic” definition of Big data.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With </a:t>
            </a:r>
            <a:r>
              <a:rPr lang="en-US" sz="2400" dirty="0"/>
              <a:t>that definition ready, we can start to look at examples.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Examples </a:t>
            </a:r>
            <a:r>
              <a:rPr lang="en-US" sz="2400" dirty="0"/>
              <a:t>of what looks like Big Data but is </a:t>
            </a:r>
            <a:r>
              <a:rPr lang="en-US" sz="2400" dirty="0" smtClean="0"/>
              <a:t>not: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List </a:t>
            </a:r>
            <a:r>
              <a:rPr lang="en-US" sz="2400" dirty="0"/>
              <a:t>of employee details, or customers, or the </a:t>
            </a:r>
            <a:r>
              <a:rPr lang="en-US" sz="2400" dirty="0" smtClean="0"/>
              <a:t>census.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Examples </a:t>
            </a:r>
            <a:r>
              <a:rPr lang="en-US" sz="2400" dirty="0"/>
              <a:t>of Big </a:t>
            </a:r>
            <a:r>
              <a:rPr lang="en-US" sz="2400" dirty="0" smtClean="0"/>
              <a:t>Data: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Images</a:t>
            </a:r>
            <a:r>
              <a:rPr lang="en-US" sz="2400" dirty="0"/>
              <a:t>, Twitter feeds, RFID output, web logs, telecom data.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72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Big Data come from?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Data Exhaust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New </a:t>
            </a:r>
            <a:r>
              <a:rPr lang="en-GB" sz="2400" dirty="0"/>
              <a:t>ways of collecting data at a lower cost (ex: cheaper sensors</a:t>
            </a:r>
            <a:r>
              <a:rPr lang="en-GB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…In other words, Big Data can come from anywhere.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3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Big </a:t>
            </a:r>
            <a:r>
              <a:rPr lang="en-GB" sz="2400" dirty="0"/>
              <a:t>Data, like Business Intelligence, can be used to improve stuff.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It </a:t>
            </a:r>
            <a:r>
              <a:rPr lang="en-GB" sz="2400" dirty="0"/>
              <a:t>can also be used to solve problems (i.e. answer “big questions</a:t>
            </a:r>
            <a:r>
              <a:rPr lang="en-GB" sz="2400" dirty="0" smtClean="0"/>
              <a:t>”).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Let’s </a:t>
            </a:r>
            <a:r>
              <a:rPr lang="en-GB" sz="2400" dirty="0"/>
              <a:t>look at </a:t>
            </a:r>
            <a:r>
              <a:rPr lang="en-GB" sz="2400" dirty="0" smtClean="0"/>
              <a:t>THREE examples of how Big Data is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82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Suppose </a:t>
            </a:r>
            <a:r>
              <a:rPr lang="en-GB" sz="2400" dirty="0"/>
              <a:t>you have a Combine Harvester.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8" descr="http://www.teara.govt.nz/files/p18401n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14" y="2806014"/>
            <a:ext cx="5078729" cy="33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Suppose you have a Combine Harvester.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Sensors are becoming increasingly cheap, so it would be </a:t>
            </a:r>
            <a:r>
              <a:rPr lang="en-GB" sz="2400" dirty="0" smtClean="0"/>
              <a:t>quite easy </a:t>
            </a:r>
            <a:r>
              <a:rPr lang="en-GB" sz="2400" dirty="0"/>
              <a:t>to cover the harvester in sensors (temperature, GPS, </a:t>
            </a:r>
            <a:r>
              <a:rPr lang="en-GB" sz="2400" dirty="0" smtClean="0"/>
              <a:t>pressure</a:t>
            </a:r>
            <a:r>
              <a:rPr lang="en-GB" sz="2400" dirty="0"/>
              <a:t>, capacity, etc</a:t>
            </a:r>
            <a:r>
              <a:rPr lang="en-GB" sz="2400" dirty="0" smtClean="0"/>
              <a:t>…).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will generate some big data. Especially if all the </a:t>
            </a:r>
            <a:r>
              <a:rPr lang="en-GB" sz="2400" dirty="0" smtClean="0"/>
              <a:t>harvesters in </a:t>
            </a:r>
            <a:r>
              <a:rPr lang="en-GB" sz="2400" dirty="0"/>
              <a:t>Europe are equipped with the same sensors.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59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Congratulations</a:t>
            </a:r>
            <a:r>
              <a:rPr lang="en-GB" sz="2400" dirty="0"/>
              <a:t>! You have just found Big Data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But </a:t>
            </a:r>
            <a:r>
              <a:rPr lang="en-GB" sz="2400" dirty="0"/>
              <a:t>what would you use this data for?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Remember </a:t>
            </a:r>
            <a:r>
              <a:rPr lang="en-GB" sz="2400" dirty="0"/>
              <a:t>- collecting data for the sake of collecting data is not a good thing.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13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few examples (which I </a:t>
            </a:r>
            <a:r>
              <a:rPr lang="en-GB" sz="2400" dirty="0" smtClean="0"/>
              <a:t>copied </a:t>
            </a:r>
            <a:r>
              <a:rPr lang="en-GB" sz="2400" dirty="0"/>
              <a:t>off the internet) are</a:t>
            </a:r>
            <a:r>
              <a:rPr lang="en-GB" sz="24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Finding the most economical driving style by monitoring driving </a:t>
            </a:r>
            <a:r>
              <a:rPr lang="en-GB" sz="2200" dirty="0"/>
              <a:t>habits, tracking the position of the </a:t>
            </a:r>
            <a:r>
              <a:rPr lang="en-GB" sz="2200" dirty="0" smtClean="0"/>
              <a:t>harvester and </a:t>
            </a:r>
            <a:r>
              <a:rPr lang="en-GB" sz="2200" dirty="0"/>
              <a:t>fuel levels in the </a:t>
            </a:r>
            <a:r>
              <a:rPr lang="en-GB" sz="2200" dirty="0" smtClean="0"/>
              <a:t>tank.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Monitoring </a:t>
            </a:r>
            <a:r>
              <a:rPr lang="en-GB" sz="2200" dirty="0"/>
              <a:t>vibrations and temperature patterns in the </a:t>
            </a:r>
            <a:r>
              <a:rPr lang="en-GB" sz="2200" dirty="0" smtClean="0"/>
              <a:t>parts to predict when parts might break. This could then tie into a system that automatically orders parts.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Tracking the harvester’s position and yield, to identify the most fertile areas and those which require fertilisers.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0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6" descr="Image of goog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31511"/>
            <a:ext cx="6320790" cy="42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questions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 love questions - they drive understanding.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However, I tend to get carried away.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will have check-points along the presentation where we will be able to stop for a </a:t>
            </a:r>
            <a:r>
              <a:rPr lang="en-US" sz="2400" u="sng" dirty="0" smtClean="0"/>
              <a:t>few</a:t>
            </a:r>
            <a:r>
              <a:rPr lang="en-US" sz="2400" dirty="0" smtClean="0"/>
              <a:t>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2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</a:t>
            </a:r>
            <a:r>
              <a:rPr lang="en-GB" sz="2400" dirty="0" smtClean="0"/>
              <a:t> did Google use Big Data?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They </a:t>
            </a:r>
            <a:r>
              <a:rPr lang="en-GB" sz="2400" dirty="0"/>
              <a:t>stored search history for every user as well as what every user </a:t>
            </a:r>
            <a:r>
              <a:rPr lang="en-GB" sz="2400" dirty="0" smtClean="0"/>
              <a:t>clicked.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data was needless and pointless (Data Exhaust</a:t>
            </a:r>
            <a:r>
              <a:rPr lang="en-GB" sz="24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do you think that Google did with this data?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65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</a:t>
            </a:r>
            <a:r>
              <a:rPr lang="en-GB" sz="2400" dirty="0" smtClean="0"/>
              <a:t> did Google use Big Data?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They </a:t>
            </a:r>
            <a:r>
              <a:rPr lang="en-GB" sz="2400" dirty="0"/>
              <a:t>stored search history for every user as well as what every user </a:t>
            </a:r>
            <a:r>
              <a:rPr lang="en-GB" sz="2400" dirty="0" smtClean="0"/>
              <a:t>clicked.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data was needless and pointless (Data Exhaust</a:t>
            </a:r>
            <a:r>
              <a:rPr lang="en-GB" sz="24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Google </a:t>
            </a:r>
            <a:r>
              <a:rPr lang="en-GB" sz="2400" dirty="0"/>
              <a:t>used that data to power a spell-checker. Because if I search </a:t>
            </a:r>
            <a:r>
              <a:rPr lang="en-GB" sz="2400" dirty="0" smtClean="0"/>
              <a:t>for “</a:t>
            </a:r>
            <a:r>
              <a:rPr lang="en-GB" sz="2400" dirty="0" err="1" smtClean="0"/>
              <a:t>banamas</a:t>
            </a:r>
            <a:r>
              <a:rPr lang="en-GB" sz="2400" dirty="0"/>
              <a:t>” and click on something relating to “bananas”, the chances are</a:t>
            </a:r>
            <a:br>
              <a:rPr lang="en-GB" sz="2400" dirty="0"/>
            </a:br>
            <a:r>
              <a:rPr lang="en-GB" sz="2400" dirty="0"/>
              <a:t>that I meant to search for “bananas” in the first </a:t>
            </a:r>
            <a:r>
              <a:rPr lang="en-GB" sz="2400" dirty="0" smtClean="0"/>
              <a:t>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About </a:t>
            </a:r>
            <a:r>
              <a:rPr lang="en-GB" sz="2400" dirty="0"/>
              <a:t>2 billion searches a day are made on Google.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5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LAPD </a:t>
            </a:r>
            <a:r>
              <a:rPr lang="en-GB" sz="2400" dirty="0"/>
              <a:t>use </a:t>
            </a:r>
            <a:r>
              <a:rPr lang="en-GB" sz="2400" dirty="0" err="1"/>
              <a:t>PredPol</a:t>
            </a:r>
            <a:r>
              <a:rPr lang="en-GB" sz="2400" dirty="0"/>
              <a:t> to </a:t>
            </a:r>
            <a:r>
              <a:rPr lang="en-GB" sz="2400" u="sng" dirty="0"/>
              <a:t>predict </a:t>
            </a:r>
            <a:r>
              <a:rPr lang="en-GB" sz="2400" u="sng" dirty="0" smtClean="0"/>
              <a:t>crimes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20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LAPD mined 13 million crime reports with a specialised </a:t>
            </a:r>
            <a:r>
              <a:rPr lang="en-GB" sz="2400" dirty="0" smtClean="0"/>
              <a:t>algorithm.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13 </a:t>
            </a:r>
            <a:r>
              <a:rPr lang="en-GB" sz="2400" dirty="0"/>
              <a:t>million arrests </a:t>
            </a:r>
            <a:r>
              <a:rPr lang="en-GB" sz="2400" dirty="0" smtClean="0"/>
              <a:t>is </a:t>
            </a:r>
            <a:r>
              <a:rPr lang="en-GB" sz="2400" dirty="0"/>
              <a:t>80 years’ of </a:t>
            </a:r>
            <a:r>
              <a:rPr lang="en-GB" sz="2400" dirty="0" smtClean="0"/>
              <a:t>crime data.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They </a:t>
            </a:r>
            <a:r>
              <a:rPr lang="en-GB" sz="2400" dirty="0"/>
              <a:t>then build mission maps covering dangerous areas, and would</a:t>
            </a:r>
            <a:br>
              <a:rPr lang="en-GB" sz="2400" dirty="0"/>
            </a:br>
            <a:r>
              <a:rPr lang="en-GB" sz="2400" dirty="0"/>
              <a:t>patrol them to minimise crime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14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It worked. It reduced: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P</a:t>
            </a:r>
            <a:r>
              <a:rPr lang="en-GB" sz="2200" dirty="0" smtClean="0"/>
              <a:t>roperty </a:t>
            </a:r>
            <a:r>
              <a:rPr lang="en-GB" sz="2200" dirty="0"/>
              <a:t>crime by 1</a:t>
            </a:r>
            <a:r>
              <a:rPr lang="en-US" sz="2200" dirty="0" smtClean="0"/>
              <a:t>2%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urglary </a:t>
            </a:r>
            <a:r>
              <a:rPr lang="en-US" sz="2200" dirty="0"/>
              <a:t>by 26</a:t>
            </a:r>
            <a:r>
              <a:rPr lang="en-US" sz="22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0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</a:t>
            </a:r>
            <a:r>
              <a:rPr lang="en-GB" sz="2400" dirty="0"/>
              <a:t>is the point that I am trying to make?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only things that limit Big Data are our creativity and </a:t>
            </a:r>
            <a:r>
              <a:rPr lang="en-GB" sz="2400" dirty="0" smtClean="0"/>
              <a:t>technology.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(And </a:t>
            </a:r>
            <a:r>
              <a:rPr lang="en-GB" sz="2400" dirty="0"/>
              <a:t>the latter is changing very rapidly.)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14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(2)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r>
              <a:rPr lang="en-US" dirty="0" smtClean="0"/>
              <a:t>Using Big Data.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ould you store Big Data?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If </a:t>
            </a:r>
            <a:r>
              <a:rPr lang="en-GB" sz="2400" dirty="0"/>
              <a:t>you think about it, once the </a:t>
            </a:r>
            <a:r>
              <a:rPr lang="en-GB" sz="2400" dirty="0" smtClean="0"/>
              <a:t>raw data </a:t>
            </a:r>
            <a:r>
              <a:rPr lang="en-GB" sz="2400" dirty="0"/>
              <a:t>is processed it could be thrown away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But </a:t>
            </a:r>
            <a:r>
              <a:rPr lang="en-GB" sz="2400" dirty="0"/>
              <a:t>should it</a:t>
            </a:r>
            <a:r>
              <a:rPr lang="en-GB" sz="24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Ideally not. Because you may want to analyse the same data in different ways. </a:t>
            </a: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Also</a:t>
            </a:r>
            <a:r>
              <a:rPr lang="en-GB" sz="2400" dirty="0"/>
              <a:t>, keeping historical data could help build more accurate models over </a:t>
            </a:r>
            <a:r>
              <a:rPr lang="en-GB" sz="2400" dirty="0" smtClean="0"/>
              <a:t>time.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Example</a:t>
            </a:r>
            <a:r>
              <a:rPr lang="en-GB" sz="2400" dirty="0"/>
              <a:t>: scanning satellite photographs to build a street map and </a:t>
            </a:r>
            <a:r>
              <a:rPr lang="en-GB" sz="2400" dirty="0" smtClean="0"/>
              <a:t>discarding </a:t>
            </a:r>
            <a:r>
              <a:rPr lang="en-GB" sz="2400" dirty="0"/>
              <a:t>the photographs afterwards will not allow me to scan </a:t>
            </a:r>
            <a:r>
              <a:rPr lang="en-GB" sz="2400" dirty="0" smtClean="0"/>
              <a:t>again </a:t>
            </a:r>
            <a:r>
              <a:rPr lang="en-GB" sz="2400" dirty="0"/>
              <a:t>for building density.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30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Big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Here are a few tools that can be used to store Big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Having any of these does not mean that your Data Warehouse must be scrapped!</a:t>
            </a:r>
          </a:p>
        </p:txBody>
      </p:sp>
      <p:pic>
        <p:nvPicPr>
          <p:cNvPr id="6" name="Picture 2" descr="File:Cassandra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8" y="2570584"/>
            <a:ext cx="1665805" cy="11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Hadoop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25" y="2708489"/>
            <a:ext cx="3245482" cy="8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ile:TeradataLogoVertic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58" y="2873649"/>
            <a:ext cx="2532575" cy="8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ile:MongoDB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04" y="2708489"/>
            <a:ext cx="2596150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NoSQL?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It </a:t>
            </a:r>
            <a:r>
              <a:rPr lang="en-GB" sz="2400" dirty="0"/>
              <a:t>is non-tabular, and implements this non-</a:t>
            </a:r>
            <a:r>
              <a:rPr lang="en-GB" sz="2400" dirty="0" err="1"/>
              <a:t>tabularity</a:t>
            </a:r>
            <a:r>
              <a:rPr lang="en-GB" sz="2400" dirty="0"/>
              <a:t> (?) in a number of ways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These tools excel </a:t>
            </a:r>
            <a:r>
              <a:rPr lang="en-GB" sz="2400" dirty="0"/>
              <a:t>in handling raw, unstructured and complex data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more information: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http://imovo.com.mt/big-data-what-happens-when-what-you-have-is-no-longer-good-enough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today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Today’s talk will cover two topics – Big Data and Data Science.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Both terms are currently buzz words.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worst thing about buzz words is that everyone misunderstands them.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9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1" y="287339"/>
            <a:ext cx="12054840" cy="748982"/>
          </a:xfrm>
        </p:spPr>
        <p:txBody>
          <a:bodyPr/>
          <a:lstStyle/>
          <a:p>
            <a:r>
              <a:rPr lang="en-GB" dirty="0" smtClean="0"/>
              <a:t>Hadoop vs Traditional Data Warehouse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57653"/>
              </p:ext>
            </p:extLst>
          </p:nvPr>
        </p:nvGraphicFramePr>
        <p:xfrm>
          <a:off x="1371599" y="1162923"/>
          <a:ext cx="9497500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9232"/>
                <a:gridCol w="2759134"/>
                <a:gridCol w="2759134"/>
              </a:tblGrid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Requirement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 Warehouse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Hadoop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Interactive Reports &amp; OLAP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Exploration</a:t>
                      </a:r>
                      <a:r>
                        <a:rPr lang="en-GB" baseline="0" dirty="0" smtClean="0"/>
                        <a:t> of raw unstructured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Integrated,</a:t>
                      </a:r>
                      <a:r>
                        <a:rPr lang="en-GB" baseline="0" dirty="0" smtClean="0"/>
                        <a:t> accessible archiving (online)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Cleansed</a:t>
                      </a:r>
                      <a:r>
                        <a:rPr lang="en-GB" baseline="0" dirty="0" smtClean="0"/>
                        <a:t> &amp; consistent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Data accessibility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Discover unknown</a:t>
                      </a:r>
                      <a:r>
                        <a:rPr lang="en-GB" baseline="0" dirty="0" smtClean="0"/>
                        <a:t> relationships in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Data Mining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Governance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Parallel</a:t>
                      </a:r>
                      <a:r>
                        <a:rPr lang="en-GB" baseline="0" dirty="0" smtClean="0"/>
                        <a:t> Processing on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Programming</a:t>
                      </a:r>
                      <a:r>
                        <a:rPr lang="en-GB" baseline="0" dirty="0" smtClean="0"/>
                        <a:t> language compatibility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Unrestricted Sandbox Exploration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 of temporary / throwaway</a:t>
                      </a:r>
                      <a:r>
                        <a:rPr lang="en-GB" baseline="0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18617">
                <a:tc>
                  <a:txBody>
                    <a:bodyPr/>
                    <a:lstStyle/>
                    <a:p>
                      <a:r>
                        <a:rPr lang="en-GB" dirty="0" smtClean="0"/>
                        <a:t>Fast,</a:t>
                      </a:r>
                      <a:r>
                        <a:rPr lang="en-GB" baseline="0" dirty="0" smtClean="0"/>
                        <a:t> tactical queries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 Big Data market is valued at around </a:t>
            </a:r>
            <a:r>
              <a:rPr lang="en-GB" sz="2400" dirty="0">
                <a:solidFill>
                  <a:srgbClr val="FF0000"/>
                </a:solidFill>
              </a:rPr>
              <a:t>$16.1 billion</a:t>
            </a:r>
            <a:r>
              <a:rPr lang="en-GB" sz="2400" dirty="0"/>
              <a:t> (hardware &amp; software).</a:t>
            </a:r>
            <a:br>
              <a:rPr lang="en-GB" sz="2400" dirty="0"/>
            </a:br>
            <a:r>
              <a:rPr lang="en-GB" sz="2400" i="1" dirty="0"/>
              <a:t>Forbes, 2013.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67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(3)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r>
              <a:rPr lang="en-US" dirty="0" smtClean="0"/>
              <a:t>Storing big data.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05/03/2015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So, What’s this Data Science thing?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Blending different skills to solve new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05/03/2015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Data Science a Science?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Data Science does have deep academic roots, but this does not mean that this field is confined to universities.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Lots of academics are being hired to apply scientific problem-solving to business problems. This is what gave rise to the popularity of Data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Ex: A Computational Astrophysicist trying to find better ways of identifying a user’s friends in uploaded photos.</a:t>
            </a:r>
          </a:p>
        </p:txBody>
      </p:sp>
    </p:spTree>
    <p:extLst>
      <p:ext uri="{BB962C8B-B14F-4D97-AF65-F5344CB8AC3E}">
        <p14:creationId xmlns:p14="http://schemas.microsoft.com/office/powerpoint/2010/main" val="38607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Science?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We can regard Data Science solving problems using the scientific method and data.</a:t>
            </a:r>
          </a:p>
        </p:txBody>
      </p:sp>
    </p:spTree>
    <p:extLst>
      <p:ext uri="{BB962C8B-B14F-4D97-AF65-F5344CB8AC3E}">
        <p14:creationId xmlns:p14="http://schemas.microsoft.com/office/powerpoint/2010/main" val="28207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problems can we solve?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66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The easy answer is </a:t>
            </a:r>
            <a:r>
              <a:rPr lang="en-GB" sz="2200" dirty="0" smtClean="0"/>
              <a:t>“anything that has data”.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But hey! </a:t>
            </a:r>
          </a:p>
          <a:p>
            <a:pPr marL="0" indent="0">
              <a:buNone/>
            </a:pPr>
            <a:r>
              <a:rPr lang="en-GB" sz="2400" dirty="0" smtClean="0"/>
              <a:t>The good news is that from our earlier talk about Big Data, most things nowadays 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56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problems can we </a:t>
            </a:r>
            <a:r>
              <a:rPr lang="en-GB" dirty="0" smtClean="0"/>
              <a:t>solve?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67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The noble data scientist could therefore apply his skills to problems like: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Cancer Detection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User Profiling through Web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Sales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Optimising Airport Schedules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Weather Forecasting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Analysis of Public Sentiment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And so on, so forth…</a:t>
            </a:r>
          </a:p>
        </p:txBody>
      </p:sp>
    </p:spTree>
    <p:extLst>
      <p:ext uri="{BB962C8B-B14F-4D97-AF65-F5344CB8AC3E}">
        <p14:creationId xmlns:p14="http://schemas.microsoft.com/office/powerpoint/2010/main" val="1238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Data Science?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We </a:t>
            </a:r>
            <a:r>
              <a:rPr lang="en-GB" sz="2400" dirty="0"/>
              <a:t>already said that </a:t>
            </a:r>
            <a:r>
              <a:rPr lang="en-GB" sz="2400" dirty="0" smtClean="0"/>
              <a:t>we </a:t>
            </a:r>
            <a:r>
              <a:rPr lang="en-GB" sz="2400" dirty="0"/>
              <a:t>can regard data science as using data and the scientific method to solve problems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how can we explain this in practical terms?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By contrasting a Data Scientist with a Business Intelligence practitioner.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654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Data Science different?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Let’s start by looking at the most traditional shade of Business Intelligence.</a:t>
            </a:r>
          </a:p>
          <a:p>
            <a:pPr marL="0" indent="0">
              <a:buNone/>
            </a:pPr>
            <a:endParaRPr lang="en-GB" sz="2400" dirty="0"/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A team sit down with meet a power user.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Discuss what the user would like to see.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Look at their data sources.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Build a new data warehouse or modify the current data warehouse.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Write packages that collect the “raw” data, transform it and store in the data warehouse.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GB" sz="2200" dirty="0" smtClean="0"/>
              <a:t>Design reports and dashboards to answer the questions asked in step 2.</a:t>
            </a:r>
          </a:p>
        </p:txBody>
      </p:sp>
    </p:spTree>
    <p:extLst>
      <p:ext uri="{BB962C8B-B14F-4D97-AF65-F5344CB8AC3E}">
        <p14:creationId xmlns:p14="http://schemas.microsoft.com/office/powerpoint/2010/main" val="7222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today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Today we’ll put an end to that.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We’ll clear up both terms and discuss them a little bit.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12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Data Science different?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49680" y="1998134"/>
            <a:ext cx="10058400" cy="43721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What can we understand from this? Business Intelligence aims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Answer known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 “mainstream” methods &amp; tools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Engineer a connection between source and data warehouse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Design reports specifically to answer known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Be a longer term investment.</a:t>
            </a:r>
          </a:p>
        </p:txBody>
      </p:sp>
    </p:spTree>
    <p:extLst>
      <p:ext uri="{BB962C8B-B14F-4D97-AF65-F5344CB8AC3E}">
        <p14:creationId xmlns:p14="http://schemas.microsoft.com/office/powerpoint/2010/main" val="36970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Data Science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life of a data scientist is a little different.</a:t>
            </a:r>
          </a:p>
          <a:p>
            <a:endParaRPr lang="en-GB" dirty="0"/>
          </a:p>
          <a:p>
            <a:r>
              <a:rPr lang="en-GB" dirty="0" smtClean="0"/>
              <a:t>A data scientist (or team) is usually given a data set and given an overarching objective.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17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Data Science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example: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“Here is a dataset covering the past twelve months of sales for each of my coffee shops around London. Please help me find ways to improve those sales.”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This would vary from the more traditional BI objective: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“I need to be able to see sales by region, sales by coffee type, sales by shop and sales over time.”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3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Data Science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That was an example of a real business scenario, and demonstrates the “science-y” part of Data Science.</a:t>
            </a:r>
            <a:endParaRPr lang="en-GB" dirty="0"/>
          </a:p>
          <a:p>
            <a:r>
              <a:rPr lang="en-GB" dirty="0" smtClean="0"/>
              <a:t>This scenario would be resolved by: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Collecting the data into a “sandbox”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Understanding the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Looking for patterns in data (correlations between different variables, external factors, etc…)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Classifying and/or predicting the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Advising management with any findings.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168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Data Science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strong element of </a:t>
            </a:r>
            <a:r>
              <a:rPr lang="en-GB" u="sng" dirty="0" smtClean="0"/>
              <a:t>discovery</a:t>
            </a:r>
            <a:r>
              <a:rPr lang="en-GB" dirty="0" smtClean="0"/>
              <a:t> in this work.</a:t>
            </a:r>
          </a:p>
          <a:p>
            <a:r>
              <a:rPr lang="en-GB" dirty="0" smtClean="0"/>
              <a:t>Unlike Business Intelligence, a Data Scientist’s task could “fail” – there might be no patterns in data. </a:t>
            </a:r>
          </a:p>
          <a:p>
            <a:r>
              <a:rPr lang="en-GB" dirty="0" smtClean="0"/>
              <a:t>There might not be a correlation between weather and coffee sales, demographics and coffee sales and cost of living and coffee sales.</a:t>
            </a:r>
          </a:p>
          <a:p>
            <a:r>
              <a:rPr lang="en-GB" dirty="0" smtClean="0"/>
              <a:t>It is unfair to term this a “failure”, of course, because this is largely exploratory in nature.</a:t>
            </a:r>
          </a:p>
          <a:p>
            <a:endParaRPr lang="en-GB" dirty="0" smtClean="0"/>
          </a:p>
          <a:p>
            <a:r>
              <a:rPr lang="en-GB" dirty="0" smtClean="0"/>
              <a:t>However, this illustrates a key point – this work deals with </a:t>
            </a:r>
            <a:r>
              <a:rPr lang="en-GB" u="sng" dirty="0" smtClean="0"/>
              <a:t>uncertainty</a:t>
            </a:r>
            <a:r>
              <a:rPr lang="en-GB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872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“Spectrum of Uncertainty”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75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63931"/>
            <a:ext cx="10058400" cy="38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4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“Spectrum of Uncertainty”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Sure, there are cases when the objective is a little more clear. Rather than exploring a dataset, an answer would have to be derived from known data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example: Here is a subset of my customers’ telephony records. How much churn should I expect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In this case, a complex problem needs to be answered using data. </a:t>
            </a:r>
          </a:p>
          <a:p>
            <a:endParaRPr lang="en-GB" dirty="0" smtClean="0"/>
          </a:p>
          <a:p>
            <a:r>
              <a:rPr lang="en-GB" dirty="0" smtClean="0"/>
              <a:t>The path to solving problems like </a:t>
            </a:r>
            <a:r>
              <a:rPr lang="en-GB" u="sng" dirty="0" smtClean="0"/>
              <a:t>is still fraught with uncertainty</a:t>
            </a:r>
            <a:r>
              <a:rPr lang="en-GB" dirty="0" smtClean="0"/>
              <a:t>. Not all methods work!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techniques are usually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(competent) data scientist will have to draw on a pool of skills that usually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Data-Handling (i.e. querying, is comfortable using databases, etc…)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Coding (usually backend processes like data transformation)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Machine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Critical Thinking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Research Skills (reading academic papers, finding better ways to code things, etc…)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Soft Skills (data scientists usually need to communicate their results to higher management)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Curiosity (okay, this isn’t a skill but it is a key driver)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956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Data Scientist look like?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78</a:t>
            </a:fld>
            <a:endParaRPr lang="en-US" dirty="0"/>
          </a:p>
        </p:txBody>
      </p:sp>
      <p:pic>
        <p:nvPicPr>
          <p:cNvPr id="1026" name="Picture 2" descr="http://4.bp.blogspot.com/-S9UvXYQlqeE/ULvcnmSKTiI/AAAAAAAAADU/W_ZttLm3qAQ/s1600/Slide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r="3923" b="8956"/>
          <a:stretch/>
        </p:blipFill>
        <p:spPr bwMode="auto">
          <a:xfrm>
            <a:off x="3300761" y="1846263"/>
            <a:ext cx="5296830" cy="43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current employers look for?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5" y="1919275"/>
            <a:ext cx="8516060" cy="43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0394" y="3175242"/>
            <a:ext cx="19334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Skills from 20 jobs.</a:t>
            </a:r>
          </a:p>
          <a:p>
            <a:endParaRPr lang="en-GB" dirty="0" smtClean="0"/>
          </a:p>
          <a:p>
            <a:r>
              <a:rPr lang="en-GB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monster.co.uk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jobsite.co.uk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So, What’s so Big about Big Data?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432772"/>
            <a:ext cx="10058400" cy="2861348"/>
          </a:xfrm>
        </p:spPr>
        <p:txBody>
          <a:bodyPr>
            <a:normAutofit/>
          </a:bodyPr>
          <a:lstStyle/>
          <a:p>
            <a:r>
              <a:rPr lang="en-US" dirty="0" smtClean="0"/>
              <a:t>A foray into The new breed of analytics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05/03/2015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Data Science end BI?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Nope. Anyone who thinks so was probably not paying attention.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Business Intelligence is required to measure and optimise known processes. It also collects and curates data, and ensures that is stored properly.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Data Science will attempt to discover new opportunities - new things to measure. It aims to answer questions which cannot be easily answered.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They are two sides of the same coin.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Together, they will empower an organisation with hindsight and foresight.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97280" y="737180"/>
            <a:ext cx="10058400" cy="255768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Any Questions?</a:t>
            </a:r>
          </a:p>
          <a:p>
            <a:endParaRPr lang="en-GB" dirty="0"/>
          </a:p>
          <a:p>
            <a:r>
              <a:rPr lang="en-GB" dirty="0" smtClean="0"/>
              <a:t>You can contact me at </a:t>
            </a:r>
            <a:r>
              <a:rPr lang="en-GB" dirty="0" smtClean="0">
                <a:hlinkClick r:id="rId2"/>
              </a:rPr>
              <a:t>Neil.Sammut@imovo.com.mt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Oh, and please check out</a:t>
            </a:r>
          </a:p>
          <a:p>
            <a:r>
              <a:rPr lang="en-GB" dirty="0" smtClean="0">
                <a:hlinkClick r:id="rId3"/>
              </a:rPr>
              <a:t>www.imovo.com.mt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www.socionomix.net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05/03/2015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91" y="23058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big data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n.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Computing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(also with capital initials) data of a very large size, typically to the extent that its manipulation and management present significant logistical challenges; (also) the branch of computing involving such data.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56" y="4021714"/>
            <a:ext cx="35242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U5je8XeT3t5sb6jEqcx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8CHbt6OkwWIiZrT5uNjn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3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1364</TotalTime>
  <Words>2988</Words>
  <Application>Microsoft Office PowerPoint</Application>
  <PresentationFormat>Widescreen</PresentationFormat>
  <Paragraphs>539</Paragraphs>
  <Slides>81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Georgia</vt:lpstr>
      <vt:lpstr>Myriad Pro</vt:lpstr>
      <vt:lpstr>Myriad Pro Black</vt:lpstr>
      <vt:lpstr>Verdana</vt:lpstr>
      <vt:lpstr>Retrospect</vt:lpstr>
      <vt:lpstr>Data Science and Big Data</vt:lpstr>
      <vt:lpstr>About me</vt:lpstr>
      <vt:lpstr>About </vt:lpstr>
      <vt:lpstr>About </vt:lpstr>
      <vt:lpstr>About questions</vt:lpstr>
      <vt:lpstr>About today</vt:lpstr>
      <vt:lpstr>About today</vt:lpstr>
      <vt:lpstr>So, What’s so Big about Big Data?</vt:lpstr>
      <vt:lpstr>PowerPoint Presentation</vt:lpstr>
      <vt:lpstr>PowerPoint Presentation</vt:lpstr>
      <vt:lpstr>PowerPoint Presentation</vt:lpstr>
      <vt:lpstr>PowerPoint Presentation</vt:lpstr>
      <vt:lpstr>What Defines Big Data?</vt:lpstr>
      <vt:lpstr>What Defines Big Data?</vt:lpstr>
      <vt:lpstr>What Defines Big Data?</vt:lpstr>
      <vt:lpstr>What Defines Big Data?</vt:lpstr>
      <vt:lpstr>What Defines Big Data?</vt:lpstr>
      <vt:lpstr>What Defines Big Data?</vt:lpstr>
      <vt:lpstr>What Defines Big Data?</vt:lpstr>
      <vt:lpstr>What Defines Big Data?</vt:lpstr>
      <vt:lpstr>Volume</vt:lpstr>
      <vt:lpstr>Volume</vt:lpstr>
      <vt:lpstr>Variety</vt:lpstr>
      <vt:lpstr>Variety</vt:lpstr>
      <vt:lpstr>Variety</vt:lpstr>
      <vt:lpstr>Variety</vt:lpstr>
      <vt:lpstr>Variety</vt:lpstr>
      <vt:lpstr>Variety</vt:lpstr>
      <vt:lpstr>Variety</vt:lpstr>
      <vt:lpstr>Variety</vt:lpstr>
      <vt:lpstr>Our Definition So Far.</vt:lpstr>
      <vt:lpstr>Velocity.</vt:lpstr>
      <vt:lpstr>Velocity.</vt:lpstr>
      <vt:lpstr>Our Definition So Far.</vt:lpstr>
      <vt:lpstr>Veracity.</vt:lpstr>
      <vt:lpstr>Veracity.</vt:lpstr>
      <vt:lpstr>Veracity.</vt:lpstr>
      <vt:lpstr>Veracity.</vt:lpstr>
      <vt:lpstr>Veracity.</vt:lpstr>
      <vt:lpstr>Our Definition So Far.</vt:lpstr>
      <vt:lpstr>Checkpoint (1)</vt:lpstr>
      <vt:lpstr>Examples of Big Data</vt:lpstr>
      <vt:lpstr>Where does Big Data come from?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How to use Big Data</vt:lpstr>
      <vt:lpstr>Checkpoint (2)</vt:lpstr>
      <vt:lpstr>Would you store Big Data?</vt:lpstr>
      <vt:lpstr>Storing Big Data</vt:lpstr>
      <vt:lpstr>What is NoSQL?</vt:lpstr>
      <vt:lpstr>Hadoop vs Traditional Data Warehouse</vt:lpstr>
      <vt:lpstr>PowerPoint Presentation</vt:lpstr>
      <vt:lpstr>Checkpoint (3)</vt:lpstr>
      <vt:lpstr>So, What’s this Data Science thing?</vt:lpstr>
      <vt:lpstr>Is Data Science a Science?</vt:lpstr>
      <vt:lpstr>What is Data Science?</vt:lpstr>
      <vt:lpstr>What problems can we solve?</vt:lpstr>
      <vt:lpstr>What problems can we solve?</vt:lpstr>
      <vt:lpstr>So what is Data Science?</vt:lpstr>
      <vt:lpstr>How is Data Science different?</vt:lpstr>
      <vt:lpstr>How is Data Science different?</vt:lpstr>
      <vt:lpstr>How is Data Science different?</vt:lpstr>
      <vt:lpstr>How is Data Science different?</vt:lpstr>
      <vt:lpstr>How is Data Science different?</vt:lpstr>
      <vt:lpstr>How is Data Science different?</vt:lpstr>
      <vt:lpstr>The “Spectrum of Uncertainty”</vt:lpstr>
      <vt:lpstr>The “Spectrum of Uncertainty”</vt:lpstr>
      <vt:lpstr>What techniques are usually used?</vt:lpstr>
      <vt:lpstr>What does a Data Scientist look like?</vt:lpstr>
      <vt:lpstr>What do current employers look for?</vt:lpstr>
      <vt:lpstr>Will Data Science end BI?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Customer in the Heart of our Companies</dc:title>
  <dc:creator>Maurice Aquilina</dc:creator>
  <cp:lastModifiedBy>Neil Sammut</cp:lastModifiedBy>
  <cp:revision>219</cp:revision>
  <dcterms:created xsi:type="dcterms:W3CDTF">2014-06-17T08:32:07Z</dcterms:created>
  <dcterms:modified xsi:type="dcterms:W3CDTF">2015-03-05T13:36:41Z</dcterms:modified>
</cp:coreProperties>
</file>