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5"/>
  </p:sldMasterIdLst>
  <p:notesMasterIdLst>
    <p:notesMasterId r:id="rId17"/>
  </p:notesMasterIdLst>
  <p:sldIdLst>
    <p:sldId id="279" r:id="rId6"/>
    <p:sldId id="280" r:id="rId7"/>
    <p:sldId id="281" r:id="rId8"/>
    <p:sldId id="282" r:id="rId9"/>
    <p:sldId id="290" r:id="rId10"/>
    <p:sldId id="289" r:id="rId11"/>
    <p:sldId id="287" r:id="rId12"/>
    <p:sldId id="291" r:id="rId13"/>
    <p:sldId id="294" r:id="rId14"/>
    <p:sldId id="296" r:id="rId15"/>
    <p:sldId id="297" r:id="rId16"/>
  </p:sldIdLst>
  <p:sldSz cx="1219835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50C0"/>
    <a:srgbClr val="81B1E5"/>
    <a:srgbClr val="C70F11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1808" autoAdjust="0"/>
  </p:normalViewPr>
  <p:slideViewPr>
    <p:cSldViewPr snapToGrid="0" snapToObjects="1">
      <p:cViewPr varScale="1">
        <p:scale>
          <a:sx n="82" d="100"/>
          <a:sy n="82" d="100"/>
        </p:scale>
        <p:origin x="691" y="58"/>
      </p:cViewPr>
      <p:guideLst>
        <p:guide orient="horz" pos="2160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94B8-2BD1-334F-BF1D-FB0CFB27AE8F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 smtClean="0"/>
              <a:t>Click to edit Master text styles</a:t>
            </a:r>
          </a:p>
          <a:p>
            <a:pPr lvl="1"/>
            <a:r>
              <a:rPr lang="is-IS" smtClean="0"/>
              <a:t>Second level</a:t>
            </a:r>
          </a:p>
          <a:p>
            <a:pPr lvl="2"/>
            <a:r>
              <a:rPr lang="is-IS" smtClean="0"/>
              <a:t>Third level</a:t>
            </a:r>
          </a:p>
          <a:p>
            <a:pPr lvl="3"/>
            <a:r>
              <a:rPr lang="is-IS" smtClean="0"/>
              <a:t>Fourth level</a:t>
            </a:r>
          </a:p>
          <a:p>
            <a:pPr lvl="4"/>
            <a:r>
              <a:rPr lang="is-I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8D939-807C-154D-AD4C-C5ED23DBA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0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5312" y="2870869"/>
            <a:ext cx="6840000" cy="1470025"/>
          </a:xfrm>
        </p:spPr>
        <p:txBody>
          <a:bodyPr anchor="b">
            <a:normAutofit/>
          </a:bodyPr>
          <a:lstStyle>
            <a:lvl1pPr>
              <a:defRPr sz="3200" b="0" i="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5312" y="4378214"/>
            <a:ext cx="6840000" cy="396986"/>
          </a:xfrm>
        </p:spPr>
        <p:txBody>
          <a:bodyPr>
            <a:normAutofit/>
          </a:bodyPr>
          <a:lstStyle>
            <a:lvl1pPr marL="0" indent="0" algn="l">
              <a:buNone/>
              <a:defRPr sz="2200" b="1" i="0">
                <a:solidFill>
                  <a:schemeClr val="tx2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dirty="0"/>
              <a:t>Click to edit Master subtitle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135312" y="4978400"/>
            <a:ext cx="6840000" cy="0"/>
          </a:xfrm>
          <a:prstGeom prst="line">
            <a:avLst/>
          </a:prstGeom>
          <a:ln w="12700" cmpd="sng">
            <a:solidFill>
              <a:srgbClr val="32323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135563" y="5065476"/>
            <a:ext cx="6839749" cy="624124"/>
          </a:xfrm>
        </p:spPr>
        <p:txBody>
          <a:bodyPr>
            <a:normAutofit/>
          </a:bodyPr>
          <a:lstStyle>
            <a:lvl1pPr algn="l">
              <a:defRPr sz="1600"/>
            </a:lvl1pPr>
          </a:lstStyle>
          <a:p>
            <a:pPr lvl="0"/>
            <a:r>
              <a:rPr lang="is-I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281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12" y="3889375"/>
            <a:ext cx="6120000" cy="1470025"/>
          </a:xfrm>
        </p:spPr>
        <p:txBody>
          <a:bodyPr anchor="b">
            <a:normAutofit/>
          </a:bodyPr>
          <a:lstStyle>
            <a:lvl1pPr>
              <a:defRPr sz="3000" b="0" i="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12" y="5511020"/>
            <a:ext cx="6120000" cy="396986"/>
          </a:xfr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tx2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dirty="0"/>
              <a:t>Click to edit Master subtitle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76013" y="5437424"/>
            <a:ext cx="6119999" cy="0"/>
          </a:xfrm>
          <a:prstGeom prst="line">
            <a:avLst/>
          </a:prstGeom>
          <a:ln w="12700" cmpd="sng">
            <a:solidFill>
              <a:srgbClr val="32323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18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308295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418" y="295286"/>
            <a:ext cx="9961200" cy="974618"/>
          </a:xfrm>
        </p:spPr>
        <p:txBody>
          <a:bodyPr/>
          <a:lstStyle/>
          <a:p>
            <a:r>
              <a:rPr lang="is-I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4000" y="1728000"/>
            <a:ext cx="4656223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6425101" y="1728000"/>
            <a:ext cx="4656223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50984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418" y="295286"/>
            <a:ext cx="9961200" cy="974618"/>
          </a:xfrm>
        </p:spPr>
        <p:txBody>
          <a:bodyPr/>
          <a:lstStyle/>
          <a:p>
            <a:r>
              <a:rPr lang="is-I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9418" y="2172500"/>
            <a:ext cx="4680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6398418" y="2172500"/>
            <a:ext cx="4680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1"/>
          </p:nvPr>
        </p:nvSpPr>
        <p:spPr>
          <a:xfrm>
            <a:off x="1119418" y="1370749"/>
            <a:ext cx="4679999" cy="639762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20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119418" y="2070900"/>
            <a:ext cx="4680000" cy="0"/>
          </a:xfrm>
          <a:prstGeom prst="line">
            <a:avLst/>
          </a:prstGeom>
          <a:ln w="3175" cmpd="sng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idx="12"/>
          </p:nvPr>
        </p:nvSpPr>
        <p:spPr>
          <a:xfrm>
            <a:off x="6398418" y="1370749"/>
            <a:ext cx="4679999" cy="639762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20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98418" y="2070900"/>
            <a:ext cx="4680000" cy="0"/>
          </a:xfrm>
          <a:prstGeom prst="line">
            <a:avLst/>
          </a:prstGeom>
          <a:ln w="3175" cmpd="sng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29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496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73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ay box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953000" cy="68505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1221" y="295286"/>
            <a:ext cx="5652000" cy="974618"/>
          </a:xfrm>
        </p:spPr>
        <p:txBody>
          <a:bodyPr/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6937" y="1727999"/>
            <a:ext cx="5652000" cy="4342601"/>
          </a:xfrm>
        </p:spPr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3000" y="787899"/>
            <a:ext cx="838200" cy="5715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 flipH="1">
            <a:off x="6071223" y="1378449"/>
            <a:ext cx="56520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02800" y="6163649"/>
            <a:ext cx="20955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49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ay box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953000" cy="68505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903" y="1024291"/>
            <a:ext cx="4117195" cy="97461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500" y="2457005"/>
            <a:ext cx="4212000" cy="4032696"/>
          </a:xfrm>
        </p:spPr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370500" y="2107454"/>
            <a:ext cx="42120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02800" y="6163649"/>
            <a:ext cx="20955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7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98025" y="6067425"/>
            <a:ext cx="2298700" cy="6350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1118224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8221" y="295286"/>
            <a:ext cx="9961906" cy="974618"/>
          </a:xfrm>
          <a:prstGeom prst="rect">
            <a:avLst/>
          </a:prstGeom>
        </p:spPr>
        <p:txBody>
          <a:bodyPr vert="horz" lIns="0" tIns="45720" rIns="91440" bIns="0" rtlCol="0" anchor="b">
            <a:normAutofit/>
          </a:bodyPr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937" y="1728000"/>
            <a:ext cx="9961906" cy="47594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18224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1118223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787899"/>
            <a:ext cx="8382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3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13" r:id="rId2"/>
    <p:sldLayoutId id="2147483700" r:id="rId3"/>
    <p:sldLayoutId id="2147483702" r:id="rId4"/>
    <p:sldLayoutId id="2147483709" r:id="rId5"/>
    <p:sldLayoutId id="2147483706" r:id="rId6"/>
    <p:sldLayoutId id="2147483707" r:id="rId7"/>
    <p:sldLayoutId id="2147483711" r:id="rId8"/>
    <p:sldLayoutId id="2147483712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000" kern="1200" spc="-9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Tx/>
        <a:buNone/>
        <a:defRPr sz="2000" b="0" i="0" kern="1200" spc="-40">
          <a:solidFill>
            <a:schemeClr val="tx2"/>
          </a:solidFill>
          <a:latin typeface="Calibri"/>
          <a:ea typeface="+mn-ea"/>
          <a:cs typeface="Calibri"/>
        </a:defRPr>
      </a:lvl1pPr>
      <a:lvl2pPr marL="361950" indent="-185738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accent1"/>
        </a:buClr>
        <a:buSzPct val="90000"/>
        <a:buFont typeface="Arial"/>
        <a:buChar char="•"/>
        <a:defRPr sz="1800" kern="1200" spc="-40">
          <a:solidFill>
            <a:schemeClr val="tx2"/>
          </a:solidFill>
          <a:latin typeface="+mn-lt"/>
          <a:ea typeface="+mn-ea"/>
          <a:cs typeface="+mn-cs"/>
        </a:defRPr>
      </a:lvl2pPr>
      <a:lvl3pPr marL="536575" indent="-174625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Font typeface="Lucida Grande"/>
        <a:buChar char="-"/>
        <a:defRPr sz="1600" kern="1200" spc="-40">
          <a:solidFill>
            <a:schemeClr val="tx2"/>
          </a:solidFill>
          <a:latin typeface="+mn-lt"/>
          <a:ea typeface="+mn-ea"/>
          <a:cs typeface="+mn-cs"/>
        </a:defRPr>
      </a:lvl3pPr>
      <a:lvl4pPr marL="712788" indent="-176213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SzPct val="80000"/>
        <a:buFont typeface="Arial"/>
        <a:buChar char="•"/>
        <a:defRPr sz="1600" kern="1200" spc="-4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457200" rtl="0" eaLnBrk="1" latinLnBrk="0" hangingPunct="1">
        <a:lnSpc>
          <a:spcPct val="80000"/>
        </a:lnSpc>
        <a:spcBef>
          <a:spcPts val="1500"/>
        </a:spcBef>
        <a:spcAft>
          <a:spcPts val="300"/>
        </a:spcAft>
        <a:buFontTx/>
        <a:buNone/>
        <a:defRPr sz="2000" b="1" kern="1200" spc="-40">
          <a:solidFill>
            <a:schemeClr val="tx2"/>
          </a:solidFill>
          <a:latin typeface="+mn-lt"/>
          <a:ea typeface="+mn-ea"/>
          <a:cs typeface="+mn-cs"/>
        </a:defRPr>
      </a:lvl5pPr>
      <a:lvl6pPr marL="234000" indent="-23400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Clr>
          <a:schemeClr val="tx2"/>
        </a:buClr>
        <a:buFont typeface="Arial"/>
        <a:buChar char="•"/>
        <a:defRPr sz="2000" b="0" i="0" kern="1200" spc="-40">
          <a:solidFill>
            <a:schemeClr val="tx2"/>
          </a:solidFill>
          <a:latin typeface="Calibri"/>
          <a:ea typeface="+mn-ea"/>
          <a:cs typeface="Calibri"/>
        </a:defRPr>
      </a:lvl6pPr>
      <a:lvl7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7pPr>
      <a:lvl8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8pPr>
      <a:lvl9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skype:energet52" TargetMode="External"/><Relationship Id="rId2" Type="http://schemas.openxmlformats.org/officeDocument/2006/relationships/hyperlink" Target="mailto:a.novoselov@creditinfosolutions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135563" y="2573650"/>
            <a:ext cx="6840000" cy="1470025"/>
          </a:xfrm>
        </p:spPr>
        <p:txBody>
          <a:bodyPr/>
          <a:lstStyle/>
          <a:p>
            <a:r>
              <a:rPr lang="is-IS" dirty="0" smtClean="0"/>
              <a:t>Bureau Value Added Products: </a:t>
            </a:r>
            <a:endParaRPr lang="is-I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135312" y="4179720"/>
            <a:ext cx="6840000" cy="885755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is-IS" dirty="0" smtClean="0"/>
              <a:t>Policy Rules</a:t>
            </a:r>
          </a:p>
          <a:p>
            <a:pPr marL="342900" indent="-342900">
              <a:buFontTx/>
              <a:buChar char="-"/>
            </a:pPr>
            <a:r>
              <a:rPr lang="is-IS" dirty="0" smtClean="0"/>
              <a:t>Smart Search</a:t>
            </a:r>
          </a:p>
          <a:p>
            <a:pPr marL="342900" indent="-342900">
              <a:buFontTx/>
              <a:buChar char="-"/>
            </a:pPr>
            <a:endParaRPr lang="is-I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Alexander Novoselov</a:t>
            </a: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378004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Smart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8588" y="1727999"/>
            <a:ext cx="6510349" cy="4342601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Increased Hit-Rate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Custom rules for searching. E.g. Voter’s ID + Name in TZ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Building new Database from the data entered in the search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Automation of searching by usage of web-service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36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i="1" dirty="0" smtClean="0">
                <a:hlinkClick r:id="rId2"/>
              </a:rPr>
              <a:t>a.novoselov@creditinfosolutions.com</a:t>
            </a:r>
            <a:endParaRPr lang="en-US" i="1" dirty="0" smtClean="0"/>
          </a:p>
          <a:p>
            <a:r>
              <a:rPr lang="en-US" i="1" dirty="0" smtClean="0">
                <a:hlinkClick r:id="rId3"/>
              </a:rPr>
              <a:t>Skype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993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Today’s Agenda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z="2800" dirty="0" smtClean="0"/>
              <a:t>New products in Credit Bureau:</a:t>
            </a:r>
          </a:p>
          <a:p>
            <a:pPr marL="342900" indent="-342900">
              <a:buFont typeface="Arial"/>
              <a:buChar char="•"/>
            </a:pPr>
            <a:r>
              <a:rPr lang="is-IS" sz="2800" dirty="0" smtClean="0"/>
              <a:t>Policy Rules Check</a:t>
            </a:r>
          </a:p>
          <a:p>
            <a:pPr marL="342900" indent="-342900">
              <a:buFont typeface="Arial"/>
              <a:buChar char="•"/>
            </a:pPr>
            <a:r>
              <a:rPr lang="is-IS" sz="2800" dirty="0" smtClean="0"/>
              <a:t>Smart Search</a:t>
            </a:r>
          </a:p>
          <a:p>
            <a:pPr marL="342900" indent="-342900">
              <a:buFont typeface="Arial"/>
              <a:buChar char="•"/>
            </a:pPr>
            <a:endParaRPr lang="is-IS" sz="2800" dirty="0" smtClean="0"/>
          </a:p>
          <a:p>
            <a:pPr marL="342900" indent="-342900">
              <a:buFont typeface="Arial"/>
              <a:buChar char="•"/>
            </a:pPr>
            <a:r>
              <a:rPr lang="is-IS" sz="2800" dirty="0" smtClean="0"/>
              <a:t>Questions anytime (preferably write it to chat)</a:t>
            </a:r>
          </a:p>
        </p:txBody>
      </p:sp>
    </p:spTree>
    <p:extLst>
      <p:ext uri="{BB962C8B-B14F-4D97-AF65-F5344CB8AC3E}">
        <p14:creationId xmlns:p14="http://schemas.microsoft.com/office/powerpoint/2010/main" val="2457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Alexander Novoselov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8 years in Creditinfo Solutions (Prague, Czech Republic)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Product Owner of CBS (</a:t>
            </a:r>
            <a:r>
              <a:rPr lang="en-US" sz="2400" b="1" dirty="0" smtClean="0"/>
              <a:t>C</a:t>
            </a:r>
            <a:r>
              <a:rPr lang="en-US" sz="2400" dirty="0" smtClean="0"/>
              <a:t>redit </a:t>
            </a:r>
            <a:r>
              <a:rPr lang="en-US" sz="2400" b="1" dirty="0" smtClean="0"/>
              <a:t>B</a:t>
            </a:r>
            <a:r>
              <a:rPr lang="en-US" sz="2400" dirty="0" smtClean="0"/>
              <a:t>ureau </a:t>
            </a:r>
            <a:r>
              <a:rPr lang="en-US" sz="2400" b="1" dirty="0" smtClean="0"/>
              <a:t>S</a:t>
            </a:r>
            <a:r>
              <a:rPr lang="en-US" sz="2400" dirty="0" smtClean="0"/>
              <a:t>olution)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Bureau Sales Consultant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7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Rules Check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427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Policy Rule?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18221" y="1769806"/>
            <a:ext cx="105549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46464"/>
                </a:solidFill>
              </a:rPr>
              <a:t>It is a rule used in a financial institution to check essential information on a customer while evaluating his/her application for a loan.</a:t>
            </a:r>
          </a:p>
          <a:p>
            <a:endParaRPr lang="en-US" sz="1600" dirty="0" smtClean="0">
              <a:solidFill>
                <a:srgbClr val="646464"/>
              </a:solidFill>
            </a:endParaRPr>
          </a:p>
          <a:p>
            <a:endParaRPr lang="en-US" sz="1600" dirty="0">
              <a:solidFill>
                <a:srgbClr val="646464"/>
              </a:solidFill>
            </a:endParaRPr>
          </a:p>
          <a:p>
            <a:r>
              <a:rPr lang="en-US" sz="2000" dirty="0" smtClean="0">
                <a:solidFill>
                  <a:srgbClr val="646464"/>
                </a:solidFill>
              </a:rPr>
              <a:t>Example: </a:t>
            </a:r>
            <a:r>
              <a:rPr lang="en-US" sz="2000" b="1" dirty="0" smtClean="0">
                <a:solidFill>
                  <a:srgbClr val="646464"/>
                </a:solidFill>
              </a:rPr>
              <a:t>Age Check</a:t>
            </a:r>
          </a:p>
          <a:p>
            <a:r>
              <a:rPr lang="en-US" sz="2000" b="1" i="1" dirty="0" smtClean="0">
                <a:solidFill>
                  <a:srgbClr val="646464"/>
                </a:solidFill>
              </a:rPr>
              <a:t>IF</a:t>
            </a:r>
            <a:r>
              <a:rPr lang="en-US" sz="2000" dirty="0" smtClean="0">
                <a:solidFill>
                  <a:srgbClr val="646464"/>
                </a:solidFill>
              </a:rPr>
              <a:t>              Age &lt; 18 </a:t>
            </a:r>
          </a:p>
          <a:p>
            <a:r>
              <a:rPr lang="en-US" sz="2000" b="1" i="1" dirty="0" smtClean="0">
                <a:solidFill>
                  <a:srgbClr val="646464"/>
                </a:solidFill>
              </a:rPr>
              <a:t>Than</a:t>
            </a:r>
            <a:r>
              <a:rPr lang="en-US" sz="2000" dirty="0" smtClean="0">
                <a:solidFill>
                  <a:srgbClr val="646464"/>
                </a:solidFill>
              </a:rPr>
              <a:t>        Automatic </a:t>
            </a:r>
            <a:r>
              <a:rPr lang="en-US" sz="2000" b="1" i="1" dirty="0" smtClean="0">
                <a:solidFill>
                  <a:srgbClr val="646464"/>
                </a:solidFill>
              </a:rPr>
              <a:t>Reject</a:t>
            </a:r>
            <a:endParaRPr lang="en-US" sz="2000" b="1" i="1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Policy Rules Check Benefits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Automatic analysis of data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Risk Alerts on critical fields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Fast Decision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Flexible setup of business rules</a:t>
            </a:r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418" y="146469"/>
            <a:ext cx="7091879" cy="602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14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</a:t>
            </a:r>
            <a:r>
              <a:rPr lang="en-US" sz="2800" dirty="0" smtClean="0"/>
              <a:t>policy rule </a:t>
            </a:r>
            <a:r>
              <a:rPr lang="en-US" sz="2800" dirty="0"/>
              <a:t>can be: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Enabled </a:t>
            </a:r>
            <a:r>
              <a:rPr lang="en-US" dirty="0"/>
              <a:t>or </a:t>
            </a:r>
            <a:r>
              <a:rPr lang="en-US" dirty="0" smtClean="0"/>
              <a:t>Disabled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Setup a threshold for </a:t>
            </a:r>
            <a:r>
              <a:rPr lang="en-US" b="1" dirty="0">
                <a:solidFill>
                  <a:srgbClr val="FF0000"/>
                </a:solidFill>
              </a:rPr>
              <a:t>Reject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FF6600"/>
                </a:solidFill>
              </a:rPr>
              <a:t>Refer</a:t>
            </a:r>
            <a:r>
              <a:rPr lang="en-US" dirty="0" smtClean="0"/>
              <a:t> (</a:t>
            </a:r>
            <a:r>
              <a:rPr lang="en-US" dirty="0"/>
              <a:t>the application is </a:t>
            </a:r>
            <a:r>
              <a:rPr lang="en-US" b="1" dirty="0">
                <a:solidFill>
                  <a:srgbClr val="FF6600"/>
                </a:solidFill>
              </a:rPr>
              <a:t>sent to Underwriting</a:t>
            </a:r>
            <a:r>
              <a:rPr lang="en-US" dirty="0" smtClean="0"/>
              <a:t>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parameters of all business rules can be set up and changed by the Bank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49" y="1327020"/>
            <a:ext cx="6261100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Smart 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800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What is Smart Search?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Smart Search </a:t>
            </a:r>
            <a:r>
              <a:rPr lang="en-US" dirty="0"/>
              <a:t>is </a:t>
            </a:r>
            <a:r>
              <a:rPr lang="en-US" dirty="0" smtClean="0"/>
              <a:t>a workflow of searching which </a:t>
            </a:r>
            <a:r>
              <a:rPr lang="en-US" dirty="0"/>
              <a:t>helps </a:t>
            </a:r>
            <a:r>
              <a:rPr lang="en-US" dirty="0" smtClean="0"/>
              <a:t>finding subjects when no unique </a:t>
            </a:r>
            <a:r>
              <a:rPr lang="en-US" dirty="0"/>
              <a:t>ID is </a:t>
            </a:r>
            <a:r>
              <a:rPr lang="en-US" dirty="0" smtClean="0"/>
              <a:t>available (e.g. Tanzania).</a:t>
            </a:r>
          </a:p>
          <a:p>
            <a:r>
              <a:rPr lang="en-US" dirty="0" smtClean="0"/>
              <a:t>The module searches sequentially through a series of custom rules in order to find the most </a:t>
            </a:r>
            <a:r>
              <a:rPr lang="en-US" smtClean="0"/>
              <a:t>relevant hit. </a:t>
            </a:r>
            <a:r>
              <a:rPr lang="en-US" dirty="0" smtClean="0"/>
              <a:t>Examples</a:t>
            </a:r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Name + Date of Birth</a:t>
            </a:r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Name + Phone</a:t>
            </a:r>
          </a:p>
          <a:p>
            <a:pPr marL="342900" indent="-342900">
              <a:buFont typeface="Arial"/>
              <a:buChar char="•"/>
            </a:pPr>
            <a:r>
              <a:rPr lang="en-US" i="1" dirty="0" smtClean="0"/>
              <a:t>Phone + Date of Birth</a:t>
            </a:r>
            <a:endParaRPr lang="en-US" i="1" dirty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2413" y="173576"/>
            <a:ext cx="2742686" cy="617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0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editinfo template">
  <a:themeElements>
    <a:clrScheme name="Creditinfo Colors">
      <a:dk1>
        <a:srgbClr val="000000"/>
      </a:dk1>
      <a:lt1>
        <a:sysClr val="window" lastClr="FFFFFF"/>
      </a:lt1>
      <a:dk2>
        <a:srgbClr val="323232"/>
      </a:dk2>
      <a:lt2>
        <a:srgbClr val="B1B1B1"/>
      </a:lt2>
      <a:accent1>
        <a:srgbClr val="C70F11"/>
      </a:accent1>
      <a:accent2>
        <a:srgbClr val="951215"/>
      </a:accent2>
      <a:accent3>
        <a:srgbClr val="8F8B27"/>
      </a:accent3>
      <a:accent4>
        <a:srgbClr val="A94E00"/>
      </a:accent4>
      <a:accent5>
        <a:srgbClr val="63313F"/>
      </a:accent5>
      <a:accent6>
        <a:srgbClr val="008275"/>
      </a:accent6>
      <a:hlink>
        <a:srgbClr val="81B1E5"/>
      </a:hlink>
      <a:folHlink>
        <a:srgbClr val="9D5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  <a:prstDash val="dot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>
            <a:solidFill>
              <a:srgbClr val="646464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7f901b5-428f-496f-8f4e-3ee8f41c8442">CISSP-49-191</_dlc_DocId>
    <_dlc_DocIdUrl xmlns="17f901b5-428f-496f-8f4e-3ee8f41c8442">
      <Url>http://intranet/company/_layouts/DocIdRedir.aspx?ID=CISSP-49-191</Url>
      <Description>CISSP-49-191</Description>
    </_dlc_DocIdUrl>
    <RoutingTargetPath xmlns="http://schemas.microsoft.com/sharepoint/v3" xsi:nil="true"/>
    <IconOverlay xmlns="http://schemas.microsoft.com/sharepoint/v4" xsi:nil="true"/>
    <Stupeň_x0020_citlivosti xmlns="17f901b5-428f-496f-8f4e-3ee8f41c8442" xsi:nil="true"/>
    <RoutingTargetLibrary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4761B23C1D574DAF4CA16B04499257" ma:contentTypeVersion="31" ma:contentTypeDescription="Create a new document." ma:contentTypeScope="" ma:versionID="f5711a836c738ba5741bec1986423fe7">
  <xsd:schema xmlns:xsd="http://www.w3.org/2001/XMLSchema" xmlns:xs="http://www.w3.org/2001/XMLSchema" xmlns:p="http://schemas.microsoft.com/office/2006/metadata/properties" xmlns:ns1="http://schemas.microsoft.com/sharepoint/v3" xmlns:ns2="17f901b5-428f-496f-8f4e-3ee8f41c8442" xmlns:ns3="http://schemas.microsoft.com/sharepoint/v4" targetNamespace="http://schemas.microsoft.com/office/2006/metadata/properties" ma:root="true" ma:fieldsID="d3a8aba1194bd111946128164eaf665b" ns1:_="" ns2:_="" ns3:_="">
    <xsd:import namespace="http://schemas.microsoft.com/sharepoint/v3"/>
    <xsd:import namespace="17f901b5-428f-496f-8f4e-3ee8f41c8442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tupeň_x0020_citlivosti" minOccurs="0"/>
                <xsd:element ref="ns3:IconOverlay" minOccurs="0"/>
                <xsd:element ref="ns1:RoutingTargetLibrary" minOccurs="0"/>
                <xsd:element ref="ns1:RoutingTarget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TargetLibrary" ma:index="13" nillable="true" ma:displayName="Target Library" ma:hidden="true" ma:internalName="RoutingTargetLibrary" ma:readOnly="false">
      <xsd:simpleType>
        <xsd:restriction base="dms:Text">
          <xsd:maxLength value="255"/>
        </xsd:restriction>
      </xsd:simpleType>
    </xsd:element>
    <xsd:element name="RoutingTargetPath" ma:index="14" nillable="true" ma:displayName="Target Path" ma:hidden="true" ma:internalName="RoutingTargetPath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901b5-428f-496f-8f4e-3ee8f41c84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tupeň_x0020_citlivosti" ma:index="11" nillable="true" ma:displayName="Sensitivity" ma:description="Choose a proper option from the list for a level of sensitivity." ma:format="Dropdown" ma:internalName="Stupe_x0148__x0020_citlivosti" ma:readOnly="false">
      <xsd:simpleType>
        <xsd:restriction base="dms:Choice">
          <xsd:enumeration value="Public"/>
          <xsd:enumeration value="Internal"/>
          <xsd:enumeration value="Confidential"/>
          <xsd:enumeration value="CIS Confidential"/>
          <xsd:enumeration value="CIS External"/>
          <xsd:enumeration value="CIS Internal"/>
          <xsd:enumeration value="CIS Third Party Confidenti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2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706CD-3812-47D5-8DB2-3EFC65849F2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sharepoint/v4"/>
    <ds:schemaRef ds:uri="17f901b5-428f-496f-8f4e-3ee8f41c844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101B46C-E64F-40CB-BFA1-C8E1E03CD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3191DA-0BFA-439C-A052-B31B1D33A92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DFCA863-120A-4A1C-BE87-F3892CEDC0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7f901b5-428f-496f-8f4e-3ee8f41c8442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Siminn_Snidmat_2013.thmx</Template>
  <TotalTime>17659</TotalTime>
  <Words>263</Words>
  <Application>Microsoft Office PowerPoint</Application>
  <PresentationFormat>Custom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Lucida Grande</vt:lpstr>
      <vt:lpstr>Creditinfo template</vt:lpstr>
      <vt:lpstr>Bureau Value Added Products: </vt:lpstr>
      <vt:lpstr>Today’s Agenda</vt:lpstr>
      <vt:lpstr>Alexander Novoselov</vt:lpstr>
      <vt:lpstr>Policy Rules Check</vt:lpstr>
      <vt:lpstr>What is a Policy Rule?</vt:lpstr>
      <vt:lpstr>Policy Rules Check Benefits</vt:lpstr>
      <vt:lpstr>Each policy rule can be:</vt:lpstr>
      <vt:lpstr>Smart Search</vt:lpstr>
      <vt:lpstr>What is Smart Search?</vt:lpstr>
      <vt:lpstr>Benefits of Smart Search</vt:lpstr>
      <vt:lpstr>Questions?</vt:lpstr>
    </vt:vector>
  </TitlesOfParts>
  <Company>Síminn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Ágústa S. Guðjónsdóttir</dc:creator>
  <cp:lastModifiedBy>Alexander Novoselov</cp:lastModifiedBy>
  <cp:revision>241</cp:revision>
  <dcterms:created xsi:type="dcterms:W3CDTF">2012-10-02T12:56:08Z</dcterms:created>
  <dcterms:modified xsi:type="dcterms:W3CDTF">2015-04-09T13:40:38Z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06ce7f49-350b-4b5c-a9f7-c0f31af04fd5</vt:lpwstr>
  </property>
  <property fmtid="{D5CDD505-2E9C-101B-9397-08002B2CF9AE}" pid="3" name="ContentTypeId">
    <vt:lpwstr>0x010100704761B23C1D574DAF4CA16B04499257</vt:lpwstr>
  </property>
</Properties>
</file>